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6" r:id="rId1"/>
  </p:sldMasterIdLst>
  <p:notesMasterIdLst>
    <p:notesMasterId r:id="rId119"/>
  </p:notesMasterIdLst>
  <p:sldIdLst>
    <p:sldId id="257" r:id="rId2"/>
    <p:sldId id="258" r:id="rId3"/>
    <p:sldId id="273" r:id="rId4"/>
    <p:sldId id="917" r:id="rId5"/>
    <p:sldId id="929" r:id="rId6"/>
    <p:sldId id="918" r:id="rId7"/>
    <p:sldId id="616" r:id="rId8"/>
    <p:sldId id="882" r:id="rId9"/>
    <p:sldId id="883" r:id="rId10"/>
    <p:sldId id="884" r:id="rId11"/>
    <p:sldId id="885" r:id="rId12"/>
    <p:sldId id="701" r:id="rId13"/>
    <p:sldId id="618" r:id="rId14"/>
    <p:sldId id="619" r:id="rId15"/>
    <p:sldId id="620" r:id="rId16"/>
    <p:sldId id="621" r:id="rId17"/>
    <p:sldId id="622" r:id="rId18"/>
    <p:sldId id="623" r:id="rId19"/>
    <p:sldId id="624" r:id="rId20"/>
    <p:sldId id="863" r:id="rId21"/>
    <p:sldId id="626" r:id="rId22"/>
    <p:sldId id="695" r:id="rId23"/>
    <p:sldId id="591" r:id="rId24"/>
    <p:sldId id="592" r:id="rId25"/>
    <p:sldId id="864" r:id="rId26"/>
    <p:sldId id="593" r:id="rId27"/>
    <p:sldId id="865" r:id="rId28"/>
    <p:sldId id="866" r:id="rId29"/>
    <p:sldId id="699" r:id="rId30"/>
    <p:sldId id="867" r:id="rId31"/>
    <p:sldId id="868" r:id="rId32"/>
    <p:sldId id="869" r:id="rId33"/>
    <p:sldId id="870" r:id="rId34"/>
    <p:sldId id="595" r:id="rId35"/>
    <p:sldId id="871" r:id="rId36"/>
    <p:sldId id="874" r:id="rId37"/>
    <p:sldId id="919" r:id="rId38"/>
    <p:sldId id="920" r:id="rId39"/>
    <p:sldId id="921" r:id="rId40"/>
    <p:sldId id="922" r:id="rId41"/>
    <p:sldId id="924" r:id="rId42"/>
    <p:sldId id="875" r:id="rId43"/>
    <p:sldId id="617" r:id="rId44"/>
    <p:sldId id="670" r:id="rId45"/>
    <p:sldId id="671" r:id="rId46"/>
    <p:sldId id="880" r:id="rId47"/>
    <p:sldId id="887" r:id="rId48"/>
    <p:sldId id="925" r:id="rId49"/>
    <p:sldId id="888" r:id="rId50"/>
    <p:sldId id="886" r:id="rId51"/>
    <p:sldId id="927" r:id="rId52"/>
    <p:sldId id="928" r:id="rId53"/>
    <p:sldId id="625" r:id="rId54"/>
    <p:sldId id="876" r:id="rId55"/>
    <p:sldId id="634" r:id="rId56"/>
    <p:sldId id="637" r:id="rId57"/>
    <p:sldId id="889" r:id="rId58"/>
    <p:sldId id="890" r:id="rId59"/>
    <p:sldId id="891" r:id="rId60"/>
    <p:sldId id="638" r:id="rId61"/>
    <p:sldId id="639" r:id="rId62"/>
    <p:sldId id="635" r:id="rId63"/>
    <p:sldId id="636" r:id="rId64"/>
    <p:sldId id="877" r:id="rId65"/>
    <p:sldId id="538" r:id="rId66"/>
    <p:sldId id="539" r:id="rId67"/>
    <p:sldId id="879" r:id="rId68"/>
    <p:sldId id="861" r:id="rId69"/>
    <p:sldId id="930" r:id="rId70"/>
    <p:sldId id="598" r:id="rId71"/>
    <p:sldId id="607" r:id="rId72"/>
    <p:sldId id="627" r:id="rId73"/>
    <p:sldId id="697" r:id="rId74"/>
    <p:sldId id="698" r:id="rId75"/>
    <p:sldId id="608" r:id="rId76"/>
    <p:sldId id="862" r:id="rId77"/>
    <p:sldId id="520" r:id="rId78"/>
    <p:sldId id="522" r:id="rId79"/>
    <p:sldId id="523" r:id="rId80"/>
    <p:sldId id="892" r:id="rId81"/>
    <p:sldId id="526" r:id="rId82"/>
    <p:sldId id="893" r:id="rId83"/>
    <p:sldId id="894" r:id="rId84"/>
    <p:sldId id="895" r:id="rId85"/>
    <p:sldId id="926" r:id="rId86"/>
    <p:sldId id="527" r:id="rId87"/>
    <p:sldId id="896" r:id="rId88"/>
    <p:sldId id="897" r:id="rId89"/>
    <p:sldId id="790" r:id="rId90"/>
    <p:sldId id="898" r:id="rId91"/>
    <p:sldId id="899" r:id="rId92"/>
    <p:sldId id="900" r:id="rId93"/>
    <p:sldId id="901" r:id="rId94"/>
    <p:sldId id="902" r:id="rId95"/>
    <p:sldId id="904" r:id="rId96"/>
    <p:sldId id="905" r:id="rId97"/>
    <p:sldId id="903" r:id="rId98"/>
    <p:sldId id="906" r:id="rId99"/>
    <p:sldId id="907" r:id="rId100"/>
    <p:sldId id="908" r:id="rId101"/>
    <p:sldId id="910" r:id="rId102"/>
    <p:sldId id="911" r:id="rId103"/>
    <p:sldId id="913" r:id="rId104"/>
    <p:sldId id="551" r:id="rId105"/>
    <p:sldId id="914" r:id="rId106"/>
    <p:sldId id="916" r:id="rId107"/>
    <p:sldId id="915" r:id="rId108"/>
    <p:sldId id="848" r:id="rId109"/>
    <p:sldId id="849" r:id="rId110"/>
    <p:sldId id="881" r:id="rId111"/>
    <p:sldId id="851" r:id="rId112"/>
    <p:sldId id="850" r:id="rId113"/>
    <p:sldId id="852" r:id="rId114"/>
    <p:sldId id="853" r:id="rId115"/>
    <p:sldId id="854" r:id="rId116"/>
    <p:sldId id="857" r:id="rId117"/>
    <p:sldId id="272" r:id="rId1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28282"/>
    <a:srgbClr val="9BA8B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inimized">
    <p:restoredLeft sz="9953" autoAdjust="0"/>
    <p:restoredTop sz="96325"/>
  </p:normalViewPr>
  <p:slideViewPr>
    <p:cSldViewPr snapToGrid="0">
      <p:cViewPr>
        <p:scale>
          <a:sx n="103" d="100"/>
          <a:sy n="103" d="100"/>
        </p:scale>
        <p:origin x="-256" y="12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notesMaster" Target="notesMasters/notesMaster1.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viewProps" Target="view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B3234AE-8AED-4B1F-BAAF-93427E8872A0}" type="doc">
      <dgm:prSet loTypeId="urn:microsoft.com/office/officeart/2005/8/layout/arrow3" loCatId="relationship" qsTypeId="urn:microsoft.com/office/officeart/2005/8/quickstyle/simple1" qsCatId="simple" csTypeId="urn:microsoft.com/office/officeart/2005/8/colors/accent1_2" csCatId="accent1" phldr="1"/>
      <dgm:spPr/>
      <dgm:t>
        <a:bodyPr/>
        <a:lstStyle/>
        <a:p>
          <a:endParaRPr lang="en-US"/>
        </a:p>
      </dgm:t>
    </dgm:pt>
    <dgm:pt modelId="{774E27A8-84D4-4109-A271-EBA2DAE70108}">
      <dgm:prSet phldrT="[Text]"/>
      <dgm:spPr/>
      <dgm:t>
        <a:bodyPr/>
        <a:lstStyle/>
        <a:p>
          <a:r>
            <a:rPr lang="en-US" dirty="0"/>
            <a:t>Small Latching onto noise</a:t>
          </a:r>
        </a:p>
      </dgm:t>
    </dgm:pt>
    <dgm:pt modelId="{C7B3D338-0088-4E37-BFD2-0B7CA2BD77F0}" type="parTrans" cxnId="{C4262DFC-E540-4114-AE04-8F6EA72FB39E}">
      <dgm:prSet/>
      <dgm:spPr/>
      <dgm:t>
        <a:bodyPr/>
        <a:lstStyle/>
        <a:p>
          <a:endParaRPr lang="en-US"/>
        </a:p>
      </dgm:t>
    </dgm:pt>
    <dgm:pt modelId="{0A053143-9EEF-422B-9F42-A052E2D546EB}" type="sibTrans" cxnId="{C4262DFC-E540-4114-AE04-8F6EA72FB39E}">
      <dgm:prSet/>
      <dgm:spPr/>
      <dgm:t>
        <a:bodyPr/>
        <a:lstStyle/>
        <a:p>
          <a:endParaRPr lang="en-US"/>
        </a:p>
      </dgm:t>
    </dgm:pt>
    <dgm:pt modelId="{4BCA5154-06B2-4FC9-BA91-76E1693E277D}">
      <dgm:prSet phldrT="[Text]"/>
      <dgm:spPr/>
      <dgm:t>
        <a:bodyPr/>
        <a:lstStyle/>
        <a:p>
          <a:r>
            <a:rPr lang="en-US" dirty="0"/>
            <a:t>Too little specificity</a:t>
          </a:r>
        </a:p>
      </dgm:t>
    </dgm:pt>
    <dgm:pt modelId="{BB760315-3BBA-43D8-B3C4-20BCFC1AE891}" type="parTrans" cxnId="{718E9739-426F-45E1-A196-B19CC52B1DDB}">
      <dgm:prSet/>
      <dgm:spPr/>
      <dgm:t>
        <a:bodyPr/>
        <a:lstStyle/>
        <a:p>
          <a:endParaRPr lang="en-US"/>
        </a:p>
      </dgm:t>
    </dgm:pt>
    <dgm:pt modelId="{255E1348-27D3-4C40-9988-77CB9162CB44}" type="sibTrans" cxnId="{718E9739-426F-45E1-A196-B19CC52B1DDB}">
      <dgm:prSet/>
      <dgm:spPr/>
      <dgm:t>
        <a:bodyPr/>
        <a:lstStyle/>
        <a:p>
          <a:endParaRPr lang="en-US"/>
        </a:p>
      </dgm:t>
    </dgm:pt>
    <dgm:pt modelId="{3988E6A8-2771-4B2E-8EF3-5A1BE4F9B3B1}" type="pres">
      <dgm:prSet presAssocID="{6B3234AE-8AED-4B1F-BAAF-93427E8872A0}" presName="compositeShape" presStyleCnt="0">
        <dgm:presLayoutVars>
          <dgm:chMax val="2"/>
          <dgm:dir/>
          <dgm:resizeHandles val="exact"/>
        </dgm:presLayoutVars>
      </dgm:prSet>
      <dgm:spPr/>
    </dgm:pt>
    <dgm:pt modelId="{05E8393B-193F-4852-B444-5FD12226F792}" type="pres">
      <dgm:prSet presAssocID="{6B3234AE-8AED-4B1F-BAAF-93427E8872A0}" presName="divider" presStyleLbl="fgShp" presStyleIdx="0" presStyleCnt="1"/>
      <dgm:spPr/>
    </dgm:pt>
    <dgm:pt modelId="{404BBFDC-E6C4-4C4E-A587-E1A09E706844}" type="pres">
      <dgm:prSet presAssocID="{774E27A8-84D4-4109-A271-EBA2DAE70108}" presName="downArrow" presStyleLbl="node1" presStyleIdx="0" presStyleCnt="2"/>
      <dgm:spPr/>
    </dgm:pt>
    <dgm:pt modelId="{A5434B0B-FEA1-4CF8-86FF-9FBF4961034A}" type="pres">
      <dgm:prSet presAssocID="{774E27A8-84D4-4109-A271-EBA2DAE70108}" presName="downArrowText" presStyleLbl="revTx" presStyleIdx="0" presStyleCnt="2">
        <dgm:presLayoutVars>
          <dgm:bulletEnabled val="1"/>
        </dgm:presLayoutVars>
      </dgm:prSet>
      <dgm:spPr/>
    </dgm:pt>
    <dgm:pt modelId="{4DF33A7F-4241-4180-8B44-837BAA294467}" type="pres">
      <dgm:prSet presAssocID="{4BCA5154-06B2-4FC9-BA91-76E1693E277D}" presName="upArrow" presStyleLbl="node1" presStyleIdx="1" presStyleCnt="2"/>
      <dgm:spPr/>
    </dgm:pt>
    <dgm:pt modelId="{81991D43-921D-466F-948A-3AB53F3A8E4C}" type="pres">
      <dgm:prSet presAssocID="{4BCA5154-06B2-4FC9-BA91-76E1693E277D}" presName="upArrowText" presStyleLbl="revTx" presStyleIdx="1" presStyleCnt="2">
        <dgm:presLayoutVars>
          <dgm:bulletEnabled val="1"/>
        </dgm:presLayoutVars>
      </dgm:prSet>
      <dgm:spPr/>
    </dgm:pt>
  </dgm:ptLst>
  <dgm:cxnLst>
    <dgm:cxn modelId="{B63BF024-08EB-4341-BD6F-7BC9CA7716E1}" type="presOf" srcId="{6B3234AE-8AED-4B1F-BAAF-93427E8872A0}" destId="{3988E6A8-2771-4B2E-8EF3-5A1BE4F9B3B1}" srcOrd="0" destOrd="0" presId="urn:microsoft.com/office/officeart/2005/8/layout/arrow3"/>
    <dgm:cxn modelId="{718E9739-426F-45E1-A196-B19CC52B1DDB}" srcId="{6B3234AE-8AED-4B1F-BAAF-93427E8872A0}" destId="{4BCA5154-06B2-4FC9-BA91-76E1693E277D}" srcOrd="1" destOrd="0" parTransId="{BB760315-3BBA-43D8-B3C4-20BCFC1AE891}" sibTransId="{255E1348-27D3-4C40-9988-77CB9162CB44}"/>
    <dgm:cxn modelId="{C5A38467-9BAB-8A40-95AF-E4E1043A628D}" type="presOf" srcId="{4BCA5154-06B2-4FC9-BA91-76E1693E277D}" destId="{81991D43-921D-466F-948A-3AB53F3A8E4C}" srcOrd="0" destOrd="0" presId="urn:microsoft.com/office/officeart/2005/8/layout/arrow3"/>
    <dgm:cxn modelId="{F3D62AC0-1578-EA46-A0EC-02F607C4567E}" type="presOf" srcId="{774E27A8-84D4-4109-A271-EBA2DAE70108}" destId="{A5434B0B-FEA1-4CF8-86FF-9FBF4961034A}" srcOrd="0" destOrd="0" presId="urn:microsoft.com/office/officeart/2005/8/layout/arrow3"/>
    <dgm:cxn modelId="{C4262DFC-E540-4114-AE04-8F6EA72FB39E}" srcId="{6B3234AE-8AED-4B1F-BAAF-93427E8872A0}" destId="{774E27A8-84D4-4109-A271-EBA2DAE70108}" srcOrd="0" destOrd="0" parTransId="{C7B3D338-0088-4E37-BFD2-0B7CA2BD77F0}" sibTransId="{0A053143-9EEF-422B-9F42-A052E2D546EB}"/>
    <dgm:cxn modelId="{1FD23788-47A9-EF4C-B97D-7ADD3538F51B}" type="presParOf" srcId="{3988E6A8-2771-4B2E-8EF3-5A1BE4F9B3B1}" destId="{05E8393B-193F-4852-B444-5FD12226F792}" srcOrd="0" destOrd="0" presId="urn:microsoft.com/office/officeart/2005/8/layout/arrow3"/>
    <dgm:cxn modelId="{FA498C1A-43CF-5742-919F-C5D554B88570}" type="presParOf" srcId="{3988E6A8-2771-4B2E-8EF3-5A1BE4F9B3B1}" destId="{404BBFDC-E6C4-4C4E-A587-E1A09E706844}" srcOrd="1" destOrd="0" presId="urn:microsoft.com/office/officeart/2005/8/layout/arrow3"/>
    <dgm:cxn modelId="{3C9D6D86-C5B9-9742-987E-4221A123BFE3}" type="presParOf" srcId="{3988E6A8-2771-4B2E-8EF3-5A1BE4F9B3B1}" destId="{A5434B0B-FEA1-4CF8-86FF-9FBF4961034A}" srcOrd="2" destOrd="0" presId="urn:microsoft.com/office/officeart/2005/8/layout/arrow3"/>
    <dgm:cxn modelId="{3E84F1B7-628A-F64C-A722-01D68C926026}" type="presParOf" srcId="{3988E6A8-2771-4B2E-8EF3-5A1BE4F9B3B1}" destId="{4DF33A7F-4241-4180-8B44-837BAA294467}" srcOrd="3" destOrd="0" presId="urn:microsoft.com/office/officeart/2005/8/layout/arrow3"/>
    <dgm:cxn modelId="{75087E94-918E-A24D-8FF2-F28893D15333}" type="presParOf" srcId="{3988E6A8-2771-4B2E-8EF3-5A1BE4F9B3B1}" destId="{81991D43-921D-466F-948A-3AB53F3A8E4C}" srcOrd="4" destOrd="0" presId="urn:microsoft.com/office/officeart/2005/8/layout/arrow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2917DB1-05FF-1C42-85C3-5F6CA5193AA5}" type="doc">
      <dgm:prSet loTypeId="urn:microsoft.com/office/officeart/2005/8/layout/hProcess9" loCatId="" qsTypeId="urn:microsoft.com/office/officeart/2005/8/quickstyle/3D1" qsCatId="3D" csTypeId="urn:microsoft.com/office/officeart/2005/8/colors/accent1_2" csCatId="accent1" phldr="1"/>
      <dgm:spPr/>
    </dgm:pt>
    <dgm:pt modelId="{660B6F70-DBBF-D547-B847-CB8E71543FF6}">
      <dgm:prSet phldrT="[Text]"/>
      <dgm:spPr/>
      <dgm:t>
        <a:bodyPr/>
        <a:lstStyle/>
        <a:p>
          <a:r>
            <a:rPr lang="en-US" b="1" dirty="0">
              <a:solidFill>
                <a:schemeClr val="tx1"/>
              </a:solidFill>
            </a:rPr>
            <a:t>Normalize Data</a:t>
          </a:r>
        </a:p>
      </dgm:t>
    </dgm:pt>
    <dgm:pt modelId="{445A13B2-B849-0B4E-8CC8-F0CD18E1C90A}" type="parTrans" cxnId="{D2D4D40A-14B9-3647-9C24-B783DD1927F9}">
      <dgm:prSet/>
      <dgm:spPr/>
      <dgm:t>
        <a:bodyPr/>
        <a:lstStyle/>
        <a:p>
          <a:endParaRPr lang="en-US" b="1">
            <a:solidFill>
              <a:schemeClr val="tx1"/>
            </a:solidFill>
          </a:endParaRPr>
        </a:p>
      </dgm:t>
    </dgm:pt>
    <dgm:pt modelId="{71E9F0D9-C098-1844-B716-022C8B6FD648}" type="sibTrans" cxnId="{D2D4D40A-14B9-3647-9C24-B783DD1927F9}">
      <dgm:prSet/>
      <dgm:spPr/>
      <dgm:t>
        <a:bodyPr/>
        <a:lstStyle/>
        <a:p>
          <a:endParaRPr lang="en-US" b="1">
            <a:solidFill>
              <a:schemeClr val="tx1"/>
            </a:solidFill>
          </a:endParaRPr>
        </a:p>
      </dgm:t>
    </dgm:pt>
    <dgm:pt modelId="{903BFA44-61E6-BB49-9670-EF29FC03CF6D}">
      <dgm:prSet phldrT="[Text]"/>
      <dgm:spPr/>
      <dgm:t>
        <a:bodyPr/>
        <a:lstStyle/>
        <a:p>
          <a:r>
            <a:rPr lang="en-US" b="1">
              <a:solidFill>
                <a:schemeClr val="tx1"/>
              </a:solidFill>
            </a:rPr>
            <a:t>Use if performance is acceptable</a:t>
          </a:r>
          <a:endParaRPr lang="en-US" b="1" dirty="0">
            <a:solidFill>
              <a:schemeClr val="tx1"/>
            </a:solidFill>
          </a:endParaRPr>
        </a:p>
      </dgm:t>
    </dgm:pt>
    <dgm:pt modelId="{C8180EE1-3DB6-3943-93F5-17A3C2E9370C}" type="parTrans" cxnId="{45DB51DA-AEB1-3F47-9768-D28BF15D56DC}">
      <dgm:prSet/>
      <dgm:spPr/>
      <dgm:t>
        <a:bodyPr/>
        <a:lstStyle/>
        <a:p>
          <a:endParaRPr lang="en-US" b="1">
            <a:solidFill>
              <a:schemeClr val="tx1"/>
            </a:solidFill>
          </a:endParaRPr>
        </a:p>
      </dgm:t>
    </dgm:pt>
    <dgm:pt modelId="{B155F7BA-F175-8246-81EB-D96DE4C0303B}" type="sibTrans" cxnId="{45DB51DA-AEB1-3F47-9768-D28BF15D56DC}">
      <dgm:prSet/>
      <dgm:spPr/>
      <dgm:t>
        <a:bodyPr/>
        <a:lstStyle/>
        <a:p>
          <a:endParaRPr lang="en-US" b="1">
            <a:solidFill>
              <a:schemeClr val="tx1"/>
            </a:solidFill>
          </a:endParaRPr>
        </a:p>
      </dgm:t>
    </dgm:pt>
    <dgm:pt modelId="{42626465-2628-C64A-AD87-B55D70C60DC4}">
      <dgm:prSet phldrT="[Text]"/>
      <dgm:spPr/>
      <dgm:t>
        <a:bodyPr/>
        <a:lstStyle/>
        <a:p>
          <a:r>
            <a:rPr lang="en-US" b="1" dirty="0">
              <a:solidFill>
                <a:schemeClr val="tx1"/>
              </a:solidFill>
            </a:rPr>
            <a:t>Partition Data</a:t>
          </a:r>
        </a:p>
      </dgm:t>
    </dgm:pt>
    <dgm:pt modelId="{F9187052-6BBC-F24D-96D0-B87708F61150}" type="parTrans" cxnId="{178AE9DA-8F57-F845-A83B-C1385B807897}">
      <dgm:prSet/>
      <dgm:spPr/>
      <dgm:t>
        <a:bodyPr/>
        <a:lstStyle/>
        <a:p>
          <a:endParaRPr lang="en-US" b="1">
            <a:solidFill>
              <a:schemeClr val="tx1"/>
            </a:solidFill>
          </a:endParaRPr>
        </a:p>
      </dgm:t>
    </dgm:pt>
    <dgm:pt modelId="{F59B4CA2-56A5-2842-B7FD-357E0455CFFF}" type="sibTrans" cxnId="{178AE9DA-8F57-F845-A83B-C1385B807897}">
      <dgm:prSet/>
      <dgm:spPr/>
      <dgm:t>
        <a:bodyPr/>
        <a:lstStyle/>
        <a:p>
          <a:endParaRPr lang="en-US" b="1">
            <a:solidFill>
              <a:schemeClr val="tx1"/>
            </a:solidFill>
          </a:endParaRPr>
        </a:p>
      </dgm:t>
    </dgm:pt>
    <dgm:pt modelId="{E520CDA3-540B-2642-A575-6343086119A5}">
      <dgm:prSet phldrT="[Text]"/>
      <dgm:spPr/>
      <dgm:t>
        <a:bodyPr/>
        <a:lstStyle/>
        <a:p>
          <a:r>
            <a:rPr lang="en-US" b="1" dirty="0">
              <a:solidFill>
                <a:schemeClr val="tx1"/>
              </a:solidFill>
            </a:rPr>
            <a:t>Try several k values on Cross-Validation</a:t>
          </a:r>
        </a:p>
      </dgm:t>
    </dgm:pt>
    <dgm:pt modelId="{3A6BC9A0-FE05-3745-9E6B-B430E9176CF2}" type="parTrans" cxnId="{1481FCB4-72E9-ED4E-937B-180FABFC8E0B}">
      <dgm:prSet/>
      <dgm:spPr/>
      <dgm:t>
        <a:bodyPr/>
        <a:lstStyle/>
        <a:p>
          <a:endParaRPr lang="en-US" b="1">
            <a:solidFill>
              <a:schemeClr val="tx1"/>
            </a:solidFill>
          </a:endParaRPr>
        </a:p>
      </dgm:t>
    </dgm:pt>
    <dgm:pt modelId="{EEF407F7-0039-6743-BAB9-3947BA67F821}" type="sibTrans" cxnId="{1481FCB4-72E9-ED4E-937B-180FABFC8E0B}">
      <dgm:prSet/>
      <dgm:spPr/>
      <dgm:t>
        <a:bodyPr/>
        <a:lstStyle/>
        <a:p>
          <a:endParaRPr lang="en-US" b="1">
            <a:solidFill>
              <a:schemeClr val="tx1"/>
            </a:solidFill>
          </a:endParaRPr>
        </a:p>
      </dgm:t>
    </dgm:pt>
    <dgm:pt modelId="{C2A3E98B-1D2D-724C-81F5-29844A7A3C8A}">
      <dgm:prSet phldrT="[Text]"/>
      <dgm:spPr/>
      <dgm:t>
        <a:bodyPr/>
        <a:lstStyle/>
        <a:p>
          <a:r>
            <a:rPr lang="en-US" b="1">
              <a:solidFill>
                <a:schemeClr val="tx1"/>
              </a:solidFill>
            </a:rPr>
            <a:t>Select best k value</a:t>
          </a:r>
          <a:endParaRPr lang="en-US" b="1" dirty="0">
            <a:solidFill>
              <a:schemeClr val="tx1"/>
            </a:solidFill>
          </a:endParaRPr>
        </a:p>
      </dgm:t>
    </dgm:pt>
    <dgm:pt modelId="{B826642F-F136-8346-9C6B-C9CE1497E1D6}" type="parTrans" cxnId="{A3D269D1-E5B9-5D4B-8010-1835FBEE46C5}">
      <dgm:prSet/>
      <dgm:spPr/>
      <dgm:t>
        <a:bodyPr/>
        <a:lstStyle/>
        <a:p>
          <a:endParaRPr lang="en-US" b="1">
            <a:solidFill>
              <a:schemeClr val="tx1"/>
            </a:solidFill>
          </a:endParaRPr>
        </a:p>
      </dgm:t>
    </dgm:pt>
    <dgm:pt modelId="{BB92FEB3-DEB0-484B-976B-767C21438A6C}" type="sibTrans" cxnId="{A3D269D1-E5B9-5D4B-8010-1835FBEE46C5}">
      <dgm:prSet/>
      <dgm:spPr/>
      <dgm:t>
        <a:bodyPr/>
        <a:lstStyle/>
        <a:p>
          <a:endParaRPr lang="en-US" b="1">
            <a:solidFill>
              <a:schemeClr val="tx1"/>
            </a:solidFill>
          </a:endParaRPr>
        </a:p>
      </dgm:t>
    </dgm:pt>
    <dgm:pt modelId="{A55D3524-6A3A-F040-969F-2611EF9DB5D3}">
      <dgm:prSet phldrT="[Text]"/>
      <dgm:spPr/>
      <dgm:t>
        <a:bodyPr/>
        <a:lstStyle/>
        <a:p>
          <a:r>
            <a:rPr lang="en-US" b="1">
              <a:solidFill>
                <a:schemeClr val="tx1"/>
              </a:solidFill>
            </a:rPr>
            <a:t>Apply on Test partition</a:t>
          </a:r>
          <a:endParaRPr lang="en-US" b="1" dirty="0">
            <a:solidFill>
              <a:schemeClr val="tx1"/>
            </a:solidFill>
          </a:endParaRPr>
        </a:p>
      </dgm:t>
    </dgm:pt>
    <dgm:pt modelId="{35FA1700-22B5-B54E-BB2D-9F03093AA9F8}" type="parTrans" cxnId="{9E80E987-DB7E-2842-9C0D-DA9302D95B23}">
      <dgm:prSet/>
      <dgm:spPr/>
      <dgm:t>
        <a:bodyPr/>
        <a:lstStyle/>
        <a:p>
          <a:endParaRPr lang="en-US" b="1">
            <a:solidFill>
              <a:schemeClr val="tx1"/>
            </a:solidFill>
          </a:endParaRPr>
        </a:p>
      </dgm:t>
    </dgm:pt>
    <dgm:pt modelId="{A440289D-E340-244C-B756-992B016F6D5E}" type="sibTrans" cxnId="{9E80E987-DB7E-2842-9C0D-DA9302D95B23}">
      <dgm:prSet/>
      <dgm:spPr/>
      <dgm:t>
        <a:bodyPr/>
        <a:lstStyle/>
        <a:p>
          <a:endParaRPr lang="en-US" b="1">
            <a:solidFill>
              <a:schemeClr val="tx1"/>
            </a:solidFill>
          </a:endParaRPr>
        </a:p>
      </dgm:t>
    </dgm:pt>
    <dgm:pt modelId="{5811EC7B-0404-9245-9AB0-4589F0228A24}" type="pres">
      <dgm:prSet presAssocID="{12917DB1-05FF-1C42-85C3-5F6CA5193AA5}" presName="CompostProcess" presStyleCnt="0">
        <dgm:presLayoutVars>
          <dgm:dir/>
          <dgm:resizeHandles val="exact"/>
        </dgm:presLayoutVars>
      </dgm:prSet>
      <dgm:spPr/>
    </dgm:pt>
    <dgm:pt modelId="{D76BF603-1D2B-9B44-8A1F-71DAE6119EC0}" type="pres">
      <dgm:prSet presAssocID="{12917DB1-05FF-1C42-85C3-5F6CA5193AA5}" presName="arrow" presStyleLbl="bgShp" presStyleIdx="0" presStyleCnt="1"/>
      <dgm:spPr/>
    </dgm:pt>
    <dgm:pt modelId="{CDF18DE1-B87A-3240-8A1C-2B7684087DA4}" type="pres">
      <dgm:prSet presAssocID="{12917DB1-05FF-1C42-85C3-5F6CA5193AA5}" presName="linearProcess" presStyleCnt="0"/>
      <dgm:spPr/>
    </dgm:pt>
    <dgm:pt modelId="{7453ADC6-0270-E24E-90E8-560592411FA7}" type="pres">
      <dgm:prSet presAssocID="{660B6F70-DBBF-D547-B847-CB8E71543FF6}" presName="textNode" presStyleLbl="node1" presStyleIdx="0" presStyleCnt="6">
        <dgm:presLayoutVars>
          <dgm:bulletEnabled val="1"/>
        </dgm:presLayoutVars>
      </dgm:prSet>
      <dgm:spPr/>
    </dgm:pt>
    <dgm:pt modelId="{F1EB4331-0DA6-F54C-BD35-CDA2EC779A96}" type="pres">
      <dgm:prSet presAssocID="{71E9F0D9-C098-1844-B716-022C8B6FD648}" presName="sibTrans" presStyleCnt="0"/>
      <dgm:spPr/>
    </dgm:pt>
    <dgm:pt modelId="{C538E561-1675-A947-AD06-D34C6E480318}" type="pres">
      <dgm:prSet presAssocID="{42626465-2628-C64A-AD87-B55D70C60DC4}" presName="textNode" presStyleLbl="node1" presStyleIdx="1" presStyleCnt="6">
        <dgm:presLayoutVars>
          <dgm:bulletEnabled val="1"/>
        </dgm:presLayoutVars>
      </dgm:prSet>
      <dgm:spPr/>
    </dgm:pt>
    <dgm:pt modelId="{A68061DA-F57D-7942-9DAE-F4309A75689D}" type="pres">
      <dgm:prSet presAssocID="{F59B4CA2-56A5-2842-B7FD-357E0455CFFF}" presName="sibTrans" presStyleCnt="0"/>
      <dgm:spPr/>
    </dgm:pt>
    <dgm:pt modelId="{02F591A6-5FDB-7944-9694-7298024F3377}" type="pres">
      <dgm:prSet presAssocID="{E520CDA3-540B-2642-A575-6343086119A5}" presName="textNode" presStyleLbl="node1" presStyleIdx="2" presStyleCnt="6">
        <dgm:presLayoutVars>
          <dgm:bulletEnabled val="1"/>
        </dgm:presLayoutVars>
      </dgm:prSet>
      <dgm:spPr/>
    </dgm:pt>
    <dgm:pt modelId="{AFE374B2-CFDE-1F46-B5F1-70EF29F09EA1}" type="pres">
      <dgm:prSet presAssocID="{EEF407F7-0039-6743-BAB9-3947BA67F821}" presName="sibTrans" presStyleCnt="0"/>
      <dgm:spPr/>
    </dgm:pt>
    <dgm:pt modelId="{D5A46334-ECF1-6C49-B729-A1F2ED2F12DD}" type="pres">
      <dgm:prSet presAssocID="{C2A3E98B-1D2D-724C-81F5-29844A7A3C8A}" presName="textNode" presStyleLbl="node1" presStyleIdx="3" presStyleCnt="6">
        <dgm:presLayoutVars>
          <dgm:bulletEnabled val="1"/>
        </dgm:presLayoutVars>
      </dgm:prSet>
      <dgm:spPr/>
    </dgm:pt>
    <dgm:pt modelId="{9DD5E982-568C-714B-9D1D-8EACE584F456}" type="pres">
      <dgm:prSet presAssocID="{BB92FEB3-DEB0-484B-976B-767C21438A6C}" presName="sibTrans" presStyleCnt="0"/>
      <dgm:spPr/>
    </dgm:pt>
    <dgm:pt modelId="{B05BA387-0B72-0940-BDE6-EA3A97B933A2}" type="pres">
      <dgm:prSet presAssocID="{A55D3524-6A3A-F040-969F-2611EF9DB5D3}" presName="textNode" presStyleLbl="node1" presStyleIdx="4" presStyleCnt="6">
        <dgm:presLayoutVars>
          <dgm:bulletEnabled val="1"/>
        </dgm:presLayoutVars>
      </dgm:prSet>
      <dgm:spPr/>
    </dgm:pt>
    <dgm:pt modelId="{002EB0BA-FF56-624F-9D84-D7E2C3BDFA10}" type="pres">
      <dgm:prSet presAssocID="{A440289D-E340-244C-B756-992B016F6D5E}" presName="sibTrans" presStyleCnt="0"/>
      <dgm:spPr/>
    </dgm:pt>
    <dgm:pt modelId="{96ED878D-804A-464F-905A-7200310462EE}" type="pres">
      <dgm:prSet presAssocID="{903BFA44-61E6-BB49-9670-EF29FC03CF6D}" presName="textNode" presStyleLbl="node1" presStyleIdx="5" presStyleCnt="6">
        <dgm:presLayoutVars>
          <dgm:bulletEnabled val="1"/>
        </dgm:presLayoutVars>
      </dgm:prSet>
      <dgm:spPr/>
    </dgm:pt>
  </dgm:ptLst>
  <dgm:cxnLst>
    <dgm:cxn modelId="{D2D4D40A-14B9-3647-9C24-B783DD1927F9}" srcId="{12917DB1-05FF-1C42-85C3-5F6CA5193AA5}" destId="{660B6F70-DBBF-D547-B847-CB8E71543FF6}" srcOrd="0" destOrd="0" parTransId="{445A13B2-B849-0B4E-8CC8-F0CD18E1C90A}" sibTransId="{71E9F0D9-C098-1844-B716-022C8B6FD648}"/>
    <dgm:cxn modelId="{44EA6F1C-8A16-2040-9866-7600B07B9B49}" type="presOf" srcId="{660B6F70-DBBF-D547-B847-CB8E71543FF6}" destId="{7453ADC6-0270-E24E-90E8-560592411FA7}" srcOrd="0" destOrd="0" presId="urn:microsoft.com/office/officeart/2005/8/layout/hProcess9"/>
    <dgm:cxn modelId="{7F882B28-4C8A-8B49-B580-C934CD0091AE}" type="presOf" srcId="{C2A3E98B-1D2D-724C-81F5-29844A7A3C8A}" destId="{D5A46334-ECF1-6C49-B729-A1F2ED2F12DD}" srcOrd="0" destOrd="0" presId="urn:microsoft.com/office/officeart/2005/8/layout/hProcess9"/>
    <dgm:cxn modelId="{A467B954-C281-3345-A7CB-C6C6937E2417}" type="presOf" srcId="{A55D3524-6A3A-F040-969F-2611EF9DB5D3}" destId="{B05BA387-0B72-0940-BDE6-EA3A97B933A2}" srcOrd="0" destOrd="0" presId="urn:microsoft.com/office/officeart/2005/8/layout/hProcess9"/>
    <dgm:cxn modelId="{AFD65D61-FBDB-5B45-8506-C1CD87086820}" type="presOf" srcId="{903BFA44-61E6-BB49-9670-EF29FC03CF6D}" destId="{96ED878D-804A-464F-905A-7200310462EE}" srcOrd="0" destOrd="0" presId="urn:microsoft.com/office/officeart/2005/8/layout/hProcess9"/>
    <dgm:cxn modelId="{9E80E987-DB7E-2842-9C0D-DA9302D95B23}" srcId="{12917DB1-05FF-1C42-85C3-5F6CA5193AA5}" destId="{A55D3524-6A3A-F040-969F-2611EF9DB5D3}" srcOrd="4" destOrd="0" parTransId="{35FA1700-22B5-B54E-BB2D-9F03093AA9F8}" sibTransId="{A440289D-E340-244C-B756-992B016F6D5E}"/>
    <dgm:cxn modelId="{839C9E95-0856-B04A-A7F3-6EF27D3575CE}" type="presOf" srcId="{12917DB1-05FF-1C42-85C3-5F6CA5193AA5}" destId="{5811EC7B-0404-9245-9AB0-4589F0228A24}" srcOrd="0" destOrd="0" presId="urn:microsoft.com/office/officeart/2005/8/layout/hProcess9"/>
    <dgm:cxn modelId="{1481FCB4-72E9-ED4E-937B-180FABFC8E0B}" srcId="{12917DB1-05FF-1C42-85C3-5F6CA5193AA5}" destId="{E520CDA3-540B-2642-A575-6343086119A5}" srcOrd="2" destOrd="0" parTransId="{3A6BC9A0-FE05-3745-9E6B-B430E9176CF2}" sibTransId="{EEF407F7-0039-6743-BAB9-3947BA67F821}"/>
    <dgm:cxn modelId="{59C8F4B6-84FA-0C4D-9FD2-6A35CB395670}" type="presOf" srcId="{E520CDA3-540B-2642-A575-6343086119A5}" destId="{02F591A6-5FDB-7944-9694-7298024F3377}" srcOrd="0" destOrd="0" presId="urn:microsoft.com/office/officeart/2005/8/layout/hProcess9"/>
    <dgm:cxn modelId="{D7B91EC4-4D99-DB41-82A0-23797ED96E43}" type="presOf" srcId="{42626465-2628-C64A-AD87-B55D70C60DC4}" destId="{C538E561-1675-A947-AD06-D34C6E480318}" srcOrd="0" destOrd="0" presId="urn:microsoft.com/office/officeart/2005/8/layout/hProcess9"/>
    <dgm:cxn modelId="{A3D269D1-E5B9-5D4B-8010-1835FBEE46C5}" srcId="{12917DB1-05FF-1C42-85C3-5F6CA5193AA5}" destId="{C2A3E98B-1D2D-724C-81F5-29844A7A3C8A}" srcOrd="3" destOrd="0" parTransId="{B826642F-F136-8346-9C6B-C9CE1497E1D6}" sibTransId="{BB92FEB3-DEB0-484B-976B-767C21438A6C}"/>
    <dgm:cxn modelId="{45DB51DA-AEB1-3F47-9768-D28BF15D56DC}" srcId="{12917DB1-05FF-1C42-85C3-5F6CA5193AA5}" destId="{903BFA44-61E6-BB49-9670-EF29FC03CF6D}" srcOrd="5" destOrd="0" parTransId="{C8180EE1-3DB6-3943-93F5-17A3C2E9370C}" sibTransId="{B155F7BA-F175-8246-81EB-D96DE4C0303B}"/>
    <dgm:cxn modelId="{178AE9DA-8F57-F845-A83B-C1385B807897}" srcId="{12917DB1-05FF-1C42-85C3-5F6CA5193AA5}" destId="{42626465-2628-C64A-AD87-B55D70C60DC4}" srcOrd="1" destOrd="0" parTransId="{F9187052-6BBC-F24D-96D0-B87708F61150}" sibTransId="{F59B4CA2-56A5-2842-B7FD-357E0455CFFF}"/>
    <dgm:cxn modelId="{FC18D9EB-31B2-614E-8521-6CC01E573C1F}" type="presParOf" srcId="{5811EC7B-0404-9245-9AB0-4589F0228A24}" destId="{D76BF603-1D2B-9B44-8A1F-71DAE6119EC0}" srcOrd="0" destOrd="0" presId="urn:microsoft.com/office/officeart/2005/8/layout/hProcess9"/>
    <dgm:cxn modelId="{92C02F9A-6140-0C4C-B243-547FE8864583}" type="presParOf" srcId="{5811EC7B-0404-9245-9AB0-4589F0228A24}" destId="{CDF18DE1-B87A-3240-8A1C-2B7684087DA4}" srcOrd="1" destOrd="0" presId="urn:microsoft.com/office/officeart/2005/8/layout/hProcess9"/>
    <dgm:cxn modelId="{99A465EE-032C-C44D-97CB-4CF4132611C6}" type="presParOf" srcId="{CDF18DE1-B87A-3240-8A1C-2B7684087DA4}" destId="{7453ADC6-0270-E24E-90E8-560592411FA7}" srcOrd="0" destOrd="0" presId="urn:microsoft.com/office/officeart/2005/8/layout/hProcess9"/>
    <dgm:cxn modelId="{E0195359-2276-884E-BAA5-3A842BF75421}" type="presParOf" srcId="{CDF18DE1-B87A-3240-8A1C-2B7684087DA4}" destId="{F1EB4331-0DA6-F54C-BD35-CDA2EC779A96}" srcOrd="1" destOrd="0" presId="urn:microsoft.com/office/officeart/2005/8/layout/hProcess9"/>
    <dgm:cxn modelId="{9C6684CA-28F0-2947-9F4E-E009D5939285}" type="presParOf" srcId="{CDF18DE1-B87A-3240-8A1C-2B7684087DA4}" destId="{C538E561-1675-A947-AD06-D34C6E480318}" srcOrd="2" destOrd="0" presId="urn:microsoft.com/office/officeart/2005/8/layout/hProcess9"/>
    <dgm:cxn modelId="{145BE50C-D7AB-A44D-BF36-9C7CAB5CD027}" type="presParOf" srcId="{CDF18DE1-B87A-3240-8A1C-2B7684087DA4}" destId="{A68061DA-F57D-7942-9DAE-F4309A75689D}" srcOrd="3" destOrd="0" presId="urn:microsoft.com/office/officeart/2005/8/layout/hProcess9"/>
    <dgm:cxn modelId="{89AB96A4-B7EE-B149-BD0D-56C22C859942}" type="presParOf" srcId="{CDF18DE1-B87A-3240-8A1C-2B7684087DA4}" destId="{02F591A6-5FDB-7944-9694-7298024F3377}" srcOrd="4" destOrd="0" presId="urn:microsoft.com/office/officeart/2005/8/layout/hProcess9"/>
    <dgm:cxn modelId="{D118D23C-1809-5649-8FEE-7BCBC13FD425}" type="presParOf" srcId="{CDF18DE1-B87A-3240-8A1C-2B7684087DA4}" destId="{AFE374B2-CFDE-1F46-B5F1-70EF29F09EA1}" srcOrd="5" destOrd="0" presId="urn:microsoft.com/office/officeart/2005/8/layout/hProcess9"/>
    <dgm:cxn modelId="{CE182E08-0A15-514F-885E-72227F5C5FBC}" type="presParOf" srcId="{CDF18DE1-B87A-3240-8A1C-2B7684087DA4}" destId="{D5A46334-ECF1-6C49-B729-A1F2ED2F12DD}" srcOrd="6" destOrd="0" presId="urn:microsoft.com/office/officeart/2005/8/layout/hProcess9"/>
    <dgm:cxn modelId="{01D66577-C645-7B47-B749-F77382039B2A}" type="presParOf" srcId="{CDF18DE1-B87A-3240-8A1C-2B7684087DA4}" destId="{9DD5E982-568C-714B-9D1D-8EACE584F456}" srcOrd="7" destOrd="0" presId="urn:microsoft.com/office/officeart/2005/8/layout/hProcess9"/>
    <dgm:cxn modelId="{A4320D1B-AEC5-E24B-BE34-C0953613D41D}" type="presParOf" srcId="{CDF18DE1-B87A-3240-8A1C-2B7684087DA4}" destId="{B05BA387-0B72-0940-BDE6-EA3A97B933A2}" srcOrd="8" destOrd="0" presId="urn:microsoft.com/office/officeart/2005/8/layout/hProcess9"/>
    <dgm:cxn modelId="{F1C0E9B5-DBA7-C344-9646-4E472DFE69D9}" type="presParOf" srcId="{CDF18DE1-B87A-3240-8A1C-2B7684087DA4}" destId="{002EB0BA-FF56-624F-9D84-D7E2C3BDFA10}" srcOrd="9" destOrd="0" presId="urn:microsoft.com/office/officeart/2005/8/layout/hProcess9"/>
    <dgm:cxn modelId="{DC1AE637-30F8-DA44-8A22-06E569E3D3AA}" type="presParOf" srcId="{CDF18DE1-B87A-3240-8A1C-2B7684087DA4}" destId="{96ED878D-804A-464F-905A-7200310462EE}" srcOrd="10"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5E8393B-193F-4852-B444-5FD12226F792}">
      <dsp:nvSpPr>
        <dsp:cNvPr id="0" name=""/>
        <dsp:cNvSpPr/>
      </dsp:nvSpPr>
      <dsp:spPr>
        <a:xfrm rot="21300000">
          <a:off x="13256" y="1378798"/>
          <a:ext cx="4293410" cy="491660"/>
        </a:xfrm>
        <a:prstGeom prst="mathMinus">
          <a:avLst/>
        </a:prstGeom>
        <a:solidFill>
          <a:schemeClr val="accent1">
            <a:tint val="60000"/>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04BBFDC-E6C4-4C4E-A587-E1A09E706844}">
      <dsp:nvSpPr>
        <dsp:cNvPr id="0" name=""/>
        <dsp:cNvSpPr/>
      </dsp:nvSpPr>
      <dsp:spPr>
        <a:xfrm>
          <a:off x="518390" y="162462"/>
          <a:ext cx="1295977" cy="1299702"/>
        </a:xfrm>
        <a:prstGeom prst="downArrow">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5434B0B-FEA1-4CF8-86FF-9FBF4961034A}">
      <dsp:nvSpPr>
        <dsp:cNvPr id="0" name=""/>
        <dsp:cNvSpPr/>
      </dsp:nvSpPr>
      <dsp:spPr>
        <a:xfrm>
          <a:off x="2289559" y="0"/>
          <a:ext cx="1382375" cy="13646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kern="1200" dirty="0"/>
            <a:t>Small Latching onto noise</a:t>
          </a:r>
        </a:p>
      </dsp:txBody>
      <dsp:txXfrm>
        <a:off x="2289559" y="0"/>
        <a:ext cx="1382375" cy="1364687"/>
      </dsp:txXfrm>
    </dsp:sp>
    <dsp:sp modelId="{4DF33A7F-4241-4180-8B44-837BAA294467}">
      <dsp:nvSpPr>
        <dsp:cNvPr id="0" name=""/>
        <dsp:cNvSpPr/>
      </dsp:nvSpPr>
      <dsp:spPr>
        <a:xfrm>
          <a:off x="2505555" y="1787091"/>
          <a:ext cx="1295977" cy="1299702"/>
        </a:xfrm>
        <a:prstGeom prst="upArrow">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1991D43-921D-466F-948A-3AB53F3A8E4C}">
      <dsp:nvSpPr>
        <dsp:cNvPr id="0" name=""/>
        <dsp:cNvSpPr/>
      </dsp:nvSpPr>
      <dsp:spPr>
        <a:xfrm>
          <a:off x="647988" y="1884569"/>
          <a:ext cx="1382375" cy="13646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kern="1200" dirty="0"/>
            <a:t>Too little specificity</a:t>
          </a:r>
        </a:p>
      </dsp:txBody>
      <dsp:txXfrm>
        <a:off x="647988" y="1884569"/>
        <a:ext cx="1382375" cy="136468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6BF603-1D2B-9B44-8A1F-71DAE6119EC0}">
      <dsp:nvSpPr>
        <dsp:cNvPr id="0" name=""/>
        <dsp:cNvSpPr/>
      </dsp:nvSpPr>
      <dsp:spPr>
        <a:xfrm>
          <a:off x="548954" y="0"/>
          <a:ext cx="6221482" cy="4201406"/>
        </a:xfrm>
        <a:prstGeom prst="rightArrow">
          <a:avLst/>
        </a:prstGeom>
        <a:gradFill rotWithShape="0">
          <a:gsLst>
            <a:gs pos="0">
              <a:schemeClr val="accent1">
                <a:tint val="40000"/>
                <a:hueOff val="0"/>
                <a:satOff val="0"/>
                <a:lumOff val="0"/>
                <a:alphaOff val="0"/>
                <a:shade val="85000"/>
                <a:satMod val="130000"/>
              </a:schemeClr>
            </a:gs>
            <a:gs pos="34000">
              <a:schemeClr val="accent1">
                <a:tint val="40000"/>
                <a:hueOff val="0"/>
                <a:satOff val="0"/>
                <a:lumOff val="0"/>
                <a:alphaOff val="0"/>
                <a:shade val="87000"/>
                <a:satMod val="125000"/>
              </a:schemeClr>
            </a:gs>
            <a:gs pos="70000">
              <a:schemeClr val="accent1">
                <a:tint val="40000"/>
                <a:hueOff val="0"/>
                <a:satOff val="0"/>
                <a:lumOff val="0"/>
                <a:alphaOff val="0"/>
                <a:tint val="100000"/>
                <a:shade val="90000"/>
                <a:satMod val="130000"/>
              </a:schemeClr>
            </a:gs>
            <a:gs pos="100000">
              <a:schemeClr val="accent1">
                <a:tint val="40000"/>
                <a:hueOff val="0"/>
                <a:satOff val="0"/>
                <a:lumOff val="0"/>
                <a:alphaOff val="0"/>
                <a:tint val="100000"/>
                <a:shade val="100000"/>
                <a:satMod val="110000"/>
              </a:schemeClr>
            </a:gs>
          </a:gsLst>
          <a:path path="circle">
            <a:fillToRect l="100000" t="100000" r="100000" b="100000"/>
          </a:path>
        </a:gradFill>
        <a:ln>
          <a:noFill/>
        </a:ln>
        <a:effectLst/>
        <a:scene3d>
          <a:camera prst="orthographicFront"/>
          <a:lightRig rig="flat" dir="t"/>
        </a:scene3d>
        <a:sp3d z="-190500" extrusionH="12700" prstMaterial="plastic">
          <a:bevelT w="50800" h="50800"/>
        </a:sp3d>
      </dsp:spPr>
      <dsp:style>
        <a:lnRef idx="0">
          <a:scrgbClr r="0" g="0" b="0"/>
        </a:lnRef>
        <a:fillRef idx="3">
          <a:scrgbClr r="0" g="0" b="0"/>
        </a:fillRef>
        <a:effectRef idx="0">
          <a:scrgbClr r="0" g="0" b="0"/>
        </a:effectRef>
        <a:fontRef idx="minor"/>
      </dsp:style>
    </dsp:sp>
    <dsp:sp modelId="{7453ADC6-0270-E24E-90E8-560592411FA7}">
      <dsp:nvSpPr>
        <dsp:cNvPr id="0" name=""/>
        <dsp:cNvSpPr/>
      </dsp:nvSpPr>
      <dsp:spPr>
        <a:xfrm>
          <a:off x="2010" y="1260421"/>
          <a:ext cx="1170459" cy="1680562"/>
        </a:xfrm>
        <a:prstGeom prst="roundRect">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b="1" kern="1200" dirty="0">
              <a:solidFill>
                <a:schemeClr val="tx1"/>
              </a:solidFill>
            </a:rPr>
            <a:t>Normalize Data</a:t>
          </a:r>
        </a:p>
      </dsp:txBody>
      <dsp:txXfrm>
        <a:off x="59147" y="1317558"/>
        <a:ext cx="1056185" cy="1566288"/>
      </dsp:txXfrm>
    </dsp:sp>
    <dsp:sp modelId="{C538E561-1675-A947-AD06-D34C6E480318}">
      <dsp:nvSpPr>
        <dsp:cNvPr id="0" name=""/>
        <dsp:cNvSpPr/>
      </dsp:nvSpPr>
      <dsp:spPr>
        <a:xfrm>
          <a:off x="1230992" y="1260421"/>
          <a:ext cx="1170459" cy="1680562"/>
        </a:xfrm>
        <a:prstGeom prst="roundRect">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b="1" kern="1200" dirty="0">
              <a:solidFill>
                <a:schemeClr val="tx1"/>
              </a:solidFill>
            </a:rPr>
            <a:t>Partition Data</a:t>
          </a:r>
        </a:p>
      </dsp:txBody>
      <dsp:txXfrm>
        <a:off x="1288129" y="1317558"/>
        <a:ext cx="1056185" cy="1566288"/>
      </dsp:txXfrm>
    </dsp:sp>
    <dsp:sp modelId="{02F591A6-5FDB-7944-9694-7298024F3377}">
      <dsp:nvSpPr>
        <dsp:cNvPr id="0" name=""/>
        <dsp:cNvSpPr/>
      </dsp:nvSpPr>
      <dsp:spPr>
        <a:xfrm>
          <a:off x="2459974" y="1260421"/>
          <a:ext cx="1170459" cy="1680562"/>
        </a:xfrm>
        <a:prstGeom prst="roundRect">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b="1" kern="1200" dirty="0">
              <a:solidFill>
                <a:schemeClr val="tx1"/>
              </a:solidFill>
            </a:rPr>
            <a:t>Try several k values on Cross-Validation</a:t>
          </a:r>
        </a:p>
      </dsp:txBody>
      <dsp:txXfrm>
        <a:off x="2517111" y="1317558"/>
        <a:ext cx="1056185" cy="1566288"/>
      </dsp:txXfrm>
    </dsp:sp>
    <dsp:sp modelId="{D5A46334-ECF1-6C49-B729-A1F2ED2F12DD}">
      <dsp:nvSpPr>
        <dsp:cNvPr id="0" name=""/>
        <dsp:cNvSpPr/>
      </dsp:nvSpPr>
      <dsp:spPr>
        <a:xfrm>
          <a:off x="3688956" y="1260421"/>
          <a:ext cx="1170459" cy="1680562"/>
        </a:xfrm>
        <a:prstGeom prst="roundRect">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b="1" kern="1200">
              <a:solidFill>
                <a:schemeClr val="tx1"/>
              </a:solidFill>
            </a:rPr>
            <a:t>Select best k value</a:t>
          </a:r>
          <a:endParaRPr lang="en-US" sz="1300" b="1" kern="1200" dirty="0">
            <a:solidFill>
              <a:schemeClr val="tx1"/>
            </a:solidFill>
          </a:endParaRPr>
        </a:p>
      </dsp:txBody>
      <dsp:txXfrm>
        <a:off x="3746093" y="1317558"/>
        <a:ext cx="1056185" cy="1566288"/>
      </dsp:txXfrm>
    </dsp:sp>
    <dsp:sp modelId="{B05BA387-0B72-0940-BDE6-EA3A97B933A2}">
      <dsp:nvSpPr>
        <dsp:cNvPr id="0" name=""/>
        <dsp:cNvSpPr/>
      </dsp:nvSpPr>
      <dsp:spPr>
        <a:xfrm>
          <a:off x="4917939" y="1260421"/>
          <a:ext cx="1170459" cy="1680562"/>
        </a:xfrm>
        <a:prstGeom prst="roundRect">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b="1" kern="1200">
              <a:solidFill>
                <a:schemeClr val="tx1"/>
              </a:solidFill>
            </a:rPr>
            <a:t>Apply on Test partition</a:t>
          </a:r>
          <a:endParaRPr lang="en-US" sz="1300" b="1" kern="1200" dirty="0">
            <a:solidFill>
              <a:schemeClr val="tx1"/>
            </a:solidFill>
          </a:endParaRPr>
        </a:p>
      </dsp:txBody>
      <dsp:txXfrm>
        <a:off x="4975076" y="1317558"/>
        <a:ext cx="1056185" cy="1566288"/>
      </dsp:txXfrm>
    </dsp:sp>
    <dsp:sp modelId="{96ED878D-804A-464F-905A-7200310462EE}">
      <dsp:nvSpPr>
        <dsp:cNvPr id="0" name=""/>
        <dsp:cNvSpPr/>
      </dsp:nvSpPr>
      <dsp:spPr>
        <a:xfrm>
          <a:off x="6146921" y="1260421"/>
          <a:ext cx="1170459" cy="1680562"/>
        </a:xfrm>
        <a:prstGeom prst="roundRect">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b="1" kern="1200">
              <a:solidFill>
                <a:schemeClr val="tx1"/>
              </a:solidFill>
            </a:rPr>
            <a:t>Use if performance is acceptable</a:t>
          </a:r>
          <a:endParaRPr lang="en-US" sz="1300" b="1" kern="1200" dirty="0">
            <a:solidFill>
              <a:schemeClr val="tx1"/>
            </a:solidFill>
          </a:endParaRPr>
        </a:p>
      </dsp:txBody>
      <dsp:txXfrm>
        <a:off x="6204058" y="1317558"/>
        <a:ext cx="1056185" cy="1566288"/>
      </dsp:txXfrm>
    </dsp:sp>
  </dsp:spTree>
</dsp:drawing>
</file>

<file path=ppt/diagrams/layout1.xml><?xml version="1.0" encoding="utf-8"?>
<dgm:layoutDef xmlns:dgm="http://schemas.openxmlformats.org/drawingml/2006/diagram" xmlns:a="http://schemas.openxmlformats.org/drawingml/2006/main" uniqueId="urn:microsoft.com/office/officeart/2005/8/layout/arrow3">
  <dgm:title val=""/>
  <dgm:desc val=""/>
  <dgm:catLst>
    <dgm:cat type="relationship" pri="5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Lst>
      <dgm:cxnLst>
        <dgm:cxn modelId="3" srcId="0" destId="1" srcOrd="0" destOrd="0"/>
        <dgm:cxn modelId="4" srcId="0" destId="2" srcOrd="1" destOrd="0"/>
      </dgm:cxnLst>
      <dgm:bg/>
      <dgm:whole/>
    </dgm:dataModel>
  </dgm:clrData>
  <dgm:layoutNode name="compositeShape">
    <dgm:varLst>
      <dgm:chMax val="2"/>
      <dgm:dir/>
      <dgm:resizeHandles val="exact"/>
    </dgm:varLst>
    <dgm:alg type="composite">
      <dgm:param type="horzAlign" val="none"/>
      <dgm:param type="vertAlign" val="none"/>
    </dgm:alg>
    <dgm:shape xmlns:r="http://schemas.openxmlformats.org/officeDocument/2006/relationships" r:blip="">
      <dgm:adjLst/>
    </dgm:shape>
    <dgm:presOf/>
    <dgm:choose name="Name0">
      <dgm:if name="Name1" func="var" arg="dir" op="equ" val="norm">
        <dgm:choose name="Name2">
          <dgm:if name="Name3" axis="ch" ptType="node" func="cnt" op="gte" val="2">
            <dgm:constrLst>
              <dgm:constr type="w" for="ch" forName="divider" refType="w"/>
              <dgm:constr type="h" for="ch" forName="divider" refType="w" fact="0.2"/>
              <dgm:constr type="h" for="ch" forName="divider" refType="h" op="gte" fact="0.2"/>
              <dgm:constr type="h" for="ch" forName="divider" refType="h" op="lte" fact="0.4"/>
              <dgm:constr type="ctrX" for="ch" forName="divider" refType="w" fact="0.5"/>
              <dgm:constr type="ctrY" for="ch" forName="divider" refType="h" fact="0.5"/>
              <dgm:constr type="w" for="ch" forName="downArrow" refType="w" fact="0.3"/>
              <dgm:constr type="h" for="ch" forName="downArrow" refType="h" fact="0.4"/>
              <dgm:constr type="l" for="ch" forName="downArrow" refType="w" fact="0.1"/>
              <dgm:constr type="t" for="ch" forName="downArrow" refType="h" fact="0.05"/>
              <dgm:constr type="lOff" for="ch" forName="downArrow" refType="w" fact="0.02"/>
              <dgm:constr type="w" for="ch" forName="downArrowText" refType="w" fact="0.32"/>
              <dgm:constr type="h" for="ch" forName="downArrowText" refType="h" fact="0.42"/>
              <dgm:constr type="t" for="ch" forName="downArrowText"/>
              <dgm:constr type="r" for="ch" forName="downArrowText" refType="w" fact="0.85"/>
              <dgm:constr type="w" for="ch" forName="upArrow" refType="w" fact="0.3"/>
              <dgm:constr type="h" for="ch" forName="upArrow" refType="h" fact="0.4"/>
              <dgm:constr type="b" for="ch" forName="upArrow" refType="h" fact="0.95"/>
              <dgm:constr type="r" for="ch" forName="upArrow" refType="w" fact="0.9"/>
              <dgm:constr type="rOff" for="ch" forName="upArrow" refType="w" fact="-0.02"/>
              <dgm:constr type="w" for="ch" forName="upArrowText" refType="w" fact="0.32"/>
              <dgm:constr type="h" for="ch" forName="upArrowText" refType="h" fact="0.42"/>
              <dgm:constr type="b" for="ch" forName="upArrowText" refType="h"/>
              <dgm:constr type="l" for="ch" forName="upArrowText" refType="w" fact="0.15"/>
              <dgm:constr type="primFontSz" for="ch" ptType="node" op="equ" val="65"/>
            </dgm:constrLst>
          </dgm:if>
          <dgm:else name="Name4">
            <dgm:constrLst>
              <dgm:constr type="w" for="ch" forName="downArrow" refType="w" fact="0.4"/>
              <dgm:constr type="h" for="ch" forName="downArrow" refType="h" fact="0.8"/>
              <dgm:constr type="l" for="ch" forName="downArrow" refType="w" fact="0.02"/>
              <dgm:constr type="t" for="ch" forName="downArrow" refType="h" fact="0.05"/>
              <dgm:constr type="lOff" for="ch" forName="downArrow" refType="w" fact="0.02"/>
              <dgm:constr type="w" for="ch" forName="downArrowText" refType="w" fact="0.5"/>
              <dgm:constr type="h" for="ch" forName="downArrowText" refType="h"/>
              <dgm:constr type="t" for="ch" forName="downArrowText"/>
              <dgm:constr type="r" for="ch" forName="downArrowText" refType="w"/>
              <dgm:constr type="primFontSz" for="ch" ptType="node" op="equ" val="65"/>
            </dgm:constrLst>
          </dgm:else>
        </dgm:choose>
      </dgm:if>
      <dgm:else name="Name5">
        <dgm:choose name="Name6">
          <dgm:if name="Name7" axis="ch" ptType="node" func="cnt" op="gte" val="2">
            <dgm:constrLst>
              <dgm:constr type="w" for="ch" forName="divider" refType="w"/>
              <dgm:constr type="h" for="ch" forName="divider" refType="w" fact="0.2"/>
              <dgm:constr type="h" for="ch" forName="divider" refType="h" op="gte" fact="0.2"/>
              <dgm:constr type="h" for="ch" forName="divider" refType="h" op="lte" fact="0.4"/>
              <dgm:constr type="ctrX" for="ch" forName="divider" refType="w" fact="0.5"/>
              <dgm:constr type="ctrY" for="ch" forName="divider" refType="h" fact="0.5"/>
              <dgm:constr type="w" for="ch" forName="downArrow" refType="w" fact="0.3"/>
              <dgm:constr type="h" for="ch" forName="downArrow" refType="h" fact="0.4"/>
              <dgm:constr type="r" for="ch" forName="downArrow" refType="w" fact="0.9"/>
              <dgm:constr type="t" for="ch" forName="downArrow" refType="h" fact="0.05"/>
              <dgm:constr type="rOff" for="ch" forName="downArrow" refType="w" fact="-0.02"/>
              <dgm:constr type="w" for="ch" forName="downArrowText" refType="w" fact="0.32"/>
              <dgm:constr type="h" for="ch" forName="downArrowText" refType="h" fact="0.42"/>
              <dgm:constr type="t" for="ch" forName="downArrowText"/>
              <dgm:constr type="l" for="ch" forName="downArrowText" refType="w" fact="0.15"/>
              <dgm:constr type="w" for="ch" forName="upArrow" refType="w" fact="0.3"/>
              <dgm:constr type="h" for="ch" forName="upArrow" refType="h" fact="0.4"/>
              <dgm:constr type="b" for="ch" forName="upArrow" refType="h" fact="0.95"/>
              <dgm:constr type="l" for="ch" forName="upArrow" refType="w" fact="0.1"/>
              <dgm:constr type="lOff" for="ch" forName="upArrow" refType="w" fact="0.02"/>
              <dgm:constr type="w" for="ch" forName="upArrowText" refType="w" fact="0.32"/>
              <dgm:constr type="h" for="ch" forName="upArrowText" refType="h" fact="0.42"/>
              <dgm:constr type="b" for="ch" forName="upArrowText" refType="h"/>
              <dgm:constr type="r" for="ch" forName="upArrowText" refType="w" fact="0.85"/>
              <dgm:constr type="primFontSz" for="ch" ptType="node" op="equ" val="65"/>
            </dgm:constrLst>
          </dgm:if>
          <dgm:else name="Name8">
            <dgm:constrLst>
              <dgm:constr type="w" for="ch" forName="downArrow" refType="w" fact="0.4"/>
              <dgm:constr type="h" for="ch" forName="downArrow" refType="h" fact="0.8"/>
              <dgm:constr type="r" for="ch" forName="downArrow" refType="w" fact="0.98"/>
              <dgm:constr type="t" for="ch" forName="downArrow" refType="h" fact="0.05"/>
              <dgm:constr type="rOff" for="ch" forName="downArrow" refType="w" fact="-0.02"/>
              <dgm:constr type="w" for="ch" forName="downArrowText" refType="w" fact="0.5"/>
              <dgm:constr type="h" for="ch" forName="downArrowText" refType="h"/>
              <dgm:constr type="t" for="ch" forName="downArrowText"/>
              <dgm:constr type="l" for="ch" forName="downArrowText"/>
              <dgm:constr type="primFontSz" for="ch" ptType="node" op="equ" val="65"/>
            </dgm:constrLst>
          </dgm:else>
        </dgm:choose>
      </dgm:else>
    </dgm:choose>
    <dgm:ruleLst/>
    <dgm:choose name="Name9">
      <dgm:if name="Name10" axis="ch" ptType="node" func="cnt" op="gte" val="2">
        <dgm:layoutNode name="divider" styleLbl="fgShp">
          <dgm:alg type="sp"/>
          <dgm:choose name="Name11">
            <dgm:if name="Name12" func="var" arg="dir" op="equ" val="norm">
              <dgm:shape xmlns:r="http://schemas.openxmlformats.org/officeDocument/2006/relationships" rot="-5" type="mathMinus" r:blip="">
                <dgm:adjLst/>
              </dgm:shape>
            </dgm:if>
            <dgm:else name="Name13">
              <dgm:shape xmlns:r="http://schemas.openxmlformats.org/officeDocument/2006/relationships" rot="5" type="mathMinus" r:blip="">
                <dgm:adjLst/>
              </dgm:shape>
            </dgm:else>
          </dgm:choose>
          <dgm:presOf/>
          <dgm:constrLst/>
          <dgm:ruleLst/>
        </dgm:layoutNode>
      </dgm:if>
      <dgm:else name="Name14"/>
    </dgm:choose>
    <dgm:forEach name="Name15" axis="ch" ptType="node" cnt="1">
      <dgm:layoutNode name="downArrow" styleLbl="node1">
        <dgm:alg type="sp"/>
        <dgm:shape xmlns:r="http://schemas.openxmlformats.org/officeDocument/2006/relationships" type="downArrow" r:blip="">
          <dgm:adjLst/>
        </dgm:shape>
        <dgm:presOf/>
        <dgm:constrLst/>
        <dgm:ruleLst/>
      </dgm:layoutNode>
      <dgm:layoutNode name="downArrowText" styleLbl="revTx">
        <dgm:varLst>
          <dgm:bulletEnabled val="1"/>
        </dgm:varLst>
        <dgm:alg type="tx">
          <dgm:param type="txAnchorVertCh" val="mid"/>
        </dgm:alg>
        <dgm:shape xmlns:r="http://schemas.openxmlformats.org/officeDocument/2006/relationships" type="rect" r:blip="">
          <dgm:adjLst/>
        </dgm:shape>
        <dgm:presOf axis="desOrSelf" ptType="node"/>
        <dgm:constrLst/>
        <dgm:ruleLst>
          <dgm:rule type="primFontSz" val="5" fact="NaN" max="NaN"/>
        </dgm:ruleLst>
      </dgm:layoutNode>
    </dgm:forEach>
    <dgm:forEach name="Name16" axis="ch" ptType="node" st="2" cnt="1">
      <dgm:layoutNode name="upArrow" styleLbl="node1">
        <dgm:alg type="sp"/>
        <dgm:shape xmlns:r="http://schemas.openxmlformats.org/officeDocument/2006/relationships" type="upArrow" r:blip="">
          <dgm:adjLst/>
        </dgm:shape>
        <dgm:presOf/>
        <dgm:constrLst/>
        <dgm:ruleLst/>
      </dgm:layoutNode>
      <dgm:layoutNode name="upArrowText" styleLbl="revTx">
        <dgm:varLst>
          <dgm:bulletEnabled val="1"/>
        </dgm:varLst>
        <dgm:alg type="tx">
          <dgm:param type="txAnchorVertCh" val="mid"/>
        </dgm:alg>
        <dgm:shape xmlns:r="http://schemas.openxmlformats.org/officeDocument/2006/relationships" type="rect" r:blip="">
          <dgm:adjLst/>
        </dgm:shape>
        <dgm:presOf axis="desOrSelf" ptType="node"/>
        <dgm:constrLst/>
        <dgm:ruleLst>
          <dgm:rule type="primFontSz" val="5" fact="NaN" max="NaN"/>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6E234E4-598C-4571-9000-4EB56BAA1304}" type="datetimeFigureOut">
              <a:rPr lang="en-US" smtClean="0"/>
              <a:t>10/10/24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7C659C1-71DE-4B5C-9547-70F588D264AF}" type="slidenum">
              <a:rPr lang="en-US" smtClean="0"/>
              <a:t>‹#›</a:t>
            </a:fld>
            <a:endParaRPr lang="en-US"/>
          </a:p>
        </p:txBody>
      </p:sp>
    </p:spTree>
    <p:extLst>
      <p:ext uri="{BB962C8B-B14F-4D97-AF65-F5344CB8AC3E}">
        <p14:creationId xmlns:p14="http://schemas.microsoft.com/office/powerpoint/2010/main" val="36066754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59F6379-61F0-1044-9074-4F28E1FC4D9F}" type="slidenum">
              <a:rPr lang="en-US" smtClean="0"/>
              <a:t>4</a:t>
            </a:fld>
            <a:endParaRPr lang="en-US"/>
          </a:p>
        </p:txBody>
      </p:sp>
    </p:spTree>
    <p:extLst>
      <p:ext uri="{BB962C8B-B14F-4D97-AF65-F5344CB8AC3E}">
        <p14:creationId xmlns:p14="http://schemas.microsoft.com/office/powerpoint/2010/main" val="16091158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linear association? r = 0.71</a:t>
            </a:r>
          </a:p>
        </p:txBody>
      </p:sp>
      <p:sp>
        <p:nvSpPr>
          <p:cNvPr id="4" name="Slide Number Placeholder 3"/>
          <p:cNvSpPr>
            <a:spLocks noGrp="1"/>
          </p:cNvSpPr>
          <p:nvPr>
            <p:ph type="sldNum" sz="quarter" idx="10"/>
          </p:nvPr>
        </p:nvSpPr>
        <p:spPr/>
        <p:txBody>
          <a:bodyPr/>
          <a:lstStyle/>
          <a:p>
            <a:fld id="{B59F6379-61F0-1044-9074-4F28E1FC4D9F}" type="slidenum">
              <a:rPr lang="en-US" smtClean="0"/>
              <a:t>14</a:t>
            </a:fld>
            <a:endParaRPr lang="en-US"/>
          </a:p>
        </p:txBody>
      </p:sp>
    </p:spTree>
    <p:extLst>
      <p:ext uri="{BB962C8B-B14F-4D97-AF65-F5344CB8AC3E}">
        <p14:creationId xmlns:p14="http://schemas.microsoft.com/office/powerpoint/2010/main" val="10317609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 = price</a:t>
            </a:r>
          </a:p>
          <a:p>
            <a:r>
              <a:rPr lang="en-US" dirty="0"/>
              <a:t>x = weight</a:t>
            </a:r>
          </a:p>
        </p:txBody>
      </p:sp>
      <p:sp>
        <p:nvSpPr>
          <p:cNvPr id="4" name="Slide Number Placeholder 3"/>
          <p:cNvSpPr>
            <a:spLocks noGrp="1"/>
          </p:cNvSpPr>
          <p:nvPr>
            <p:ph type="sldNum" sz="quarter" idx="10"/>
          </p:nvPr>
        </p:nvSpPr>
        <p:spPr/>
        <p:txBody>
          <a:bodyPr/>
          <a:lstStyle/>
          <a:p>
            <a:fld id="{B59F6379-61F0-1044-9074-4F28E1FC4D9F}" type="slidenum">
              <a:rPr lang="en-US" smtClean="0"/>
              <a:t>15</a:t>
            </a:fld>
            <a:endParaRPr lang="en-US"/>
          </a:p>
        </p:txBody>
      </p:sp>
    </p:spTree>
    <p:extLst>
      <p:ext uri="{BB962C8B-B14F-4D97-AF65-F5344CB8AC3E}">
        <p14:creationId xmlns:p14="http://schemas.microsoft.com/office/powerpoint/2010/main" val="11157630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59F6379-61F0-1044-9074-4F28E1FC4D9F}" type="slidenum">
              <a:rPr lang="en-US" smtClean="0"/>
              <a:t>16</a:t>
            </a:fld>
            <a:endParaRPr lang="en-US"/>
          </a:p>
        </p:txBody>
      </p:sp>
    </p:spTree>
    <p:extLst>
      <p:ext uri="{BB962C8B-B14F-4D97-AF65-F5344CB8AC3E}">
        <p14:creationId xmlns:p14="http://schemas.microsoft.com/office/powerpoint/2010/main" val="9801567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59F6379-61F0-1044-9074-4F28E1FC4D9F}" type="slidenum">
              <a:rPr lang="en-US" smtClean="0"/>
              <a:t>17</a:t>
            </a:fld>
            <a:endParaRPr lang="en-US"/>
          </a:p>
        </p:txBody>
      </p:sp>
    </p:spTree>
    <p:extLst>
      <p:ext uri="{BB962C8B-B14F-4D97-AF65-F5344CB8AC3E}">
        <p14:creationId xmlns:p14="http://schemas.microsoft.com/office/powerpoint/2010/main" val="20414806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59F6379-61F0-1044-9074-4F28E1FC4D9F}" type="slidenum">
              <a:rPr lang="en-US" smtClean="0"/>
              <a:t>18</a:t>
            </a:fld>
            <a:endParaRPr lang="en-US"/>
          </a:p>
        </p:txBody>
      </p:sp>
    </p:spTree>
    <p:extLst>
      <p:ext uri="{BB962C8B-B14F-4D97-AF65-F5344CB8AC3E}">
        <p14:creationId xmlns:p14="http://schemas.microsoft.com/office/powerpoint/2010/main" val="16206534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linear association? r = 0.71</a:t>
            </a:r>
          </a:p>
        </p:txBody>
      </p:sp>
      <p:sp>
        <p:nvSpPr>
          <p:cNvPr id="4" name="Slide Number Placeholder 3"/>
          <p:cNvSpPr>
            <a:spLocks noGrp="1"/>
          </p:cNvSpPr>
          <p:nvPr>
            <p:ph type="sldNum" sz="quarter" idx="10"/>
          </p:nvPr>
        </p:nvSpPr>
        <p:spPr/>
        <p:txBody>
          <a:bodyPr/>
          <a:lstStyle/>
          <a:p>
            <a:fld id="{B59F6379-61F0-1044-9074-4F28E1FC4D9F}" type="slidenum">
              <a:rPr lang="en-US" smtClean="0"/>
              <a:t>19</a:t>
            </a:fld>
            <a:endParaRPr lang="en-US"/>
          </a:p>
        </p:txBody>
      </p:sp>
    </p:spTree>
    <p:extLst>
      <p:ext uri="{BB962C8B-B14F-4D97-AF65-F5344CB8AC3E}">
        <p14:creationId xmlns:p14="http://schemas.microsoft.com/office/powerpoint/2010/main" val="10706526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0.4 -</a:t>
            </a:r>
            <a:r>
              <a:rPr lang="en-US" baseline="0" dirty="0"/>
              <a:t> 1093</a:t>
            </a:r>
          </a:p>
          <a:p>
            <a:r>
              <a:rPr lang="en-US" baseline="0" dirty="0"/>
              <a:t>0.5 – 270 more</a:t>
            </a:r>
          </a:p>
          <a:p>
            <a:r>
              <a:rPr lang="en-US" baseline="0" dirty="0"/>
              <a:t>b0 usually extrapolation</a:t>
            </a:r>
            <a:endParaRPr lang="en-US" dirty="0"/>
          </a:p>
        </p:txBody>
      </p:sp>
      <p:sp>
        <p:nvSpPr>
          <p:cNvPr id="4" name="Slide Number Placeholder 3"/>
          <p:cNvSpPr>
            <a:spLocks noGrp="1"/>
          </p:cNvSpPr>
          <p:nvPr>
            <p:ph type="sldNum" sz="quarter" idx="10"/>
          </p:nvPr>
        </p:nvSpPr>
        <p:spPr/>
        <p:txBody>
          <a:bodyPr/>
          <a:lstStyle/>
          <a:p>
            <a:fld id="{B59F6379-61F0-1044-9074-4F28E1FC4D9F}" type="slidenum">
              <a:rPr lang="en-US" smtClean="0"/>
              <a:t>20</a:t>
            </a:fld>
            <a:endParaRPr lang="en-US"/>
          </a:p>
        </p:txBody>
      </p:sp>
    </p:spTree>
    <p:extLst>
      <p:ext uri="{BB962C8B-B14F-4D97-AF65-F5344CB8AC3E}">
        <p14:creationId xmlns:p14="http://schemas.microsoft.com/office/powerpoint/2010/main" val="16054270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59F6379-61F0-1044-9074-4F28E1FC4D9F}" type="slidenum">
              <a:rPr lang="en-US" smtClean="0"/>
              <a:t>21</a:t>
            </a:fld>
            <a:endParaRPr lang="en-US"/>
          </a:p>
        </p:txBody>
      </p:sp>
    </p:spTree>
    <p:extLst>
      <p:ext uri="{BB962C8B-B14F-4D97-AF65-F5344CB8AC3E}">
        <p14:creationId xmlns:p14="http://schemas.microsoft.com/office/powerpoint/2010/main" val="14806313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59F6379-61F0-1044-9074-4F28E1FC4D9F}" type="slidenum">
              <a:rPr lang="en-US" smtClean="0"/>
              <a:t>23</a:t>
            </a:fld>
            <a:endParaRPr lang="en-US"/>
          </a:p>
        </p:txBody>
      </p:sp>
    </p:spTree>
    <p:extLst>
      <p:ext uri="{BB962C8B-B14F-4D97-AF65-F5344CB8AC3E}">
        <p14:creationId xmlns:p14="http://schemas.microsoft.com/office/powerpoint/2010/main" val="19132669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59F6379-61F0-1044-9074-4F28E1FC4D9F}" type="slidenum">
              <a:rPr lang="en-US" smtClean="0"/>
              <a:t>24</a:t>
            </a:fld>
            <a:endParaRPr lang="en-US"/>
          </a:p>
        </p:txBody>
      </p:sp>
    </p:spTree>
    <p:extLst>
      <p:ext uri="{BB962C8B-B14F-4D97-AF65-F5344CB8AC3E}">
        <p14:creationId xmlns:p14="http://schemas.microsoft.com/office/powerpoint/2010/main" val="4496633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9F6379-61F0-1044-9074-4F28E1FC4D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562237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59F6379-61F0-1044-9074-4F28E1FC4D9F}" type="slidenum">
              <a:rPr lang="en-US" smtClean="0"/>
              <a:t>25</a:t>
            </a:fld>
            <a:endParaRPr lang="en-US"/>
          </a:p>
        </p:txBody>
      </p:sp>
    </p:spTree>
    <p:extLst>
      <p:ext uri="{BB962C8B-B14F-4D97-AF65-F5344CB8AC3E}">
        <p14:creationId xmlns:p14="http://schemas.microsoft.com/office/powerpoint/2010/main" val="11147888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59F6379-61F0-1044-9074-4F28E1FC4D9F}" type="slidenum">
              <a:rPr lang="en-US" smtClean="0"/>
              <a:t>26</a:t>
            </a:fld>
            <a:endParaRPr lang="en-US"/>
          </a:p>
        </p:txBody>
      </p:sp>
    </p:spTree>
    <p:extLst>
      <p:ext uri="{BB962C8B-B14F-4D97-AF65-F5344CB8AC3E}">
        <p14:creationId xmlns:p14="http://schemas.microsoft.com/office/powerpoint/2010/main" val="15789370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59F6379-61F0-1044-9074-4F28E1FC4D9F}" type="slidenum">
              <a:rPr lang="en-US" smtClean="0"/>
              <a:t>27</a:t>
            </a:fld>
            <a:endParaRPr lang="en-US"/>
          </a:p>
        </p:txBody>
      </p:sp>
    </p:spTree>
    <p:extLst>
      <p:ext uri="{BB962C8B-B14F-4D97-AF65-F5344CB8AC3E}">
        <p14:creationId xmlns:p14="http://schemas.microsoft.com/office/powerpoint/2010/main" val="62390853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59F6379-61F0-1044-9074-4F28E1FC4D9F}" type="slidenum">
              <a:rPr lang="en-US" smtClean="0"/>
              <a:t>28</a:t>
            </a:fld>
            <a:endParaRPr lang="en-US"/>
          </a:p>
        </p:txBody>
      </p:sp>
    </p:spTree>
    <p:extLst>
      <p:ext uri="{BB962C8B-B14F-4D97-AF65-F5344CB8AC3E}">
        <p14:creationId xmlns:p14="http://schemas.microsoft.com/office/powerpoint/2010/main" val="133859402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59F6379-61F0-1044-9074-4F28E1FC4D9F}" type="slidenum">
              <a:rPr lang="en-US" smtClean="0"/>
              <a:t>29</a:t>
            </a:fld>
            <a:endParaRPr lang="en-US"/>
          </a:p>
        </p:txBody>
      </p:sp>
    </p:spTree>
    <p:extLst>
      <p:ext uri="{BB962C8B-B14F-4D97-AF65-F5344CB8AC3E}">
        <p14:creationId xmlns:p14="http://schemas.microsoft.com/office/powerpoint/2010/main" val="249791984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a:solidFill>
                  <a:schemeClr val="tx1"/>
                </a:solidFill>
                <a:effectLst/>
                <a:latin typeface="+mn-lt"/>
                <a:ea typeface="+mn-ea"/>
                <a:cs typeface="+mn-cs"/>
              </a:rPr>
              <a:t>Into feature matrix and target array</a:t>
            </a:r>
          </a:p>
          <a:p>
            <a:endParaRPr lang="en-US" dirty="0"/>
          </a:p>
        </p:txBody>
      </p:sp>
      <p:sp>
        <p:nvSpPr>
          <p:cNvPr id="4" name="Slide Number Placeholder 3"/>
          <p:cNvSpPr>
            <a:spLocks noGrp="1"/>
          </p:cNvSpPr>
          <p:nvPr>
            <p:ph type="sldNum" sz="quarter" idx="10"/>
          </p:nvPr>
        </p:nvSpPr>
        <p:spPr/>
        <p:txBody>
          <a:bodyPr/>
          <a:lstStyle/>
          <a:p>
            <a:fld id="{B59F6379-61F0-1044-9074-4F28E1FC4D9F}" type="slidenum">
              <a:rPr lang="en-US" smtClean="0"/>
              <a:t>30</a:t>
            </a:fld>
            <a:endParaRPr lang="en-US"/>
          </a:p>
        </p:txBody>
      </p:sp>
    </p:spTree>
    <p:extLst>
      <p:ext uri="{BB962C8B-B14F-4D97-AF65-F5344CB8AC3E}">
        <p14:creationId xmlns:p14="http://schemas.microsoft.com/office/powerpoint/2010/main" val="19387744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59F6379-61F0-1044-9074-4F28E1FC4D9F}" type="slidenum">
              <a:rPr lang="en-US" smtClean="0"/>
              <a:t>31</a:t>
            </a:fld>
            <a:endParaRPr lang="en-US"/>
          </a:p>
        </p:txBody>
      </p:sp>
    </p:spTree>
    <p:extLst>
      <p:ext uri="{BB962C8B-B14F-4D97-AF65-F5344CB8AC3E}">
        <p14:creationId xmlns:p14="http://schemas.microsoft.com/office/powerpoint/2010/main" val="208163104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59F6379-61F0-1044-9074-4F28E1FC4D9F}" type="slidenum">
              <a:rPr lang="en-US" smtClean="0"/>
              <a:t>32</a:t>
            </a:fld>
            <a:endParaRPr lang="en-US"/>
          </a:p>
        </p:txBody>
      </p:sp>
    </p:spTree>
    <p:extLst>
      <p:ext uri="{BB962C8B-B14F-4D97-AF65-F5344CB8AC3E}">
        <p14:creationId xmlns:p14="http://schemas.microsoft.com/office/powerpoint/2010/main" val="180611870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59F6379-61F0-1044-9074-4F28E1FC4D9F}" type="slidenum">
              <a:rPr lang="en-US" smtClean="0"/>
              <a:t>33</a:t>
            </a:fld>
            <a:endParaRPr lang="en-US"/>
          </a:p>
        </p:txBody>
      </p:sp>
    </p:spTree>
    <p:extLst>
      <p:ext uri="{BB962C8B-B14F-4D97-AF65-F5344CB8AC3E}">
        <p14:creationId xmlns:p14="http://schemas.microsoft.com/office/powerpoint/2010/main" val="123978157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59F6379-61F0-1044-9074-4F28E1FC4D9F}" type="slidenum">
              <a:rPr lang="en-US" smtClean="0"/>
              <a:t>34</a:t>
            </a:fld>
            <a:endParaRPr lang="en-US"/>
          </a:p>
        </p:txBody>
      </p:sp>
    </p:spTree>
    <p:extLst>
      <p:ext uri="{BB962C8B-B14F-4D97-AF65-F5344CB8AC3E}">
        <p14:creationId xmlns:p14="http://schemas.microsoft.com/office/powerpoint/2010/main" val="13235545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9F6379-61F0-1044-9074-4F28E1FC4D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4371353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computations are stored in model-specific attributes</a:t>
            </a:r>
            <a:endParaRPr lang="en-US" dirty="0"/>
          </a:p>
        </p:txBody>
      </p:sp>
      <p:sp>
        <p:nvSpPr>
          <p:cNvPr id="4" name="Slide Number Placeholder 3"/>
          <p:cNvSpPr>
            <a:spLocks noGrp="1"/>
          </p:cNvSpPr>
          <p:nvPr>
            <p:ph type="sldNum" sz="quarter" idx="10"/>
          </p:nvPr>
        </p:nvSpPr>
        <p:spPr/>
        <p:txBody>
          <a:bodyPr/>
          <a:lstStyle/>
          <a:p>
            <a:fld id="{B59F6379-61F0-1044-9074-4F28E1FC4D9F}" type="slidenum">
              <a:rPr lang="en-US" smtClean="0"/>
              <a:t>35</a:t>
            </a:fld>
            <a:endParaRPr lang="en-US"/>
          </a:p>
        </p:txBody>
      </p:sp>
    </p:spTree>
    <p:extLst>
      <p:ext uri="{BB962C8B-B14F-4D97-AF65-F5344CB8AC3E}">
        <p14:creationId xmlns:p14="http://schemas.microsoft.com/office/powerpoint/2010/main" val="109281431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59F6379-61F0-1044-9074-4F28E1FC4D9F}" type="slidenum">
              <a:rPr lang="en-US" smtClean="0"/>
              <a:t>36</a:t>
            </a:fld>
            <a:endParaRPr lang="en-US"/>
          </a:p>
        </p:txBody>
      </p:sp>
    </p:spTree>
    <p:extLst>
      <p:ext uri="{BB962C8B-B14F-4D97-AF65-F5344CB8AC3E}">
        <p14:creationId xmlns:p14="http://schemas.microsoft.com/office/powerpoint/2010/main" val="8170527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9F6379-61F0-1044-9074-4F28E1FC4D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476661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9F6379-61F0-1044-9074-4F28E1FC4D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339369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9F6379-61F0-1044-9074-4F28E1FC4D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4307224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9F6379-61F0-1044-9074-4F28E1FC4D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0122345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9F6379-61F0-1044-9074-4F28E1FC4D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0911581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9F6379-61F0-1044-9074-4F28E1FC4D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7132103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9F6379-61F0-1044-9074-4F28E1FC4D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348590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9F6379-61F0-1044-9074-4F28E1FC4D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054270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9F6379-61F0-1044-9074-4F28E1FC4D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1586980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9F6379-61F0-1044-9074-4F28E1FC4D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4719306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9F6379-61F0-1044-9074-4F28E1FC4D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1636869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Params</a:t>
            </a:r>
            <a:r>
              <a:rPr lang="en-US" baseline="0" dirty="0"/>
              <a:t> </a:t>
            </a:r>
            <a:r>
              <a:rPr lang="mr-IN" baseline="0" dirty="0"/>
              <a:t>–</a:t>
            </a:r>
            <a:r>
              <a:rPr lang="en-US" baseline="0" dirty="0"/>
              <a:t> features, target, test size. Optional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9F6379-61F0-1044-9074-4F28E1FC4D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429169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9F6379-61F0-1044-9074-4F28E1FC4D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3058685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9F6379-61F0-1044-9074-4F28E1FC4D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7959879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9F6379-61F0-1044-9074-4F28E1FC4D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7662975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809F387-B7A3-44A2-99AE-7E69DA1E3C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9560528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809F387-B7A3-44A2-99AE-7E69DA1E3C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9202087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59F6379-61F0-1044-9074-4F28E1FC4D9F}" type="slidenum">
              <a:rPr lang="en-US" smtClean="0"/>
              <a:t>70</a:t>
            </a:fld>
            <a:endParaRPr lang="en-US"/>
          </a:p>
        </p:txBody>
      </p:sp>
    </p:spTree>
    <p:extLst>
      <p:ext uri="{BB962C8B-B14F-4D97-AF65-F5344CB8AC3E}">
        <p14:creationId xmlns:p14="http://schemas.microsoft.com/office/powerpoint/2010/main" val="191772838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59F6379-61F0-1044-9074-4F28E1FC4D9F}" type="slidenum">
              <a:rPr lang="en-US" smtClean="0"/>
              <a:t>71</a:t>
            </a:fld>
            <a:endParaRPr lang="en-US"/>
          </a:p>
        </p:txBody>
      </p:sp>
    </p:spTree>
    <p:extLst>
      <p:ext uri="{BB962C8B-B14F-4D97-AF65-F5344CB8AC3E}">
        <p14:creationId xmlns:p14="http://schemas.microsoft.com/office/powerpoint/2010/main" val="9722247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9F6379-61F0-1044-9074-4F28E1FC4D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1364044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59F6379-61F0-1044-9074-4F28E1FC4D9F}" type="slidenum">
              <a:rPr lang="en-US" smtClean="0"/>
              <a:t>73</a:t>
            </a:fld>
            <a:endParaRPr lang="en-US"/>
          </a:p>
        </p:txBody>
      </p:sp>
    </p:spTree>
    <p:extLst>
      <p:ext uri="{BB962C8B-B14F-4D97-AF65-F5344CB8AC3E}">
        <p14:creationId xmlns:p14="http://schemas.microsoft.com/office/powerpoint/2010/main" val="321204072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59F6379-61F0-1044-9074-4F28E1FC4D9F}" type="slidenum">
              <a:rPr lang="en-US" smtClean="0"/>
              <a:t>74</a:t>
            </a:fld>
            <a:endParaRPr lang="en-US"/>
          </a:p>
        </p:txBody>
      </p:sp>
    </p:spTree>
    <p:extLst>
      <p:ext uri="{BB962C8B-B14F-4D97-AF65-F5344CB8AC3E}">
        <p14:creationId xmlns:p14="http://schemas.microsoft.com/office/powerpoint/2010/main" val="405743961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59F6379-61F0-1044-9074-4F28E1FC4D9F}" type="slidenum">
              <a:rPr lang="en-US" smtClean="0"/>
              <a:t>75</a:t>
            </a:fld>
            <a:endParaRPr lang="en-US"/>
          </a:p>
        </p:txBody>
      </p:sp>
    </p:spTree>
    <p:extLst>
      <p:ext uri="{BB962C8B-B14F-4D97-AF65-F5344CB8AC3E}">
        <p14:creationId xmlns:p14="http://schemas.microsoft.com/office/powerpoint/2010/main" val="125655171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59F6379-61F0-1044-9074-4F28E1FC4D9F}" type="slidenum">
              <a:rPr lang="en-US" smtClean="0"/>
              <a:t>76</a:t>
            </a:fld>
            <a:endParaRPr lang="en-US"/>
          </a:p>
        </p:txBody>
      </p:sp>
    </p:spTree>
    <p:extLst>
      <p:ext uri="{BB962C8B-B14F-4D97-AF65-F5344CB8AC3E}">
        <p14:creationId xmlns:p14="http://schemas.microsoft.com/office/powerpoint/2010/main" val="333115295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DAA54F6-532D-4D94-92B0-F3A182ABCADF}" type="slidenum">
              <a:rPr lang="en-US" smtClean="0"/>
              <a:t>78</a:t>
            </a:fld>
            <a:endParaRPr lang="en-US"/>
          </a:p>
        </p:txBody>
      </p:sp>
    </p:spTree>
    <p:extLst>
      <p:ext uri="{BB962C8B-B14F-4D97-AF65-F5344CB8AC3E}">
        <p14:creationId xmlns:p14="http://schemas.microsoft.com/office/powerpoint/2010/main" val="229520393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DAA54F6-532D-4D94-92B0-F3A182ABCADF}" type="slidenum">
              <a:rPr lang="en-US" smtClean="0"/>
              <a:t>79</a:t>
            </a:fld>
            <a:endParaRPr lang="en-US"/>
          </a:p>
        </p:txBody>
      </p:sp>
    </p:spTree>
    <p:extLst>
      <p:ext uri="{BB962C8B-B14F-4D97-AF65-F5344CB8AC3E}">
        <p14:creationId xmlns:p14="http://schemas.microsoft.com/office/powerpoint/2010/main" val="284618937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aseline="0" dirty="0"/>
          </a:p>
          <a:p>
            <a:endParaRPr lang="en-US" baseline="0" dirty="0"/>
          </a:p>
          <a:p>
            <a:endParaRPr lang="en-US" dirty="0"/>
          </a:p>
        </p:txBody>
      </p:sp>
      <p:sp>
        <p:nvSpPr>
          <p:cNvPr id="4" name="Slide Number Placeholder 3"/>
          <p:cNvSpPr>
            <a:spLocks noGrp="1"/>
          </p:cNvSpPr>
          <p:nvPr>
            <p:ph type="sldNum" sz="quarter" idx="10"/>
          </p:nvPr>
        </p:nvSpPr>
        <p:spPr/>
        <p:txBody>
          <a:bodyPr/>
          <a:lstStyle/>
          <a:p>
            <a:fld id="{2DAA54F6-532D-4D94-92B0-F3A182ABCADF}" type="slidenum">
              <a:rPr lang="en-US" smtClean="0"/>
              <a:t>81</a:t>
            </a:fld>
            <a:endParaRPr lang="en-US"/>
          </a:p>
        </p:txBody>
      </p:sp>
    </p:spTree>
    <p:extLst>
      <p:ext uri="{BB962C8B-B14F-4D97-AF65-F5344CB8AC3E}">
        <p14:creationId xmlns:p14="http://schemas.microsoft.com/office/powerpoint/2010/main" val="126906794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DAA54F6-532D-4D94-92B0-F3A182ABCADF}" type="slidenum">
              <a:rPr lang="en-US" smtClean="0"/>
              <a:t>86</a:t>
            </a:fld>
            <a:endParaRPr lang="en-US"/>
          </a:p>
        </p:txBody>
      </p:sp>
    </p:spTree>
    <p:extLst>
      <p:ext uri="{BB962C8B-B14F-4D97-AF65-F5344CB8AC3E}">
        <p14:creationId xmlns:p14="http://schemas.microsoft.com/office/powerpoint/2010/main" val="126906794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DAA54F6-532D-4D94-92B0-F3A182ABCADF}" type="slidenum">
              <a:rPr lang="en-US" smtClean="0"/>
              <a:t>104</a:t>
            </a:fld>
            <a:endParaRPr lang="en-US"/>
          </a:p>
        </p:txBody>
      </p:sp>
    </p:spTree>
    <p:extLst>
      <p:ext uri="{BB962C8B-B14F-4D97-AF65-F5344CB8AC3E}">
        <p14:creationId xmlns:p14="http://schemas.microsoft.com/office/powerpoint/2010/main" val="128895971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DAA54F6-532D-4D94-92B0-F3A182ABCADF}" type="slidenum">
              <a:rPr lang="en-US" smtClean="0"/>
              <a:t>106</a:t>
            </a:fld>
            <a:endParaRPr lang="en-US"/>
          </a:p>
        </p:txBody>
      </p:sp>
    </p:spTree>
    <p:extLst>
      <p:ext uri="{BB962C8B-B14F-4D97-AF65-F5344CB8AC3E}">
        <p14:creationId xmlns:p14="http://schemas.microsoft.com/office/powerpoint/2010/main" val="35298334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9F6379-61F0-1044-9074-4F28E1FC4D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367977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9F6379-61F0-1044-9074-4F28E1FC4D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638283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59F6379-61F0-1044-9074-4F28E1FC4D9F}" type="slidenum">
              <a:rPr lang="en-US" smtClean="0"/>
              <a:t>12</a:t>
            </a:fld>
            <a:endParaRPr lang="en-US"/>
          </a:p>
        </p:txBody>
      </p:sp>
    </p:spTree>
    <p:extLst>
      <p:ext uri="{BB962C8B-B14F-4D97-AF65-F5344CB8AC3E}">
        <p14:creationId xmlns:p14="http://schemas.microsoft.com/office/powerpoint/2010/main" val="7665882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Avg</a:t>
            </a:r>
            <a:r>
              <a:rPr lang="en-US" baseline="0" dirty="0"/>
              <a:t> price if 0.4</a:t>
            </a:r>
          </a:p>
          <a:p>
            <a:r>
              <a:rPr lang="en-US" baseline="0" dirty="0" err="1"/>
              <a:t>Avg</a:t>
            </a:r>
            <a:r>
              <a:rPr lang="en-US" baseline="0" dirty="0"/>
              <a:t> price if 0.5</a:t>
            </a:r>
          </a:p>
          <a:p>
            <a:endParaRPr lang="en-US" dirty="0"/>
          </a:p>
        </p:txBody>
      </p:sp>
      <p:sp>
        <p:nvSpPr>
          <p:cNvPr id="4" name="Slide Number Placeholder 3"/>
          <p:cNvSpPr>
            <a:spLocks noGrp="1"/>
          </p:cNvSpPr>
          <p:nvPr>
            <p:ph type="sldNum" sz="quarter" idx="10"/>
          </p:nvPr>
        </p:nvSpPr>
        <p:spPr/>
        <p:txBody>
          <a:bodyPr/>
          <a:lstStyle/>
          <a:p>
            <a:fld id="{B59F6379-61F0-1044-9074-4F28E1FC4D9F}" type="slidenum">
              <a:rPr lang="en-US" smtClean="0"/>
              <a:t>13</a:t>
            </a:fld>
            <a:endParaRPr lang="en-US"/>
          </a:p>
        </p:txBody>
      </p:sp>
    </p:spTree>
    <p:extLst>
      <p:ext uri="{BB962C8B-B14F-4D97-AF65-F5344CB8AC3E}">
        <p14:creationId xmlns:p14="http://schemas.microsoft.com/office/powerpoint/2010/main" val="10424901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10/10/24</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583314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7D5506EE-1026-4F35-9ACC-BD05BE0F9B36}"/>
              </a:ext>
            </a:extLst>
          </p:cNvPr>
          <p:cNvSpPr>
            <a:spLocks noGrp="1"/>
          </p:cNvSpPr>
          <p:nvPr>
            <p:ph type="dt" sz="half" idx="10"/>
          </p:nvPr>
        </p:nvSpPr>
        <p:spPr/>
        <p:txBody>
          <a:bodyPr/>
          <a:lstStyle/>
          <a:p>
            <a:fld id="{B612A279-0833-481D-8C56-F67FD0AC6C50}" type="datetime1">
              <a:rPr lang="en-US" smtClean="0"/>
              <a:t>10/10/24</a:t>
            </a:fld>
            <a:endParaRPr lang="en-US" dirty="0"/>
          </a:p>
        </p:txBody>
      </p:sp>
      <p:sp>
        <p:nvSpPr>
          <p:cNvPr id="8" name="Footer Placeholder 7">
            <a:extLst>
              <a:ext uri="{FF2B5EF4-FFF2-40B4-BE49-F238E27FC236}">
                <a16:creationId xmlns:a16="http://schemas.microsoft.com/office/drawing/2014/main" id="{B7696E5F-8D95-4450-AE52-5438E6EDE2B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722698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AF33D6B0-F070-45C4-A472-19F432BE3932}"/>
              </a:ext>
            </a:extLst>
          </p:cNvPr>
          <p:cNvSpPr>
            <a:spLocks noGrp="1"/>
          </p:cNvSpPr>
          <p:nvPr>
            <p:ph type="dt" sz="half" idx="10"/>
          </p:nvPr>
        </p:nvSpPr>
        <p:spPr/>
        <p:txBody>
          <a:bodyPr/>
          <a:lstStyle/>
          <a:p>
            <a:fld id="{6587DA83-5663-4C9C-B9AA-0B40A3DAFF81}" type="datetime1">
              <a:rPr lang="en-US" smtClean="0"/>
              <a:t>10/10/24</a:t>
            </a:fld>
            <a:endParaRPr lang="en-US" dirty="0"/>
          </a:p>
        </p:txBody>
      </p:sp>
      <p:sp>
        <p:nvSpPr>
          <p:cNvPr id="8" name="Footer Placeholder 7">
            <a:extLst>
              <a:ext uri="{FF2B5EF4-FFF2-40B4-BE49-F238E27FC236}">
                <a16:creationId xmlns:a16="http://schemas.microsoft.com/office/drawing/2014/main" id="{9975399F-DAB2-410D-967F-ED17E6F796E7}"/>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618272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935627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4_Custom Layout">
    <p:spTree>
      <p:nvGrpSpPr>
        <p:cNvPr id="1" name=""/>
        <p:cNvGrpSpPr/>
        <p:nvPr/>
      </p:nvGrpSpPr>
      <p:grpSpPr>
        <a:xfrm>
          <a:off x="0" y="0"/>
          <a:ext cx="0" cy="0"/>
          <a:chOff x="0" y="0"/>
          <a:chExt cx="0" cy="0"/>
        </a:xfrm>
      </p:grpSpPr>
      <p:sp>
        <p:nvSpPr>
          <p:cNvPr id="8" name="Picture Placeholder 7"/>
          <p:cNvSpPr>
            <a:spLocks noGrp="1"/>
          </p:cNvSpPr>
          <p:nvPr>
            <p:ph type="pic" sz="quarter" idx="10"/>
          </p:nvPr>
        </p:nvSpPr>
        <p:spPr>
          <a:xfrm>
            <a:off x="2192941" y="897712"/>
            <a:ext cx="2492347" cy="3577184"/>
          </a:xfrm>
          <a:prstGeom prst="flowChartDocument">
            <a:avLst/>
          </a:prstGeom>
        </p:spPr>
        <p:txBody>
          <a:bodyPr/>
          <a:lstStyle/>
          <a:p>
            <a:endParaRPr lang="en-US" dirty="0"/>
          </a:p>
        </p:txBody>
      </p:sp>
    </p:spTree>
    <p:extLst>
      <p:ext uri="{BB962C8B-B14F-4D97-AF65-F5344CB8AC3E}">
        <p14:creationId xmlns:p14="http://schemas.microsoft.com/office/powerpoint/2010/main" val="22431350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10/10/24</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926706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10/10/24</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041625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10/10/24</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566630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10/10/24</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0681946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10/10/24</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118605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10/10/24</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014226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10/10/24</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9332822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10/10/24</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232677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10/10/24</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4982234"/>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47" r:id="rId3"/>
    <p:sldLayoutId id="2147483743" r:id="rId4"/>
    <p:sldLayoutId id="2147483738" r:id="rId5"/>
    <p:sldLayoutId id="2147483732" r:id="rId6"/>
    <p:sldLayoutId id="2147483733" r:id="rId7"/>
    <p:sldLayoutId id="2147483734" r:id="rId8"/>
    <p:sldLayoutId id="2147483735" r:id="rId9"/>
    <p:sldLayoutId id="2147483736" r:id="rId10"/>
    <p:sldLayoutId id="2147483737" r:id="rId11"/>
    <p:sldLayoutId id="2147483751" r:id="rId12"/>
    <p:sldLayoutId id="2147483752" r:id="rId13"/>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2.png"/><Relationship Id="rId7"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18.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xml"/><Relationship Id="rId4" Type="http://schemas.openxmlformats.org/officeDocument/2006/relationships/image" Target="../media/image92.png"/></Relationships>
</file>

<file path=ppt/slides/_rels/slide103.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image" Target="../media/image740.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40.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1.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810.png"/><Relationship Id="rId1" Type="http://schemas.openxmlformats.org/officeDocument/2006/relationships/slideLayout" Target="../slideLayouts/slideLayout4.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38.png"/><Relationship Id="rId3" Type="http://schemas.openxmlformats.org/officeDocument/2006/relationships/image" Target="../media/image18.png"/><Relationship Id="rId7" Type="http://schemas.openxmlformats.org/officeDocument/2006/relationships/image" Target="../media/image32.png"/><Relationship Id="rId12" Type="http://schemas.openxmlformats.org/officeDocument/2006/relationships/image" Target="../media/image37.png"/><Relationship Id="rId2" Type="http://schemas.openxmlformats.org/officeDocument/2006/relationships/notesSlide" Target="../notesSlides/notesSlide14.xml"/><Relationship Id="rId1" Type="http://schemas.openxmlformats.org/officeDocument/2006/relationships/slideLayout" Target="../slideLayouts/slideLayout12.xml"/><Relationship Id="rId6" Type="http://schemas.openxmlformats.org/officeDocument/2006/relationships/image" Target="../media/image31.png"/><Relationship Id="rId11" Type="http://schemas.openxmlformats.org/officeDocument/2006/relationships/image" Target="../media/image36.png"/><Relationship Id="rId5" Type="http://schemas.openxmlformats.org/officeDocument/2006/relationships/image" Target="../media/image30.png"/><Relationship Id="rId10" Type="http://schemas.openxmlformats.org/officeDocument/2006/relationships/image" Target="../media/image35.png"/><Relationship Id="rId4" Type="http://schemas.openxmlformats.org/officeDocument/2006/relationships/image" Target="../media/image29.png"/><Relationship Id="rId9" Type="http://schemas.openxmlformats.org/officeDocument/2006/relationships/image" Target="../media/image34.png"/><Relationship Id="rId14" Type="http://schemas.openxmlformats.org/officeDocument/2006/relationships/image" Target="../media/image39.png"/></Relationships>
</file>

<file path=ppt/slides/_rels/slide1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21.pn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2.xml"/><Relationship Id="rId1" Type="http://schemas.openxmlformats.org/officeDocument/2006/relationships/slideLayout" Target="../slideLayouts/slideLayout12.xml"/><Relationship Id="rId5" Type="http://schemas.openxmlformats.org/officeDocument/2006/relationships/image" Target="../media/image51.png"/><Relationship Id="rId4" Type="http://schemas.openxmlformats.org/officeDocument/2006/relationships/image" Target="../media/image400.png"/></Relationships>
</file>

<file path=ppt/slides/_rels/slide3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3.xml"/><Relationship Id="rId1" Type="http://schemas.openxmlformats.org/officeDocument/2006/relationships/slideLayout" Target="../slideLayouts/slideLayout12.xml"/><Relationship Id="rId6" Type="http://schemas.openxmlformats.org/officeDocument/2006/relationships/image" Target="../media/image450.png"/><Relationship Id="rId5" Type="http://schemas.openxmlformats.org/officeDocument/2006/relationships/image" Target="../media/image440.png"/><Relationship Id="rId4" Type="http://schemas.openxmlformats.org/officeDocument/2006/relationships/image" Target="../media/image420.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4.xml"/><Relationship Id="rId1" Type="http://schemas.openxmlformats.org/officeDocument/2006/relationships/slideLayout" Target="../slideLayouts/slideLayout12.xml"/><Relationship Id="rId6" Type="http://schemas.openxmlformats.org/officeDocument/2006/relationships/image" Target="../media/image54.png"/><Relationship Id="rId5" Type="http://schemas.openxmlformats.org/officeDocument/2006/relationships/image" Target="../media/image480.png"/><Relationship Id="rId4" Type="http://schemas.openxmlformats.org/officeDocument/2006/relationships/image" Target="../media/image470.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37.xml"/><Relationship Id="rId1" Type="http://schemas.openxmlformats.org/officeDocument/2006/relationships/slideLayout" Target="../slideLayouts/slideLayout12.xml"/><Relationship Id="rId4" Type="http://schemas.openxmlformats.org/officeDocument/2006/relationships/image" Target="../media/image54.jpeg"/></Relationships>
</file>

<file path=ppt/slides/_rels/slide45.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38.xml"/><Relationship Id="rId1" Type="http://schemas.openxmlformats.org/officeDocument/2006/relationships/slideLayout" Target="../slideLayouts/slideLayout12.xml"/><Relationship Id="rId4" Type="http://schemas.openxmlformats.org/officeDocument/2006/relationships/image" Target="../media/image53.jpeg"/></Relationships>
</file>

<file path=ppt/slides/_rels/slide46.xml.rels><?xml version="1.0" encoding="UTF-8" standalone="yes"?>
<Relationships xmlns="http://schemas.openxmlformats.org/package/2006/relationships"><Relationship Id="rId2" Type="http://schemas.openxmlformats.org/officeDocument/2006/relationships/image" Target="../media/image220.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370.png"/><Relationship Id="rId2" Type="http://schemas.openxmlformats.org/officeDocument/2006/relationships/image" Target="../media/image530.png"/><Relationship Id="rId1" Type="http://schemas.openxmlformats.org/officeDocument/2006/relationships/slideLayout" Target="../slideLayouts/slideLayout4.xml"/><Relationship Id="rId5" Type="http://schemas.openxmlformats.org/officeDocument/2006/relationships/image" Target="../media/image56.png"/><Relationship Id="rId4" Type="http://schemas.openxmlformats.org/officeDocument/2006/relationships/image" Target="../media/image55.jpeg"/></Relationships>
</file>

<file path=ppt/slides/_rels/slide48.xml.rels><?xml version="1.0" encoding="UTF-8" standalone="yes"?>
<Relationships xmlns="http://schemas.openxmlformats.org/package/2006/relationships"><Relationship Id="rId3" Type="http://schemas.openxmlformats.org/officeDocument/2006/relationships/image" Target="../media/image560.png"/><Relationship Id="rId2" Type="http://schemas.openxmlformats.org/officeDocument/2006/relationships/image" Target="../media/image57.png"/><Relationship Id="rId1" Type="http://schemas.openxmlformats.org/officeDocument/2006/relationships/slideLayout" Target="../slideLayouts/slideLayout4.xml"/><Relationship Id="rId4" Type="http://schemas.openxmlformats.org/officeDocument/2006/relationships/image" Target="../media/image58.png"/></Relationships>
</file>

<file path=ppt/slides/_rels/slide4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1.png"/><Relationship Id="rId1" Type="http://schemas.openxmlformats.org/officeDocument/2006/relationships/slideLayout" Target="../slideLayouts/slideLayout4.xml"/><Relationship Id="rId5" Type="http://schemas.openxmlformats.org/officeDocument/2006/relationships/image" Target="../media/image61.png"/><Relationship Id="rId4" Type="http://schemas.openxmlformats.org/officeDocument/2006/relationships/image" Target="../media/image6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82.png"/><Relationship Id="rId2" Type="http://schemas.openxmlformats.org/officeDocument/2006/relationships/image" Target="../media/image62.pn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583.png"/><Relationship Id="rId1" Type="http://schemas.openxmlformats.org/officeDocument/2006/relationships/slideLayout" Target="../slideLayouts/slideLayout4.xml"/><Relationship Id="rId4" Type="http://schemas.openxmlformats.org/officeDocument/2006/relationships/image" Target="../media/image64.png"/></Relationships>
</file>

<file path=ppt/slides/_rels/slide5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3" Type="http://schemas.openxmlformats.org/officeDocument/2006/relationships/hyperlink" Target="https://www.kaggle.com/uciml/pima-indians-diabetes-database" TargetMode="External"/><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0.xml"/><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1.xml"/><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2" Type="http://schemas.openxmlformats.org/officeDocument/2006/relationships/image" Target="../media/image660.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 Id="rId5" Type="http://schemas.openxmlformats.org/officeDocument/2006/relationships/hyperlink" Target="https://scikit-learn.org/stable/modules/generated/sklearn.model_selection.train_test_split.html" TargetMode="External"/><Relationship Id="rId4" Type="http://schemas.openxmlformats.org/officeDocument/2006/relationships/image" Target="../media/image71.png"/></Relationships>
</file>

<file path=ppt/slides/_rels/slide59.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s/_rels/slide6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2.xml"/><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43.xml"/><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44.xml"/><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3" Type="http://schemas.openxmlformats.org/officeDocument/2006/relationships/image" Target="../media/image540.png"/><Relationship Id="rId2" Type="http://schemas.openxmlformats.org/officeDocument/2006/relationships/notesSlide" Target="../notesSlides/notesSlide45.xml"/><Relationship Id="rId1" Type="http://schemas.openxmlformats.org/officeDocument/2006/relationships/slideLayout" Target="../slideLayouts/slideLayout12.xml"/><Relationship Id="rId4" Type="http://schemas.openxmlformats.org/officeDocument/2006/relationships/image" Target="../media/image76.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image" Target="../media/image80.png"/><Relationship Id="rId4" Type="http://schemas.openxmlformats.org/officeDocument/2006/relationships/image" Target="../media/image790.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49.xml"/><Relationship Id="rId1" Type="http://schemas.openxmlformats.org/officeDocument/2006/relationships/slideLayout" Target="../slideLayouts/slideLayout12.xml"/></Relationships>
</file>

<file path=ppt/slides/_rels/slide72.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8.xml"/></Relationships>
</file>

<file path=ppt/slides/_rels/slide7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50.xml"/><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51.xml"/><Relationship Id="rId1" Type="http://schemas.openxmlformats.org/officeDocument/2006/relationships/slideLayout" Target="../slideLayouts/slideLayout12.xml"/></Relationships>
</file>

<file path=ppt/slides/_rels/slide75.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52.xml"/><Relationship Id="rId1" Type="http://schemas.openxmlformats.org/officeDocument/2006/relationships/slideLayout" Target="../slideLayouts/slideLayout12.xml"/><Relationship Id="rId4" Type="http://schemas.openxmlformats.org/officeDocument/2006/relationships/image" Target="../media/image85.png"/></Relationships>
</file>

<file path=ppt/slides/_rels/slide7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53.xml"/><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7.png"/><Relationship Id="rId7"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60.png"/><Relationship Id="rId5" Type="http://schemas.openxmlformats.org/officeDocument/2006/relationships/image" Target="../media/image150.png"/><Relationship Id="rId10" Type="http://schemas.openxmlformats.org/officeDocument/2006/relationships/image" Target="../media/image21.png"/><Relationship Id="rId4" Type="http://schemas.openxmlformats.org/officeDocument/2006/relationships/image" Target="../media/image140.png"/><Relationship Id="rId9" Type="http://schemas.openxmlformats.org/officeDocument/2006/relationships/image" Target="../media/image20.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840.png"/><Relationship Id="rId2" Type="http://schemas.openxmlformats.org/officeDocument/2006/relationships/image" Target="../media/image87.png"/><Relationship Id="rId1" Type="http://schemas.openxmlformats.org/officeDocument/2006/relationships/slideLayout" Target="../slideLayouts/slideLayout2.xml"/><Relationship Id="rId4" Type="http://schemas.openxmlformats.org/officeDocument/2006/relationships/image" Target="../media/image850.png"/></Relationships>
</file>

<file path=ppt/slides/_rels/slide85.xml.rels><?xml version="1.0" encoding="UTF-8" standalone="yes"?>
<Relationships xmlns="http://schemas.openxmlformats.org/package/2006/relationships"><Relationship Id="rId3" Type="http://schemas.openxmlformats.org/officeDocument/2006/relationships/image" Target="../media/image870.png"/><Relationship Id="rId2" Type="http://schemas.openxmlformats.org/officeDocument/2006/relationships/image" Target="../media/image860.png"/><Relationship Id="rId1" Type="http://schemas.openxmlformats.org/officeDocument/2006/relationships/slideLayout" Target="../slideLayouts/slideLayout2.xml"/><Relationship Id="rId5" Type="http://schemas.openxmlformats.org/officeDocument/2006/relationships/image" Target="../media/image89.png"/><Relationship Id="rId4" Type="http://schemas.openxmlformats.org/officeDocument/2006/relationships/image" Target="../media/image88.png"/></Relationships>
</file>

<file path=ppt/slides/_rels/slide8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7.xml"/><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88.emf"/><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690.png"/><Relationship Id="rId2" Type="http://schemas.openxmlformats.org/officeDocument/2006/relationships/image" Target="../media/image88.emf"/><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88.emf"/><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A9286AD2-18A9-4868-A4E3-7A2097A208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1"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FD68DA-43BA-4508-8DE2-BA9BB7B2FA5B}"/>
              </a:ext>
            </a:extLst>
          </p:cNvPr>
          <p:cNvSpPr>
            <a:spLocks noGrp="1"/>
          </p:cNvSpPr>
          <p:nvPr>
            <p:ph type="ctrTitle"/>
          </p:nvPr>
        </p:nvSpPr>
        <p:spPr>
          <a:xfrm>
            <a:off x="4257676" y="1315373"/>
            <a:ext cx="7396162" cy="2513678"/>
          </a:xfrm>
        </p:spPr>
        <p:txBody>
          <a:bodyPr>
            <a:noAutofit/>
          </a:bodyPr>
          <a:lstStyle/>
          <a:p>
            <a:r>
              <a:rPr lang="en-US" sz="4800" dirty="0"/>
              <a:t>ITP 259: Basics of Artificial Intelligence</a:t>
            </a:r>
            <a:br>
              <a:rPr lang="en-US" sz="4800" b="1" dirty="0"/>
            </a:br>
            <a:r>
              <a:rPr lang="en-US" sz="4800" dirty="0"/>
              <a:t>Fall 2024</a:t>
            </a:r>
            <a:br>
              <a:rPr lang="en-US" sz="4800" dirty="0"/>
            </a:br>
            <a:br>
              <a:rPr lang="en-US" sz="4800" dirty="0"/>
            </a:br>
            <a:r>
              <a:rPr lang="en-US" sz="3600" dirty="0"/>
              <a:t>Lecture 6: Review of supervised machine learning</a:t>
            </a:r>
            <a:endParaRPr lang="en-US" sz="4800" dirty="0"/>
          </a:p>
        </p:txBody>
      </p:sp>
      <p:cxnSp>
        <p:nvCxnSpPr>
          <p:cNvPr id="24" name="Straight Connector 23">
            <a:extLst>
              <a:ext uri="{FF2B5EF4-FFF2-40B4-BE49-F238E27FC236}">
                <a16:creationId xmlns:a16="http://schemas.microsoft.com/office/drawing/2014/main" id="{E7A7CD63-7EC3-44F3-95D0-595C4019FF2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27754" y="4498925"/>
            <a:ext cx="563610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1026" name="Picture 2">
            <a:extLst>
              <a:ext uri="{FF2B5EF4-FFF2-40B4-BE49-F238E27FC236}">
                <a16:creationId xmlns:a16="http://schemas.microsoft.com/office/drawing/2014/main" id="{202BB8AD-5A52-4D1D-87FA-799F8379324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11384"/>
          <a:stretch/>
        </p:blipFill>
        <p:spPr bwMode="auto">
          <a:xfrm>
            <a:off x="-1" y="0"/>
            <a:ext cx="4051139" cy="6857362"/>
          </a:xfrm>
          <a:prstGeom prst="rect">
            <a:avLst/>
          </a:prstGeom>
          <a:noFill/>
          <a:extLst>
            <a:ext uri="{909E8E84-426E-40DD-AFC4-6F175D3DCCD1}">
              <a14:hiddenFill xmlns:a14="http://schemas.microsoft.com/office/drawing/2010/main">
                <a:solidFill>
                  <a:srgbClr val="FFFFFF"/>
                </a:solidFill>
              </a14:hiddenFill>
            </a:ext>
          </a:extLst>
        </p:spPr>
      </p:pic>
      <p:sp>
        <p:nvSpPr>
          <p:cNvPr id="6" name="Subtitle 2">
            <a:extLst>
              <a:ext uri="{FF2B5EF4-FFF2-40B4-BE49-F238E27FC236}">
                <a16:creationId xmlns:a16="http://schemas.microsoft.com/office/drawing/2014/main" id="{DDE0716E-A5C5-AC42-F543-98C7F9ECB1BA}"/>
              </a:ext>
            </a:extLst>
          </p:cNvPr>
          <p:cNvSpPr txBox="1">
            <a:spLocks/>
          </p:cNvSpPr>
          <p:nvPr/>
        </p:nvSpPr>
        <p:spPr>
          <a:xfrm>
            <a:off x="4495800" y="4672738"/>
            <a:ext cx="7543799" cy="1623285"/>
          </a:xfrm>
          <a:prstGeom prst="rect">
            <a:avLst/>
          </a:prstGeom>
        </p:spPr>
        <p:txBody>
          <a:bodyPr vert="horz" lIns="91440" tIns="45720" rIns="91440" bIns="45720" rtlCol="0">
            <a:noAutofit/>
          </a:bodyPr>
          <a:lstStyle>
            <a:lvl1pPr marL="0" indent="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None/>
              <a:defRPr sz="2400" kern="1200" cap="all" spc="200" baseline="0">
                <a:solidFill>
                  <a:schemeClr val="tx1"/>
                </a:solidFill>
                <a:latin typeface="+mn-lt"/>
                <a:ea typeface="+mn-ea"/>
                <a:cs typeface="+mn-cs"/>
              </a:defRPr>
            </a:lvl1pPr>
            <a:lvl2pPr marL="457200" indent="0" algn="ctr" defTabSz="914400" rtl="0" eaLnBrk="1" latinLnBrk="0" hangingPunct="1">
              <a:lnSpc>
                <a:spcPct val="100000"/>
              </a:lnSpc>
              <a:spcBef>
                <a:spcPts val="200"/>
              </a:spcBef>
              <a:spcAft>
                <a:spcPts val="400"/>
              </a:spcAft>
              <a:buClrTx/>
              <a:buFont typeface="Calibri" pitchFamily="34" charset="0"/>
              <a:buNone/>
              <a:defRPr sz="2400" kern="1200">
                <a:solidFill>
                  <a:schemeClr val="tx1">
                    <a:lumMod val="75000"/>
                    <a:lumOff val="25000"/>
                  </a:schemeClr>
                </a:solidFill>
                <a:latin typeface="+mn-lt"/>
                <a:ea typeface="+mn-ea"/>
                <a:cs typeface="+mn-cs"/>
              </a:defRPr>
            </a:lvl2pPr>
            <a:lvl3pPr marL="914400" indent="0" algn="ctr" defTabSz="914400" rtl="0" eaLnBrk="1" latinLnBrk="0" hangingPunct="1">
              <a:lnSpc>
                <a:spcPct val="100000"/>
              </a:lnSpc>
              <a:spcBef>
                <a:spcPts val="200"/>
              </a:spcBef>
              <a:spcAft>
                <a:spcPts val="400"/>
              </a:spcAft>
              <a:buClrTx/>
              <a:buFont typeface="Calibri" pitchFamily="34" charset="0"/>
              <a:buNone/>
              <a:defRPr sz="2400" kern="1200">
                <a:solidFill>
                  <a:schemeClr val="tx1">
                    <a:lumMod val="75000"/>
                    <a:lumOff val="25000"/>
                  </a:schemeClr>
                </a:solidFill>
                <a:latin typeface="+mn-lt"/>
                <a:ea typeface="+mn-ea"/>
                <a:cs typeface="+mn-cs"/>
              </a:defRPr>
            </a:lvl3pPr>
            <a:lvl4pPr marL="1371600" indent="0" algn="ctr" defTabSz="914400" rtl="0" eaLnBrk="1" latinLnBrk="0" hangingPunct="1">
              <a:lnSpc>
                <a:spcPct val="100000"/>
              </a:lnSpc>
              <a:spcBef>
                <a:spcPts val="200"/>
              </a:spcBef>
              <a:spcAft>
                <a:spcPts val="400"/>
              </a:spcAft>
              <a:buClrTx/>
              <a:buFont typeface="Calibri" pitchFamily="34" charset="0"/>
              <a:buNone/>
              <a:defRPr sz="2000" kern="1200">
                <a:solidFill>
                  <a:schemeClr val="tx1">
                    <a:lumMod val="75000"/>
                    <a:lumOff val="25000"/>
                  </a:schemeClr>
                </a:solidFill>
                <a:latin typeface="+mn-lt"/>
                <a:ea typeface="+mn-ea"/>
                <a:cs typeface="+mn-cs"/>
              </a:defRPr>
            </a:lvl4pPr>
            <a:lvl5pPr marL="1828800" indent="0" algn="ctr" defTabSz="914400" rtl="0" eaLnBrk="1" latinLnBrk="0" hangingPunct="1">
              <a:lnSpc>
                <a:spcPct val="100000"/>
              </a:lnSpc>
              <a:spcBef>
                <a:spcPts val="200"/>
              </a:spcBef>
              <a:spcAft>
                <a:spcPts val="400"/>
              </a:spcAft>
              <a:buClrTx/>
              <a:buFont typeface="Calibri" pitchFamily="34" charset="0"/>
              <a:buNone/>
              <a:defRPr sz="2000" kern="1200">
                <a:solidFill>
                  <a:schemeClr val="tx1">
                    <a:lumMod val="75000"/>
                    <a:lumOff val="25000"/>
                  </a:schemeClr>
                </a:solidFill>
                <a:latin typeface="+mn-lt"/>
                <a:ea typeface="+mn-ea"/>
                <a:cs typeface="+mn-cs"/>
              </a:defRPr>
            </a:lvl5pPr>
            <a:lvl6pPr marL="22860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6pPr>
            <a:lvl7pPr marL="27432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7pPr>
            <a:lvl8pPr marL="32004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8pPr>
            <a:lvl9pPr marL="36576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9pPr>
          </a:lstStyle>
          <a:p>
            <a:r>
              <a:rPr lang="en-US" sz="1600" b="1" dirty="0">
                <a:solidFill>
                  <a:schemeClr val="tx1">
                    <a:lumMod val="85000"/>
                    <a:lumOff val="15000"/>
                  </a:schemeClr>
                </a:solidFill>
              </a:rPr>
              <a:t>Dr. Martin Prescher</a:t>
            </a:r>
          </a:p>
          <a:p>
            <a:r>
              <a:rPr lang="en-US" sz="1600" b="1" dirty="0">
                <a:solidFill>
                  <a:schemeClr val="tx1">
                    <a:lumMod val="85000"/>
                    <a:lumOff val="15000"/>
                  </a:schemeClr>
                </a:solidFill>
              </a:rPr>
              <a:t>(other sections &amp; a lot of the material: Prof. Nitin </a:t>
            </a:r>
            <a:r>
              <a:rPr lang="en-US" sz="1600" b="1" dirty="0" err="1">
                <a:solidFill>
                  <a:schemeClr val="tx1">
                    <a:lumMod val="85000"/>
                    <a:lumOff val="15000"/>
                  </a:schemeClr>
                </a:solidFill>
              </a:rPr>
              <a:t>kalÉ</a:t>
            </a:r>
            <a:r>
              <a:rPr lang="en-US" sz="1600" b="1" dirty="0">
                <a:solidFill>
                  <a:schemeClr val="tx1">
                    <a:lumMod val="85000"/>
                    <a:lumOff val="15000"/>
                  </a:schemeClr>
                </a:solidFill>
              </a:rPr>
              <a:t>)</a:t>
            </a:r>
            <a:br>
              <a:rPr lang="en-US" sz="1600" b="1" dirty="0">
                <a:solidFill>
                  <a:schemeClr val="tx1">
                    <a:lumMod val="85000"/>
                    <a:lumOff val="15000"/>
                  </a:schemeClr>
                </a:solidFill>
              </a:rPr>
            </a:br>
            <a:r>
              <a:rPr lang="en-US" sz="1600" b="1" dirty="0">
                <a:solidFill>
                  <a:schemeClr val="tx1">
                    <a:lumMod val="85000"/>
                    <a:lumOff val="15000"/>
                  </a:schemeClr>
                </a:solidFill>
              </a:rPr>
              <a:t>Information technology Program</a:t>
            </a:r>
          </a:p>
          <a:p>
            <a:r>
              <a:rPr lang="en-US" sz="1600" b="1" dirty="0">
                <a:solidFill>
                  <a:schemeClr val="tx1">
                    <a:lumMod val="85000"/>
                    <a:lumOff val="15000"/>
                  </a:schemeClr>
                </a:solidFill>
              </a:rPr>
              <a:t>Viterbi school of engineering</a:t>
            </a:r>
          </a:p>
        </p:txBody>
      </p:sp>
    </p:spTree>
    <p:extLst>
      <p:ext uri="{BB962C8B-B14F-4D97-AF65-F5344CB8AC3E}">
        <p14:creationId xmlns:p14="http://schemas.microsoft.com/office/powerpoint/2010/main" val="40437378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78950-1E9A-7E61-74CA-49558C414779}"/>
              </a:ext>
            </a:extLst>
          </p:cNvPr>
          <p:cNvSpPr>
            <a:spLocks noGrp="1"/>
          </p:cNvSpPr>
          <p:nvPr>
            <p:ph type="title"/>
          </p:nvPr>
        </p:nvSpPr>
        <p:spPr/>
        <p:txBody>
          <a:bodyPr/>
          <a:lstStyle/>
          <a:p>
            <a:r>
              <a:rPr lang="en-US" dirty="0"/>
              <a:t>Loss function</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0C7950BE-610E-1CBB-8BF8-82B147429B95}"/>
                  </a:ext>
                </a:extLst>
              </p:cNvPr>
              <p:cNvSpPr txBox="1"/>
              <p:nvPr/>
            </p:nvSpPr>
            <p:spPr>
              <a:xfrm>
                <a:off x="1097280" y="2169459"/>
                <a:ext cx="9527515" cy="2308324"/>
              </a:xfrm>
              <a:prstGeom prst="rect">
                <a:avLst/>
              </a:prstGeom>
              <a:noFill/>
            </p:spPr>
            <p:txBody>
              <a:bodyPr wrap="square" rtlCol="0">
                <a:spAutoFit/>
              </a:bodyPr>
              <a:lstStyle/>
              <a:p>
                <a:r>
                  <a:rPr lang="en-US" sz="1600" dirty="0"/>
                  <a:t>The Big question: how to determine the </a:t>
                </a:r>
                <a14:m>
                  <m:oMath xmlns:m="http://schemas.openxmlformats.org/officeDocument/2006/math">
                    <m:sSub>
                      <m:sSubPr>
                        <m:ctrlPr>
                          <a:rPr lang="en-US" sz="1600" i="1" smtClean="0">
                            <a:latin typeface="Cambria Math" panose="02040503050406030204" pitchFamily="18" charset="0"/>
                          </a:rPr>
                        </m:ctrlPr>
                      </m:sSubPr>
                      <m:e>
                        <m:r>
                          <a:rPr lang="en-US" sz="1600" i="1" smtClean="0">
                            <a:latin typeface="Cambria Math" panose="02040503050406030204" pitchFamily="18" charset="0"/>
                            <a:ea typeface="Cambria Math" panose="02040503050406030204" pitchFamily="18" charset="0"/>
                          </a:rPr>
                          <m:t>𝜃</m:t>
                        </m:r>
                      </m:e>
                      <m:sub>
                        <m:r>
                          <a:rPr lang="en-US" sz="1600" b="0" i="1" smtClean="0">
                            <a:latin typeface="Cambria Math" panose="02040503050406030204" pitchFamily="18" charset="0"/>
                          </a:rPr>
                          <m:t>𝑖</m:t>
                        </m:r>
                      </m:sub>
                    </m:sSub>
                  </m:oMath>
                </a14:m>
                <a:r>
                  <a:rPr lang="en-US" sz="1600" dirty="0"/>
                  <a:t>?</a:t>
                </a:r>
              </a:p>
              <a:p>
                <a:endParaRPr lang="en-US" sz="1600" dirty="0"/>
              </a:p>
              <a:p>
                <a:r>
                  <a:rPr lang="en-US" sz="1600" dirty="0"/>
                  <a:t>In principle, one determines the parameters by minimizing the </a:t>
                </a:r>
                <a:r>
                  <a:rPr lang="en-US" sz="1600" b="1" dirty="0"/>
                  <a:t>model</a:t>
                </a:r>
                <a:r>
                  <a:rPr lang="en-US" sz="1600" dirty="0"/>
                  <a:t> </a:t>
                </a:r>
              </a:p>
              <a:p>
                <a:r>
                  <a:rPr lang="en-US" sz="1600" b="1" dirty="0"/>
                  <a:t>error. </a:t>
                </a:r>
                <a:endParaRPr lang="en-US" sz="1600" dirty="0"/>
              </a:p>
              <a:p>
                <a:r>
                  <a:rPr lang="en-US" sz="1600" dirty="0"/>
                  <a:t>But how do we define the error? What is a close approximation? </a:t>
                </a:r>
              </a:p>
              <a:p>
                <a:r>
                  <a:rPr lang="en-US" sz="1600" dirty="0"/>
                  <a:t> </a:t>
                </a:r>
              </a:p>
              <a:p>
                <a:r>
                  <a:rPr lang="en-US" sz="1600" dirty="0"/>
                  <a:t>In Regression we can define the error in a variety of ways, basically </a:t>
                </a:r>
              </a:p>
              <a:p>
                <a:r>
                  <a:rPr lang="en-US" sz="1600" dirty="0"/>
                  <a:t>we’ll try to sum up and take the mean of how far away our approximation </a:t>
                </a:r>
              </a:p>
              <a:p>
                <a:r>
                  <a:rPr lang="en-US" sz="1600" dirty="0"/>
                  <a:t>function is from the data points:</a:t>
                </a:r>
              </a:p>
            </p:txBody>
          </p:sp>
        </mc:Choice>
        <mc:Fallback xmlns="">
          <p:sp>
            <p:nvSpPr>
              <p:cNvPr id="5" name="TextBox 4">
                <a:extLst>
                  <a:ext uri="{FF2B5EF4-FFF2-40B4-BE49-F238E27FC236}">
                    <a16:creationId xmlns:a16="http://schemas.microsoft.com/office/drawing/2014/main" id="{0C7950BE-610E-1CBB-8BF8-82B147429B95}"/>
                  </a:ext>
                </a:extLst>
              </p:cNvPr>
              <p:cNvSpPr txBox="1">
                <a:spLocks noRot="1" noChangeAspect="1" noMove="1" noResize="1" noEditPoints="1" noAdjustHandles="1" noChangeArrowheads="1" noChangeShapeType="1" noTextEdit="1"/>
              </p:cNvSpPr>
              <p:nvPr/>
            </p:nvSpPr>
            <p:spPr>
              <a:xfrm>
                <a:off x="1097280" y="2169459"/>
                <a:ext cx="9527515" cy="2308324"/>
              </a:xfrm>
              <a:prstGeom prst="rect">
                <a:avLst/>
              </a:prstGeom>
              <a:blipFill>
                <a:blip r:embed="rId3"/>
                <a:stretch>
                  <a:fillRect l="-320" t="-792" b="-2375"/>
                </a:stretch>
              </a:blipFill>
            </p:spPr>
            <p:txBody>
              <a:bodyPr/>
              <a:lstStyle/>
              <a:p>
                <a:r>
                  <a:rPr lang="en-US">
                    <a:noFill/>
                  </a:rPr>
                  <a:t> </a:t>
                </a:r>
              </a:p>
            </p:txBody>
          </p:sp>
        </mc:Fallback>
      </mc:AlternateContent>
      <p:grpSp>
        <p:nvGrpSpPr>
          <p:cNvPr id="7" name="Group 6">
            <a:extLst>
              <a:ext uri="{FF2B5EF4-FFF2-40B4-BE49-F238E27FC236}">
                <a16:creationId xmlns:a16="http://schemas.microsoft.com/office/drawing/2014/main" id="{B6DD6574-F5AF-066B-67BD-1849C94EE315}"/>
              </a:ext>
            </a:extLst>
          </p:cNvPr>
          <p:cNvGrpSpPr/>
          <p:nvPr/>
        </p:nvGrpSpPr>
        <p:grpSpPr>
          <a:xfrm>
            <a:off x="8807338" y="2015383"/>
            <a:ext cx="3367270" cy="2676312"/>
            <a:chOff x="8305606" y="3221430"/>
            <a:chExt cx="3367270" cy="2676312"/>
          </a:xfrm>
        </p:grpSpPr>
        <p:pic>
          <p:nvPicPr>
            <p:cNvPr id="8" name="Picture 4">
              <a:extLst>
                <a:ext uri="{FF2B5EF4-FFF2-40B4-BE49-F238E27FC236}">
                  <a16:creationId xmlns:a16="http://schemas.microsoft.com/office/drawing/2014/main" id="{B7727FD9-5886-19A2-E49D-3C9BB4BBDA7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5775"/>
            <a:stretch/>
          </p:blipFill>
          <p:spPr bwMode="auto">
            <a:xfrm>
              <a:off x="8305606" y="3321525"/>
              <a:ext cx="3178999" cy="1905847"/>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468F4B42-B6C8-C789-0E17-E9DE31C5A045}"/>
                </a:ext>
              </a:extLst>
            </p:cNvPr>
            <p:cNvSpPr txBox="1"/>
            <p:nvPr/>
          </p:nvSpPr>
          <p:spPr>
            <a:xfrm rot="16200000">
              <a:off x="7970604" y="3713995"/>
              <a:ext cx="1262129" cy="276999"/>
            </a:xfrm>
            <a:prstGeom prst="rect">
              <a:avLst/>
            </a:prstGeom>
            <a:noFill/>
          </p:spPr>
          <p:txBody>
            <a:bodyPr wrap="square" rtlCol="0">
              <a:spAutoFit/>
            </a:bodyPr>
            <a:lstStyle/>
            <a:p>
              <a:r>
                <a:rPr lang="en-US" sz="1200" dirty="0"/>
                <a:t>Target y</a:t>
              </a:r>
            </a:p>
          </p:txBody>
        </p:sp>
        <p:sp>
          <p:nvSpPr>
            <p:cNvPr id="10" name="TextBox 9">
              <a:extLst>
                <a:ext uri="{FF2B5EF4-FFF2-40B4-BE49-F238E27FC236}">
                  <a16:creationId xmlns:a16="http://schemas.microsoft.com/office/drawing/2014/main" id="{CD0F3ADB-2F00-111E-D709-5F8EA1FF91A4}"/>
                </a:ext>
              </a:extLst>
            </p:cNvPr>
            <p:cNvSpPr txBox="1"/>
            <p:nvPr/>
          </p:nvSpPr>
          <p:spPr>
            <a:xfrm>
              <a:off x="10303756" y="4861530"/>
              <a:ext cx="1369120" cy="276999"/>
            </a:xfrm>
            <a:prstGeom prst="rect">
              <a:avLst/>
            </a:prstGeom>
            <a:noFill/>
          </p:spPr>
          <p:txBody>
            <a:bodyPr wrap="square" rtlCol="0">
              <a:spAutoFit/>
            </a:bodyPr>
            <a:lstStyle/>
            <a:p>
              <a:r>
                <a:rPr lang="en-US" sz="1200" dirty="0"/>
                <a:t>Input Data x</a:t>
              </a:r>
            </a:p>
          </p:txBody>
        </p:sp>
        <p:cxnSp>
          <p:nvCxnSpPr>
            <p:cNvPr id="11" name="Straight Arrow Connector 10">
              <a:extLst>
                <a:ext uri="{FF2B5EF4-FFF2-40B4-BE49-F238E27FC236}">
                  <a16:creationId xmlns:a16="http://schemas.microsoft.com/office/drawing/2014/main" id="{B0A2304B-8ADC-05BD-FED3-14E5803D9EA5}"/>
                </a:ext>
              </a:extLst>
            </p:cNvPr>
            <p:cNvCxnSpPr>
              <a:cxnSpLocks/>
            </p:cNvCxnSpPr>
            <p:nvPr/>
          </p:nvCxnSpPr>
          <p:spPr>
            <a:xfrm flipV="1">
              <a:off x="10483622" y="4065536"/>
              <a:ext cx="0" cy="150510"/>
            </a:xfrm>
            <a:prstGeom prst="straightConnector1">
              <a:avLst/>
            </a:prstGeom>
            <a:ln>
              <a:solidFill>
                <a:srgbClr val="FF0000"/>
              </a:solidFill>
              <a:headEnd w="sm" len="sm"/>
              <a:tailEnd type="triangle" w="sm" len="sm"/>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D98AF2AC-6C75-09A0-9996-F6643624B299}"/>
                    </a:ext>
                  </a:extLst>
                </p:cNvPr>
                <p:cNvSpPr txBox="1"/>
                <p:nvPr/>
              </p:nvSpPr>
              <p:spPr>
                <a:xfrm>
                  <a:off x="8380913" y="5257182"/>
                  <a:ext cx="3103692" cy="640560"/>
                </a:xfrm>
                <a:prstGeom prst="rect">
                  <a:avLst/>
                </a:prstGeom>
                <a:noFill/>
              </p:spPr>
              <p:txBody>
                <a:bodyPr wrap="square" rtlCol="0">
                  <a:spAutoFit/>
                </a:bodyPr>
                <a:lstStyle/>
                <a:p>
                  <a:r>
                    <a:rPr lang="en-US" sz="1100" dirty="0"/>
                    <a:t>From Lecture 5: Euclidean Distance between our model and the measurements </a:t>
                  </a:r>
                </a:p>
                <a:p>
                  <a:r>
                    <a:rPr lang="en-US" sz="1100" dirty="0"/>
                    <a:t> </a:t>
                  </a:r>
                  <a14:m>
                    <m:oMath xmlns:m="http://schemas.openxmlformats.org/officeDocument/2006/math">
                      <m:r>
                        <a:rPr lang="en-US" sz="1100" b="0" i="1" smtClean="0">
                          <a:latin typeface="Cambria Math" panose="02040503050406030204" pitchFamily="18" charset="0"/>
                        </a:rPr>
                        <m:t>𝑑</m:t>
                      </m:r>
                      <m:d>
                        <m:dPr>
                          <m:ctrlPr>
                            <a:rPr lang="en-US" sz="1100" b="0" i="1" smtClean="0">
                              <a:latin typeface="Cambria Math" panose="02040503050406030204" pitchFamily="18" charset="0"/>
                            </a:rPr>
                          </m:ctrlPr>
                        </m:dPr>
                        <m:e>
                          <m:d>
                            <m:dPr>
                              <m:ctrlPr>
                                <a:rPr lang="en-US" sz="1100" b="0" i="1" smtClean="0">
                                  <a:latin typeface="Cambria Math" panose="02040503050406030204" pitchFamily="18" charset="0"/>
                                </a:rPr>
                              </m:ctrlPr>
                            </m:dPr>
                            <m:e>
                              <m:r>
                                <a:rPr lang="en-US" sz="1100" b="0" i="1" smtClean="0">
                                  <a:latin typeface="Cambria Math" panose="02040503050406030204" pitchFamily="18" charset="0"/>
                                </a:rPr>
                                <m:t>𝑥</m:t>
                              </m:r>
                              <m:r>
                                <a:rPr lang="en-US" sz="1100" b="0" i="1" smtClean="0">
                                  <a:latin typeface="Cambria Math" panose="02040503050406030204" pitchFamily="18" charset="0"/>
                                </a:rPr>
                                <m:t>,</m:t>
                              </m:r>
                              <m:r>
                                <a:rPr lang="en-US" sz="1100" b="0" i="1" smtClean="0">
                                  <a:latin typeface="Cambria Math" panose="02040503050406030204" pitchFamily="18" charset="0"/>
                                </a:rPr>
                                <m:t>𝑦</m:t>
                              </m:r>
                            </m:e>
                          </m:d>
                          <m:r>
                            <a:rPr lang="en-US" sz="1100" b="0" i="1" smtClean="0">
                              <a:latin typeface="Cambria Math" panose="02040503050406030204" pitchFamily="18" charset="0"/>
                            </a:rPr>
                            <m:t>,</m:t>
                          </m:r>
                          <m:d>
                            <m:dPr>
                              <m:ctrlPr>
                                <a:rPr lang="en-US" sz="1100" b="0" i="1" smtClean="0">
                                  <a:latin typeface="Cambria Math" panose="02040503050406030204" pitchFamily="18" charset="0"/>
                                </a:rPr>
                              </m:ctrlPr>
                            </m:dPr>
                            <m:e>
                              <m:r>
                                <a:rPr lang="en-US" sz="1100" b="0" i="1" smtClean="0">
                                  <a:latin typeface="Cambria Math" panose="02040503050406030204" pitchFamily="18" charset="0"/>
                                </a:rPr>
                                <m:t>𝑥</m:t>
                              </m:r>
                              <m:r>
                                <a:rPr lang="en-US" sz="1100" b="0" i="1" smtClean="0">
                                  <a:latin typeface="Cambria Math" panose="02040503050406030204" pitchFamily="18" charset="0"/>
                                </a:rPr>
                                <m:t>,</m:t>
                              </m:r>
                              <m:r>
                                <a:rPr lang="en-US" sz="1100" b="0" i="1" smtClean="0">
                                  <a:latin typeface="Cambria Math" panose="02040503050406030204" pitchFamily="18" charset="0"/>
                                </a:rPr>
                                <m:t>𝑓</m:t>
                              </m:r>
                              <m:r>
                                <a:rPr lang="en-US" sz="1100" b="0" i="1" smtClean="0">
                                  <a:latin typeface="Cambria Math" panose="02040503050406030204" pitchFamily="18" charset="0"/>
                                </a:rPr>
                                <m:t>(</m:t>
                              </m:r>
                              <m:r>
                                <a:rPr lang="en-US" sz="1100" b="0" i="1" smtClean="0">
                                  <a:latin typeface="Cambria Math" panose="02040503050406030204" pitchFamily="18" charset="0"/>
                                </a:rPr>
                                <m:t>𝑥</m:t>
                              </m:r>
                              <m:r>
                                <a:rPr lang="en-US" sz="1100" b="0" i="1" smtClean="0">
                                  <a:latin typeface="Cambria Math" panose="02040503050406030204" pitchFamily="18" charset="0"/>
                                </a:rPr>
                                <m:t>)</m:t>
                              </m:r>
                            </m:e>
                          </m:d>
                        </m:e>
                      </m:d>
                      <m:r>
                        <a:rPr lang="en-US" sz="1100" b="0" i="1" smtClean="0">
                          <a:latin typeface="Cambria Math" panose="02040503050406030204" pitchFamily="18" charset="0"/>
                        </a:rPr>
                        <m:t>=</m:t>
                      </m:r>
                      <m:rad>
                        <m:radPr>
                          <m:degHide m:val="on"/>
                          <m:ctrlPr>
                            <a:rPr lang="en-US" sz="1100" i="1" smtClean="0">
                              <a:latin typeface="Cambria Math" panose="02040503050406030204" pitchFamily="18" charset="0"/>
                            </a:rPr>
                          </m:ctrlPr>
                        </m:radPr>
                        <m:deg/>
                        <m:e>
                          <m:sSup>
                            <m:sSupPr>
                              <m:ctrlPr>
                                <a:rPr lang="en-US" sz="1100" i="1" smtClean="0">
                                  <a:latin typeface="Cambria Math" panose="02040503050406030204" pitchFamily="18" charset="0"/>
                                </a:rPr>
                              </m:ctrlPr>
                            </m:sSupPr>
                            <m:e>
                              <m:d>
                                <m:dPr>
                                  <m:ctrlPr>
                                    <a:rPr lang="en-US" sz="1100" i="1">
                                      <a:latin typeface="Cambria Math" panose="02040503050406030204" pitchFamily="18" charset="0"/>
                                    </a:rPr>
                                  </m:ctrlPr>
                                </m:dPr>
                                <m:e>
                                  <m:r>
                                    <a:rPr lang="en-US" sz="1100" i="1">
                                      <a:latin typeface="Cambria Math" panose="02040503050406030204" pitchFamily="18" charset="0"/>
                                    </a:rPr>
                                    <m:t>𝑦</m:t>
                                  </m:r>
                                  <m:r>
                                    <a:rPr lang="en-US" sz="1100" i="1">
                                      <a:latin typeface="Cambria Math" panose="02040503050406030204" pitchFamily="18" charset="0"/>
                                    </a:rPr>
                                    <m:t>−</m:t>
                                  </m:r>
                                  <m:r>
                                    <a:rPr lang="en-US" sz="1100" i="1">
                                      <a:latin typeface="Cambria Math" panose="02040503050406030204" pitchFamily="18" charset="0"/>
                                    </a:rPr>
                                    <m:t>𝑓</m:t>
                                  </m:r>
                                  <m:r>
                                    <a:rPr lang="en-US" sz="1100" i="1">
                                      <a:latin typeface="Cambria Math" panose="02040503050406030204" pitchFamily="18" charset="0"/>
                                    </a:rPr>
                                    <m:t>(</m:t>
                                  </m:r>
                                  <m:r>
                                    <a:rPr lang="en-US" sz="1100" i="1">
                                      <a:latin typeface="Cambria Math" panose="02040503050406030204" pitchFamily="18" charset="0"/>
                                    </a:rPr>
                                    <m:t>𝑥</m:t>
                                  </m:r>
                                </m:e>
                              </m:d>
                            </m:e>
                            <m:sup>
                              <m:r>
                                <a:rPr lang="en-US" sz="1100" b="0" i="1" smtClean="0">
                                  <a:latin typeface="Cambria Math" panose="02040503050406030204" pitchFamily="18" charset="0"/>
                                </a:rPr>
                                <m:t>2</m:t>
                              </m:r>
                            </m:sup>
                          </m:sSup>
                        </m:e>
                      </m:rad>
                      <m:r>
                        <a:rPr lang="en-US" sz="1100" b="0" i="1" smtClean="0">
                          <a:latin typeface="Cambria Math" panose="02040503050406030204" pitchFamily="18" charset="0"/>
                        </a:rPr>
                        <m:t>=</m:t>
                      </m:r>
                      <m:d>
                        <m:dPr>
                          <m:begChr m:val="|"/>
                          <m:endChr m:val="|"/>
                          <m:ctrlPr>
                            <a:rPr lang="en-US" sz="1100" b="0" i="1" smtClean="0">
                              <a:latin typeface="Cambria Math" panose="02040503050406030204" pitchFamily="18" charset="0"/>
                            </a:rPr>
                          </m:ctrlPr>
                        </m:dPr>
                        <m:e>
                          <m:r>
                            <a:rPr lang="en-US" sz="1100" b="0" i="1" smtClean="0">
                              <a:latin typeface="Cambria Math" panose="02040503050406030204" pitchFamily="18" charset="0"/>
                            </a:rPr>
                            <m:t>𝑦</m:t>
                          </m:r>
                          <m:r>
                            <a:rPr lang="en-US" sz="1100" b="0" i="1" smtClean="0">
                              <a:latin typeface="Cambria Math" panose="02040503050406030204" pitchFamily="18" charset="0"/>
                            </a:rPr>
                            <m:t>−</m:t>
                          </m:r>
                          <m:r>
                            <a:rPr lang="en-US" sz="1100" b="0" i="1" smtClean="0">
                              <a:latin typeface="Cambria Math" panose="02040503050406030204" pitchFamily="18" charset="0"/>
                            </a:rPr>
                            <m:t>𝑓</m:t>
                          </m:r>
                          <m:r>
                            <a:rPr lang="en-US" sz="1100" b="0" i="1" smtClean="0">
                              <a:latin typeface="Cambria Math" panose="02040503050406030204" pitchFamily="18" charset="0"/>
                            </a:rPr>
                            <m:t>(</m:t>
                          </m:r>
                          <m:r>
                            <a:rPr lang="en-US" sz="1100" b="0" i="1" smtClean="0">
                              <a:latin typeface="Cambria Math" panose="02040503050406030204" pitchFamily="18" charset="0"/>
                            </a:rPr>
                            <m:t>𝑥</m:t>
                          </m:r>
                          <m:r>
                            <a:rPr lang="en-US" sz="1100" b="0" i="1" smtClean="0">
                              <a:latin typeface="Cambria Math" panose="02040503050406030204" pitchFamily="18" charset="0"/>
                            </a:rPr>
                            <m:t>)</m:t>
                          </m:r>
                        </m:e>
                      </m:d>
                    </m:oMath>
                  </a14:m>
                  <a:endParaRPr lang="en-US" sz="1100" dirty="0"/>
                </a:p>
              </p:txBody>
            </p:sp>
          </mc:Choice>
          <mc:Fallback xmlns="">
            <p:sp>
              <p:nvSpPr>
                <p:cNvPr id="12" name="TextBox 11">
                  <a:extLst>
                    <a:ext uri="{FF2B5EF4-FFF2-40B4-BE49-F238E27FC236}">
                      <a16:creationId xmlns:a16="http://schemas.microsoft.com/office/drawing/2014/main" id="{D98AF2AC-6C75-09A0-9996-F6643624B299}"/>
                    </a:ext>
                  </a:extLst>
                </p:cNvPr>
                <p:cNvSpPr txBox="1">
                  <a:spLocks noRot="1" noChangeAspect="1" noMove="1" noResize="1" noEditPoints="1" noAdjustHandles="1" noChangeArrowheads="1" noChangeShapeType="1" noTextEdit="1"/>
                </p:cNvSpPr>
                <p:nvPr/>
              </p:nvSpPr>
              <p:spPr>
                <a:xfrm>
                  <a:off x="8380913" y="5257182"/>
                  <a:ext cx="3103692" cy="640560"/>
                </a:xfrm>
                <a:prstGeom prst="rect">
                  <a:avLst/>
                </a:prstGeom>
                <a:blipFill>
                  <a:blip r:embed="rId5"/>
                  <a:stretch>
                    <a:fillRect t="-952"/>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A4D20B95-FC27-003E-5391-B8C00A9C3EA6}"/>
                  </a:ext>
                </a:extLst>
              </p:cNvPr>
              <p:cNvSpPr txBox="1"/>
              <p:nvPr/>
            </p:nvSpPr>
            <p:spPr>
              <a:xfrm>
                <a:off x="954797" y="4531764"/>
                <a:ext cx="4408735" cy="95795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𝑅𝑀𝑆𝐸</m:t>
                      </m:r>
                      <m:d>
                        <m:dPr>
                          <m:ctrlPr>
                            <a:rPr lang="en-US" sz="1600" b="0" i="1" smtClean="0">
                              <a:latin typeface="Cambria Math" panose="02040503050406030204" pitchFamily="18" charset="0"/>
                            </a:rPr>
                          </m:ctrlPr>
                        </m:dPr>
                        <m:e>
                          <m:r>
                            <a:rPr lang="en-US" sz="1600" b="1" i="1" smtClean="0">
                              <a:latin typeface="Cambria Math" panose="02040503050406030204" pitchFamily="18" charset="0"/>
                            </a:rPr>
                            <m:t>𝑿</m:t>
                          </m:r>
                          <m:r>
                            <a:rPr lang="en-US" sz="1600" b="0" i="1" smtClean="0">
                              <a:latin typeface="Cambria Math" panose="02040503050406030204" pitchFamily="18" charset="0"/>
                            </a:rPr>
                            <m:t>,</m:t>
                          </m:r>
                          <m:r>
                            <a:rPr lang="en-US" sz="1600" i="1" smtClean="0">
                              <a:latin typeface="Cambria Math" panose="02040503050406030204" pitchFamily="18" charset="0"/>
                              <a:ea typeface="Cambria Math" panose="02040503050406030204" pitchFamily="18" charset="0"/>
                            </a:rPr>
                            <m:t>𝑓</m:t>
                          </m:r>
                        </m:e>
                      </m:d>
                      <m:r>
                        <a:rPr lang="en-US" sz="1600" b="0" i="1" smtClean="0">
                          <a:latin typeface="Cambria Math" panose="02040503050406030204" pitchFamily="18" charset="0"/>
                        </a:rPr>
                        <m:t>=</m:t>
                      </m:r>
                      <m:rad>
                        <m:radPr>
                          <m:degHide m:val="on"/>
                          <m:ctrlPr>
                            <a:rPr lang="en-US" sz="1600" b="0" i="1" smtClean="0">
                              <a:latin typeface="Cambria Math" panose="02040503050406030204" pitchFamily="18" charset="0"/>
                            </a:rPr>
                          </m:ctrlPr>
                        </m:radPr>
                        <m:deg/>
                        <m:e>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1</m:t>
                              </m:r>
                            </m:num>
                            <m:den>
                              <m:r>
                                <a:rPr lang="en-US" sz="1600" b="0" i="1" smtClean="0">
                                  <a:latin typeface="Cambria Math" panose="02040503050406030204" pitchFamily="18" charset="0"/>
                                </a:rPr>
                                <m:t>𝑛</m:t>
                              </m:r>
                            </m:den>
                          </m:f>
                          <m:r>
                            <a:rPr lang="en-US" sz="1600" b="0" i="1" smtClean="0">
                              <a:latin typeface="Cambria Math" panose="02040503050406030204" pitchFamily="18" charset="0"/>
                              <a:ea typeface="Cambria Math" panose="02040503050406030204" pitchFamily="18" charset="0"/>
                            </a:rPr>
                            <m:t>∙</m:t>
                          </m:r>
                          <m:nary>
                            <m:naryPr>
                              <m:chr m:val="∑"/>
                              <m:ctrlPr>
                                <a:rPr lang="en-US" sz="1600" b="0" i="1" smtClean="0">
                                  <a:latin typeface="Cambria Math" panose="02040503050406030204" pitchFamily="18" charset="0"/>
                                  <a:ea typeface="Cambria Math" panose="02040503050406030204" pitchFamily="18" charset="0"/>
                                </a:rPr>
                              </m:ctrlPr>
                            </m:naryPr>
                            <m:sub>
                              <m:r>
                                <m:rPr>
                                  <m:brk m:alnAt="23"/>
                                </m:rPr>
                                <a:rPr lang="en-US" sz="1600" b="0" i="1" smtClean="0">
                                  <a:latin typeface="Cambria Math" panose="02040503050406030204" pitchFamily="18" charset="0"/>
                                  <a:ea typeface="Cambria Math" panose="02040503050406030204" pitchFamily="18" charset="0"/>
                                </a:rPr>
                                <m:t>𝑖</m:t>
                              </m:r>
                              <m:r>
                                <a:rPr lang="en-US" sz="1600" b="0" i="1" smtClean="0">
                                  <a:latin typeface="Cambria Math" panose="02040503050406030204" pitchFamily="18" charset="0"/>
                                  <a:ea typeface="Cambria Math" panose="02040503050406030204" pitchFamily="18" charset="0"/>
                                </a:rPr>
                                <m:t>=1</m:t>
                              </m:r>
                            </m:sub>
                            <m:sup>
                              <m:r>
                                <a:rPr lang="en-US" sz="1600" b="0" i="1" smtClean="0">
                                  <a:latin typeface="Cambria Math" panose="02040503050406030204" pitchFamily="18" charset="0"/>
                                  <a:ea typeface="Cambria Math" panose="02040503050406030204" pitchFamily="18" charset="0"/>
                                </a:rPr>
                                <m:t>𝑛</m:t>
                              </m:r>
                            </m:sup>
                            <m:e>
                              <m:sSup>
                                <m:sSupPr>
                                  <m:ctrlPr>
                                    <a:rPr lang="en-US" sz="1600" b="0" i="1" smtClean="0">
                                      <a:latin typeface="Cambria Math" panose="02040503050406030204" pitchFamily="18" charset="0"/>
                                      <a:ea typeface="Cambria Math" panose="02040503050406030204" pitchFamily="18" charset="0"/>
                                    </a:rPr>
                                  </m:ctrlPr>
                                </m:sSupPr>
                                <m:e>
                                  <m:d>
                                    <m:dPr>
                                      <m:ctrlPr>
                                        <a:rPr lang="en-US" sz="1600" i="1">
                                          <a:latin typeface="Cambria Math" panose="02040503050406030204" pitchFamily="18" charset="0"/>
                                          <a:ea typeface="Cambria Math" panose="02040503050406030204" pitchFamily="18" charset="0"/>
                                        </a:rPr>
                                      </m:ctrlPr>
                                    </m:dPr>
                                    <m:e>
                                      <m:r>
                                        <a:rPr lang="en-US" sz="1600" i="1" smtClean="0">
                                          <a:latin typeface="Cambria Math" panose="02040503050406030204" pitchFamily="18" charset="0"/>
                                          <a:ea typeface="Cambria Math" panose="02040503050406030204" pitchFamily="18" charset="0"/>
                                        </a:rPr>
                                        <m:t>𝑓</m:t>
                                      </m:r>
                                      <m:d>
                                        <m:dPr>
                                          <m:ctrlPr>
                                            <a:rPr lang="en-US" sz="1600" i="1">
                                              <a:latin typeface="Cambria Math" panose="02040503050406030204" pitchFamily="18" charset="0"/>
                                              <a:ea typeface="Cambria Math" panose="02040503050406030204" pitchFamily="18" charset="0"/>
                                            </a:rPr>
                                          </m:ctrlPr>
                                        </m:dPr>
                                        <m:e>
                                          <m:sSup>
                                            <m:sSupPr>
                                              <m:ctrlPr>
                                                <a:rPr lang="en-US" sz="1600" b="1" i="1">
                                                  <a:latin typeface="Cambria Math" panose="02040503050406030204" pitchFamily="18" charset="0"/>
                                                </a:rPr>
                                              </m:ctrlPr>
                                            </m:sSupPr>
                                            <m:e>
                                              <m:r>
                                                <a:rPr lang="en-US" sz="1600" b="1" i="1">
                                                  <a:latin typeface="Cambria Math" panose="02040503050406030204" pitchFamily="18" charset="0"/>
                                                </a:rPr>
                                                <m:t>𝒙</m:t>
                                              </m:r>
                                            </m:e>
                                            <m:sup>
                                              <m:r>
                                                <a:rPr lang="en-US" sz="1600" i="1">
                                                  <a:latin typeface="Cambria Math" panose="02040503050406030204" pitchFamily="18" charset="0"/>
                                                </a:rPr>
                                                <m:t>(</m:t>
                                              </m:r>
                                              <m:r>
                                                <a:rPr lang="en-US" sz="1600" i="1">
                                                  <a:latin typeface="Cambria Math" panose="02040503050406030204" pitchFamily="18" charset="0"/>
                                                </a:rPr>
                                                <m:t>𝑖</m:t>
                                              </m:r>
                                              <m:r>
                                                <a:rPr lang="en-US" sz="1600" i="1">
                                                  <a:latin typeface="Cambria Math" panose="02040503050406030204" pitchFamily="18" charset="0"/>
                                                </a:rPr>
                                                <m:t>)</m:t>
                                              </m:r>
                                            </m:sup>
                                          </m:sSup>
                                        </m:e>
                                      </m:d>
                                      <m:r>
                                        <a:rPr lang="en-US" sz="1600" i="1">
                                          <a:latin typeface="Cambria Math" panose="02040503050406030204" pitchFamily="18" charset="0"/>
                                          <a:ea typeface="Cambria Math" panose="02040503050406030204" pitchFamily="18" charset="0"/>
                                        </a:rPr>
                                        <m:t>−</m:t>
                                      </m:r>
                                      <m:sSup>
                                        <m:sSupPr>
                                          <m:ctrlPr>
                                            <a:rPr lang="en-US" sz="1600" b="1" i="1">
                                              <a:latin typeface="Cambria Math" panose="02040503050406030204" pitchFamily="18" charset="0"/>
                                            </a:rPr>
                                          </m:ctrlPr>
                                        </m:sSupPr>
                                        <m:e>
                                          <m:r>
                                            <a:rPr lang="en-US" sz="1600" b="0" i="1" smtClean="0">
                                              <a:latin typeface="Cambria Math" panose="02040503050406030204" pitchFamily="18" charset="0"/>
                                            </a:rPr>
                                            <m:t>𝑦</m:t>
                                          </m:r>
                                        </m:e>
                                        <m:sup>
                                          <m:r>
                                            <a:rPr lang="en-US" sz="1600" i="1">
                                              <a:latin typeface="Cambria Math" panose="02040503050406030204" pitchFamily="18" charset="0"/>
                                            </a:rPr>
                                            <m:t>(</m:t>
                                          </m:r>
                                          <m:r>
                                            <a:rPr lang="en-US" sz="1600" i="1">
                                              <a:latin typeface="Cambria Math" panose="02040503050406030204" pitchFamily="18" charset="0"/>
                                            </a:rPr>
                                            <m:t>𝑖</m:t>
                                          </m:r>
                                          <m:r>
                                            <a:rPr lang="en-US" sz="1600" i="1">
                                              <a:latin typeface="Cambria Math" panose="02040503050406030204" pitchFamily="18" charset="0"/>
                                            </a:rPr>
                                            <m:t>)</m:t>
                                          </m:r>
                                        </m:sup>
                                      </m:sSup>
                                    </m:e>
                                  </m:d>
                                </m:e>
                                <m:sup>
                                  <m:r>
                                    <a:rPr lang="en-US" sz="1600" b="0" i="1" smtClean="0">
                                      <a:latin typeface="Cambria Math" panose="02040503050406030204" pitchFamily="18" charset="0"/>
                                      <a:ea typeface="Cambria Math" panose="02040503050406030204" pitchFamily="18" charset="0"/>
                                    </a:rPr>
                                    <m:t>2</m:t>
                                  </m:r>
                                </m:sup>
                              </m:sSup>
                            </m:e>
                          </m:nary>
                        </m:e>
                      </m:rad>
                    </m:oMath>
                  </m:oMathPara>
                </a14:m>
                <a:endParaRPr lang="en-US" sz="1600" dirty="0"/>
              </a:p>
            </p:txBody>
          </p:sp>
        </mc:Choice>
        <mc:Fallback xmlns="">
          <p:sp>
            <p:nvSpPr>
              <p:cNvPr id="15" name="TextBox 14">
                <a:extLst>
                  <a:ext uri="{FF2B5EF4-FFF2-40B4-BE49-F238E27FC236}">
                    <a16:creationId xmlns:a16="http://schemas.microsoft.com/office/drawing/2014/main" id="{A4D20B95-FC27-003E-5391-B8C00A9C3EA6}"/>
                  </a:ext>
                </a:extLst>
              </p:cNvPr>
              <p:cNvSpPr txBox="1">
                <a:spLocks noRot="1" noChangeAspect="1" noMove="1" noResize="1" noEditPoints="1" noAdjustHandles="1" noChangeArrowheads="1" noChangeShapeType="1" noTextEdit="1"/>
              </p:cNvSpPr>
              <p:nvPr/>
            </p:nvSpPr>
            <p:spPr>
              <a:xfrm>
                <a:off x="954797" y="4531764"/>
                <a:ext cx="4408735" cy="957955"/>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4989159A-7DC3-8271-E602-E1556414BEB5}"/>
                  </a:ext>
                </a:extLst>
              </p:cNvPr>
              <p:cNvSpPr txBox="1"/>
              <p:nvPr/>
            </p:nvSpPr>
            <p:spPr>
              <a:xfrm>
                <a:off x="4932160" y="4691629"/>
                <a:ext cx="4408735" cy="67217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𝑀𝐴𝐸</m:t>
                      </m:r>
                      <m:d>
                        <m:dPr>
                          <m:ctrlPr>
                            <a:rPr lang="en-US" sz="1600" b="0" i="1" smtClean="0">
                              <a:latin typeface="Cambria Math" panose="02040503050406030204" pitchFamily="18" charset="0"/>
                            </a:rPr>
                          </m:ctrlPr>
                        </m:dPr>
                        <m:e>
                          <m:r>
                            <a:rPr lang="en-US" sz="1600" b="1" i="1" smtClean="0">
                              <a:latin typeface="Cambria Math" panose="02040503050406030204" pitchFamily="18" charset="0"/>
                            </a:rPr>
                            <m:t>𝑿</m:t>
                          </m:r>
                          <m:r>
                            <a:rPr lang="en-US" sz="1600" b="0" i="1" smtClean="0">
                              <a:latin typeface="Cambria Math" panose="02040503050406030204" pitchFamily="18" charset="0"/>
                            </a:rPr>
                            <m:t>,</m:t>
                          </m:r>
                          <m:r>
                            <a:rPr lang="en-US" sz="1600" i="1" smtClean="0">
                              <a:latin typeface="Cambria Math" panose="02040503050406030204" pitchFamily="18" charset="0"/>
                              <a:ea typeface="Cambria Math" panose="02040503050406030204" pitchFamily="18" charset="0"/>
                            </a:rPr>
                            <m:t>𝑓</m:t>
                          </m:r>
                        </m:e>
                      </m:d>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1</m:t>
                          </m:r>
                        </m:num>
                        <m:den>
                          <m:r>
                            <a:rPr lang="en-US" sz="1600" b="0" i="1" smtClean="0">
                              <a:latin typeface="Cambria Math" panose="02040503050406030204" pitchFamily="18" charset="0"/>
                            </a:rPr>
                            <m:t>𝑛</m:t>
                          </m:r>
                        </m:den>
                      </m:f>
                      <m:nary>
                        <m:naryPr>
                          <m:chr m:val="∑"/>
                          <m:ctrlPr>
                            <a:rPr lang="en-US" sz="1600" i="1">
                              <a:latin typeface="Cambria Math" panose="02040503050406030204" pitchFamily="18" charset="0"/>
                              <a:ea typeface="Cambria Math" panose="02040503050406030204" pitchFamily="18" charset="0"/>
                            </a:rPr>
                          </m:ctrlPr>
                        </m:naryPr>
                        <m:sub>
                          <m:r>
                            <m:rPr>
                              <m:brk m:alnAt="23"/>
                            </m:rPr>
                            <a:rPr lang="en-US" sz="1600" i="1">
                              <a:latin typeface="Cambria Math" panose="02040503050406030204" pitchFamily="18" charset="0"/>
                              <a:ea typeface="Cambria Math" panose="02040503050406030204" pitchFamily="18" charset="0"/>
                            </a:rPr>
                            <m:t>𝑖</m:t>
                          </m:r>
                          <m:r>
                            <a:rPr lang="en-US" sz="1600" i="1">
                              <a:latin typeface="Cambria Math" panose="02040503050406030204" pitchFamily="18" charset="0"/>
                              <a:ea typeface="Cambria Math" panose="02040503050406030204" pitchFamily="18" charset="0"/>
                            </a:rPr>
                            <m:t>=1</m:t>
                          </m:r>
                        </m:sub>
                        <m:sup>
                          <m:r>
                            <a:rPr lang="en-US" sz="1600" b="0" i="1" smtClean="0">
                              <a:latin typeface="Cambria Math" panose="02040503050406030204" pitchFamily="18" charset="0"/>
                              <a:ea typeface="Cambria Math" panose="02040503050406030204" pitchFamily="18" charset="0"/>
                            </a:rPr>
                            <m:t>𝑛</m:t>
                          </m:r>
                        </m:sup>
                        <m:e>
                          <m:d>
                            <m:dPr>
                              <m:begChr m:val="|"/>
                              <m:endChr m:val="|"/>
                              <m:ctrlPr>
                                <a:rPr lang="en-US" sz="1600" i="1" smtClean="0">
                                  <a:latin typeface="Cambria Math" panose="02040503050406030204" pitchFamily="18" charset="0"/>
                                  <a:ea typeface="Cambria Math" panose="02040503050406030204" pitchFamily="18" charset="0"/>
                                </a:rPr>
                              </m:ctrlPr>
                            </m:dPr>
                            <m:e>
                              <m:r>
                                <a:rPr lang="en-US" sz="1600" i="1">
                                  <a:latin typeface="Cambria Math" panose="02040503050406030204" pitchFamily="18" charset="0"/>
                                  <a:ea typeface="Cambria Math" panose="02040503050406030204" pitchFamily="18" charset="0"/>
                                </a:rPr>
                                <m:t>𝑓</m:t>
                              </m:r>
                              <m:d>
                                <m:dPr>
                                  <m:ctrlPr>
                                    <a:rPr lang="en-US" sz="1600" i="1">
                                      <a:latin typeface="Cambria Math" panose="02040503050406030204" pitchFamily="18" charset="0"/>
                                      <a:ea typeface="Cambria Math" panose="02040503050406030204" pitchFamily="18" charset="0"/>
                                    </a:rPr>
                                  </m:ctrlPr>
                                </m:dPr>
                                <m:e>
                                  <m:sSup>
                                    <m:sSupPr>
                                      <m:ctrlPr>
                                        <a:rPr lang="en-US" sz="1600" b="1" i="1">
                                          <a:latin typeface="Cambria Math" panose="02040503050406030204" pitchFamily="18" charset="0"/>
                                        </a:rPr>
                                      </m:ctrlPr>
                                    </m:sSupPr>
                                    <m:e>
                                      <m:r>
                                        <a:rPr lang="en-US" sz="1600" b="1" i="1">
                                          <a:latin typeface="Cambria Math" panose="02040503050406030204" pitchFamily="18" charset="0"/>
                                        </a:rPr>
                                        <m:t>𝒙</m:t>
                                      </m:r>
                                    </m:e>
                                    <m:sup>
                                      <m:r>
                                        <a:rPr lang="en-US" sz="1600" i="1">
                                          <a:latin typeface="Cambria Math" panose="02040503050406030204" pitchFamily="18" charset="0"/>
                                        </a:rPr>
                                        <m:t>(</m:t>
                                      </m:r>
                                      <m:r>
                                        <a:rPr lang="en-US" sz="1600" i="1">
                                          <a:latin typeface="Cambria Math" panose="02040503050406030204" pitchFamily="18" charset="0"/>
                                        </a:rPr>
                                        <m:t>𝑖</m:t>
                                      </m:r>
                                      <m:r>
                                        <a:rPr lang="en-US" sz="1600" i="1">
                                          <a:latin typeface="Cambria Math" panose="02040503050406030204" pitchFamily="18" charset="0"/>
                                        </a:rPr>
                                        <m:t>)</m:t>
                                      </m:r>
                                    </m:sup>
                                  </m:sSup>
                                </m:e>
                              </m:d>
                              <m:r>
                                <a:rPr lang="en-US" sz="1600" i="1">
                                  <a:latin typeface="Cambria Math" panose="02040503050406030204" pitchFamily="18" charset="0"/>
                                  <a:ea typeface="Cambria Math" panose="02040503050406030204" pitchFamily="18" charset="0"/>
                                </a:rPr>
                                <m:t>−</m:t>
                              </m:r>
                              <m:sSup>
                                <m:sSupPr>
                                  <m:ctrlPr>
                                    <a:rPr lang="en-US" sz="1600" b="1" i="1">
                                      <a:latin typeface="Cambria Math" panose="02040503050406030204" pitchFamily="18" charset="0"/>
                                    </a:rPr>
                                  </m:ctrlPr>
                                </m:sSupPr>
                                <m:e>
                                  <m:r>
                                    <a:rPr lang="en-US" sz="1600" i="1">
                                      <a:latin typeface="Cambria Math" panose="02040503050406030204" pitchFamily="18" charset="0"/>
                                    </a:rPr>
                                    <m:t>𝑦</m:t>
                                  </m:r>
                                </m:e>
                                <m:sup>
                                  <m:r>
                                    <a:rPr lang="en-US" sz="1600" i="1">
                                      <a:latin typeface="Cambria Math" panose="02040503050406030204" pitchFamily="18" charset="0"/>
                                    </a:rPr>
                                    <m:t>(</m:t>
                                  </m:r>
                                  <m:r>
                                    <a:rPr lang="en-US" sz="1600" i="1">
                                      <a:latin typeface="Cambria Math" panose="02040503050406030204" pitchFamily="18" charset="0"/>
                                    </a:rPr>
                                    <m:t>𝑖</m:t>
                                  </m:r>
                                  <m:r>
                                    <a:rPr lang="en-US" sz="1600" i="1">
                                      <a:latin typeface="Cambria Math" panose="02040503050406030204" pitchFamily="18" charset="0"/>
                                    </a:rPr>
                                    <m:t>)</m:t>
                                  </m:r>
                                </m:sup>
                              </m:sSup>
                            </m:e>
                          </m:d>
                        </m:e>
                      </m:nary>
                    </m:oMath>
                  </m:oMathPara>
                </a14:m>
                <a:endParaRPr lang="en-US" sz="1600" dirty="0"/>
              </a:p>
            </p:txBody>
          </p:sp>
        </mc:Choice>
        <mc:Fallback xmlns="">
          <p:sp>
            <p:nvSpPr>
              <p:cNvPr id="17" name="TextBox 16">
                <a:extLst>
                  <a:ext uri="{FF2B5EF4-FFF2-40B4-BE49-F238E27FC236}">
                    <a16:creationId xmlns:a16="http://schemas.microsoft.com/office/drawing/2014/main" id="{4989159A-7DC3-8271-E602-E1556414BEB5}"/>
                  </a:ext>
                </a:extLst>
              </p:cNvPr>
              <p:cNvSpPr txBox="1">
                <a:spLocks noRot="1" noChangeAspect="1" noMove="1" noResize="1" noEditPoints="1" noAdjustHandles="1" noChangeArrowheads="1" noChangeShapeType="1" noTextEdit="1"/>
              </p:cNvSpPr>
              <p:nvPr/>
            </p:nvSpPr>
            <p:spPr>
              <a:xfrm>
                <a:off x="4932160" y="4691629"/>
                <a:ext cx="4408735" cy="672172"/>
              </a:xfrm>
              <a:prstGeom prst="rect">
                <a:avLst/>
              </a:prstGeom>
              <a:blipFill>
                <a:blip r:embed="rId7"/>
                <a:stretch>
                  <a:fillRect/>
                </a:stretch>
              </a:blipFill>
            </p:spPr>
            <p:txBody>
              <a:bodyPr/>
              <a:lstStyle/>
              <a:p>
                <a:r>
                  <a:rPr lang="en-US">
                    <a:noFill/>
                  </a:rPr>
                  <a:t> </a:t>
                </a:r>
              </a:p>
            </p:txBody>
          </p:sp>
        </mc:Fallback>
      </mc:AlternateContent>
      <p:sp>
        <p:nvSpPr>
          <p:cNvPr id="19" name="TextBox 18">
            <a:extLst>
              <a:ext uri="{FF2B5EF4-FFF2-40B4-BE49-F238E27FC236}">
                <a16:creationId xmlns:a16="http://schemas.microsoft.com/office/drawing/2014/main" id="{FCAE6823-D3FF-2189-4F02-DF4FBE09F8DC}"/>
              </a:ext>
            </a:extLst>
          </p:cNvPr>
          <p:cNvSpPr txBox="1"/>
          <p:nvPr/>
        </p:nvSpPr>
        <p:spPr>
          <a:xfrm>
            <a:off x="6096000" y="5646538"/>
            <a:ext cx="4123393" cy="338554"/>
          </a:xfrm>
          <a:prstGeom prst="rect">
            <a:avLst/>
          </a:prstGeom>
          <a:noFill/>
        </p:spPr>
        <p:txBody>
          <a:bodyPr wrap="square">
            <a:spAutoFit/>
          </a:bodyPr>
          <a:lstStyle/>
          <a:p>
            <a:r>
              <a:rPr lang="en-US" sz="1600" dirty="0"/>
              <a:t>MAE (Mean Absolute Error)</a:t>
            </a:r>
          </a:p>
        </p:txBody>
      </p:sp>
      <p:sp>
        <p:nvSpPr>
          <p:cNvPr id="22" name="TextBox 21">
            <a:extLst>
              <a:ext uri="{FF2B5EF4-FFF2-40B4-BE49-F238E27FC236}">
                <a16:creationId xmlns:a16="http://schemas.microsoft.com/office/drawing/2014/main" id="{ABAB4C93-E9CB-5FA5-6131-03BD609F8F4A}"/>
              </a:ext>
            </a:extLst>
          </p:cNvPr>
          <p:cNvSpPr txBox="1"/>
          <p:nvPr/>
        </p:nvSpPr>
        <p:spPr>
          <a:xfrm>
            <a:off x="1097280" y="5646538"/>
            <a:ext cx="6095396" cy="338554"/>
          </a:xfrm>
          <a:prstGeom prst="rect">
            <a:avLst/>
          </a:prstGeom>
          <a:noFill/>
        </p:spPr>
        <p:txBody>
          <a:bodyPr wrap="square">
            <a:spAutoFit/>
          </a:bodyPr>
          <a:lstStyle/>
          <a:p>
            <a:r>
              <a:rPr lang="en-US" sz="1600" dirty="0"/>
              <a:t>RMSE (Root Mean Square Error, or cost function)</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8B8CC218-5639-807B-E64E-A640848C1D35}"/>
                  </a:ext>
                </a:extLst>
              </p:cNvPr>
              <p:cNvSpPr txBox="1"/>
              <p:nvPr/>
            </p:nvSpPr>
            <p:spPr>
              <a:xfrm>
                <a:off x="11155680" y="2492558"/>
                <a:ext cx="120561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𝑓</m:t>
                      </m:r>
                      <m:r>
                        <a:rPr lang="en-US" sz="1400" b="0" i="1" smtClean="0">
                          <a:latin typeface="Cambria Math" panose="02040503050406030204" pitchFamily="18" charset="0"/>
                        </a:rPr>
                        <m:t>(</m:t>
                      </m:r>
                      <m:r>
                        <a:rPr lang="en-US" sz="1400" b="0" i="1" smtClean="0">
                          <a:latin typeface="Cambria Math" panose="02040503050406030204" pitchFamily="18" charset="0"/>
                        </a:rPr>
                        <m:t>𝑥</m:t>
                      </m:r>
                      <m:r>
                        <a:rPr lang="en-US" sz="1400" b="0" i="1" smtClean="0">
                          <a:latin typeface="Cambria Math" panose="02040503050406030204" pitchFamily="18" charset="0"/>
                        </a:rPr>
                        <m:t>)</m:t>
                      </m:r>
                    </m:oMath>
                  </m:oMathPara>
                </a14:m>
                <a:endParaRPr lang="en-US" sz="1400" dirty="0"/>
              </a:p>
            </p:txBody>
          </p:sp>
        </mc:Choice>
        <mc:Fallback xmlns="">
          <p:sp>
            <p:nvSpPr>
              <p:cNvPr id="4" name="TextBox 3">
                <a:extLst>
                  <a:ext uri="{FF2B5EF4-FFF2-40B4-BE49-F238E27FC236}">
                    <a16:creationId xmlns:a16="http://schemas.microsoft.com/office/drawing/2014/main" id="{8B8CC218-5639-807B-E64E-A640848C1D35}"/>
                  </a:ext>
                </a:extLst>
              </p:cNvPr>
              <p:cNvSpPr txBox="1">
                <a:spLocks noRot="1" noChangeAspect="1" noMove="1" noResize="1" noEditPoints="1" noAdjustHandles="1" noChangeArrowheads="1" noChangeShapeType="1" noTextEdit="1"/>
              </p:cNvSpPr>
              <p:nvPr/>
            </p:nvSpPr>
            <p:spPr>
              <a:xfrm>
                <a:off x="11155680" y="2492558"/>
                <a:ext cx="1205617" cy="307777"/>
              </a:xfrm>
              <a:prstGeom prst="rect">
                <a:avLst/>
              </a:prstGeom>
              <a:blipFill>
                <a:blip r:embed="rId8"/>
                <a:stretch>
                  <a:fillRect b="-10000"/>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9BC2F9ED-B102-E1E4-312E-A0119F7BF914}"/>
              </a:ext>
            </a:extLst>
          </p:cNvPr>
          <p:cNvSpPr txBox="1"/>
          <p:nvPr/>
        </p:nvSpPr>
        <p:spPr>
          <a:xfrm>
            <a:off x="9426262" y="1865469"/>
            <a:ext cx="2522027" cy="276999"/>
          </a:xfrm>
          <a:prstGeom prst="rect">
            <a:avLst/>
          </a:prstGeom>
          <a:noFill/>
        </p:spPr>
        <p:txBody>
          <a:bodyPr wrap="square">
            <a:spAutoFit/>
          </a:bodyPr>
          <a:lstStyle/>
          <a:p>
            <a:r>
              <a:rPr lang="en-US" sz="1200" dirty="0"/>
              <a:t>Example 1-dim linear regression</a:t>
            </a:r>
          </a:p>
        </p:txBody>
      </p:sp>
    </p:spTree>
    <p:extLst>
      <p:ext uri="{BB962C8B-B14F-4D97-AF65-F5344CB8AC3E}">
        <p14:creationId xmlns:p14="http://schemas.microsoft.com/office/powerpoint/2010/main" val="59435437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8A7182-2765-49EB-9B3E-6EB1B93A2B2B}"/>
              </a:ext>
            </a:extLst>
          </p:cNvPr>
          <p:cNvSpPr>
            <a:spLocks noGrp="1"/>
          </p:cNvSpPr>
          <p:nvPr>
            <p:ph type="title"/>
          </p:nvPr>
        </p:nvSpPr>
        <p:spPr/>
        <p:txBody>
          <a:bodyPr/>
          <a:lstStyle/>
          <a:p>
            <a:r>
              <a:rPr lang="en-US" dirty="0"/>
              <a:t>Step 2: Partitioning</a:t>
            </a:r>
          </a:p>
        </p:txBody>
      </p:sp>
      <p:sp>
        <p:nvSpPr>
          <p:cNvPr id="12" name="Down Arrow 9">
            <a:extLst>
              <a:ext uri="{FF2B5EF4-FFF2-40B4-BE49-F238E27FC236}">
                <a16:creationId xmlns:a16="http://schemas.microsoft.com/office/drawing/2014/main" id="{467D60D6-6B3C-93C6-DBDD-0AB9810A8FCE}"/>
              </a:ext>
            </a:extLst>
          </p:cNvPr>
          <p:cNvSpPr/>
          <p:nvPr/>
        </p:nvSpPr>
        <p:spPr>
          <a:xfrm>
            <a:off x="2238375" y="3892265"/>
            <a:ext cx="609600" cy="685800"/>
          </a:xfrm>
          <a:prstGeom prst="down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cxnSp>
        <p:nvCxnSpPr>
          <p:cNvPr id="3" name="Straight Arrow Connector 2">
            <a:extLst>
              <a:ext uri="{FF2B5EF4-FFF2-40B4-BE49-F238E27FC236}">
                <a16:creationId xmlns:a16="http://schemas.microsoft.com/office/drawing/2014/main" id="{378505BE-18D8-A8C5-8870-94AF3A393842}"/>
              </a:ext>
            </a:extLst>
          </p:cNvPr>
          <p:cNvCxnSpPr>
            <a:cxnSpLocks/>
          </p:cNvCxnSpPr>
          <p:nvPr/>
        </p:nvCxnSpPr>
        <p:spPr>
          <a:xfrm flipV="1">
            <a:off x="4572000" y="1463919"/>
            <a:ext cx="3415812" cy="1993581"/>
          </a:xfrm>
          <a:prstGeom prst="straightConnector1">
            <a:avLst/>
          </a:prstGeom>
          <a:ln w="76200">
            <a:tailEnd type="arrow"/>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E05C450E-23AC-45E0-4D71-04CCACDF51E7}"/>
              </a:ext>
            </a:extLst>
          </p:cNvPr>
          <p:cNvCxnSpPr>
            <a:cxnSpLocks/>
          </p:cNvCxnSpPr>
          <p:nvPr/>
        </p:nvCxnSpPr>
        <p:spPr>
          <a:xfrm>
            <a:off x="4572000" y="3429000"/>
            <a:ext cx="3547696" cy="28500"/>
          </a:xfrm>
          <a:prstGeom prst="straightConnector1">
            <a:avLst/>
          </a:prstGeom>
          <a:ln w="76200">
            <a:tailEnd type="arrow"/>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F4057DB-94A6-C51C-C7C2-D6406536847B}"/>
              </a:ext>
            </a:extLst>
          </p:cNvPr>
          <p:cNvSpPr txBox="1"/>
          <p:nvPr/>
        </p:nvSpPr>
        <p:spPr>
          <a:xfrm>
            <a:off x="5045814" y="1993964"/>
            <a:ext cx="2042803" cy="461665"/>
          </a:xfrm>
          <a:prstGeom prst="rect">
            <a:avLst/>
          </a:prstGeom>
          <a:noFill/>
        </p:spPr>
        <p:txBody>
          <a:bodyPr wrap="none" rtlCol="0">
            <a:spAutoFit/>
          </a:bodyPr>
          <a:lstStyle/>
          <a:p>
            <a:r>
              <a:rPr lang="en-US" sz="2400" dirty="0"/>
              <a:t>Training (70%)</a:t>
            </a:r>
          </a:p>
        </p:txBody>
      </p:sp>
      <p:sp>
        <p:nvSpPr>
          <p:cNvPr id="9" name="TextBox 8">
            <a:extLst>
              <a:ext uri="{FF2B5EF4-FFF2-40B4-BE49-F238E27FC236}">
                <a16:creationId xmlns:a16="http://schemas.microsoft.com/office/drawing/2014/main" id="{791627AE-9D27-8300-8ADB-C53B2FC686EE}"/>
              </a:ext>
            </a:extLst>
          </p:cNvPr>
          <p:cNvSpPr txBox="1"/>
          <p:nvPr/>
        </p:nvSpPr>
        <p:spPr>
          <a:xfrm>
            <a:off x="5283207" y="2985802"/>
            <a:ext cx="1551259" cy="461665"/>
          </a:xfrm>
          <a:prstGeom prst="rect">
            <a:avLst/>
          </a:prstGeom>
          <a:noFill/>
        </p:spPr>
        <p:txBody>
          <a:bodyPr wrap="none" rtlCol="0">
            <a:spAutoFit/>
          </a:bodyPr>
          <a:lstStyle/>
          <a:p>
            <a:r>
              <a:rPr lang="en-US" sz="2400" dirty="0"/>
              <a:t>Test (30%)</a:t>
            </a:r>
          </a:p>
        </p:txBody>
      </p:sp>
      <p:cxnSp>
        <p:nvCxnSpPr>
          <p:cNvPr id="10" name="Straight Arrow Connector 9">
            <a:extLst>
              <a:ext uri="{FF2B5EF4-FFF2-40B4-BE49-F238E27FC236}">
                <a16:creationId xmlns:a16="http://schemas.microsoft.com/office/drawing/2014/main" id="{53075EEC-F69F-281D-DEC2-39A1D2E0F0FD}"/>
              </a:ext>
            </a:extLst>
          </p:cNvPr>
          <p:cNvCxnSpPr>
            <a:cxnSpLocks/>
          </p:cNvCxnSpPr>
          <p:nvPr/>
        </p:nvCxnSpPr>
        <p:spPr>
          <a:xfrm>
            <a:off x="4572000" y="3439219"/>
            <a:ext cx="3346942" cy="1854963"/>
          </a:xfrm>
          <a:prstGeom prst="straightConnector1">
            <a:avLst/>
          </a:prstGeom>
          <a:ln w="76200">
            <a:tailEnd type="arrow"/>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94D1DC40-364B-321E-D2D0-73D6BA5920A9}"/>
              </a:ext>
            </a:extLst>
          </p:cNvPr>
          <p:cNvSpPr txBox="1"/>
          <p:nvPr/>
        </p:nvSpPr>
        <p:spPr>
          <a:xfrm>
            <a:off x="4444190" y="4509890"/>
            <a:ext cx="3483646" cy="830997"/>
          </a:xfrm>
          <a:prstGeom prst="rect">
            <a:avLst/>
          </a:prstGeom>
          <a:noFill/>
        </p:spPr>
        <p:txBody>
          <a:bodyPr wrap="none" rtlCol="0">
            <a:spAutoFit/>
          </a:bodyPr>
          <a:lstStyle/>
          <a:p>
            <a:r>
              <a:rPr lang="en-US" sz="2400" dirty="0"/>
              <a:t>Cross Validation </a:t>
            </a:r>
            <a:br>
              <a:rPr lang="en-US" sz="2400" dirty="0"/>
            </a:br>
            <a:r>
              <a:rPr lang="en-US" sz="2400" dirty="0"/>
              <a:t>(random split of the data)</a:t>
            </a:r>
          </a:p>
        </p:txBody>
      </p:sp>
      <p:sp>
        <p:nvSpPr>
          <p:cNvPr id="20" name="TextBox 19">
            <a:extLst>
              <a:ext uri="{FF2B5EF4-FFF2-40B4-BE49-F238E27FC236}">
                <a16:creationId xmlns:a16="http://schemas.microsoft.com/office/drawing/2014/main" id="{4453C8E7-4EE6-D117-9707-C18BB084C641}"/>
              </a:ext>
            </a:extLst>
          </p:cNvPr>
          <p:cNvSpPr txBox="1"/>
          <p:nvPr/>
        </p:nvSpPr>
        <p:spPr>
          <a:xfrm>
            <a:off x="1346323" y="2282724"/>
            <a:ext cx="3137754" cy="3416320"/>
          </a:xfrm>
          <a:prstGeom prst="rect">
            <a:avLst/>
          </a:prstGeom>
          <a:noFill/>
        </p:spPr>
        <p:txBody>
          <a:bodyPr wrap="square">
            <a:spAutoFit/>
          </a:bodyPr>
          <a:lstStyle/>
          <a:p>
            <a:r>
              <a:rPr lang="en-US" dirty="0"/>
              <a:t>      </a:t>
            </a:r>
            <a:r>
              <a:rPr lang="en-US" b="1" dirty="0"/>
              <a:t>Income       </a:t>
            </a:r>
            <a:r>
              <a:rPr lang="en-US" b="1" dirty="0" err="1"/>
              <a:t>Lot_Size</a:t>
            </a:r>
            <a:endParaRPr lang="en-US" b="1" dirty="0"/>
          </a:p>
          <a:p>
            <a:r>
              <a:rPr lang="en-US" dirty="0"/>
              <a:t>0    0.794358  0.607450</a:t>
            </a:r>
          </a:p>
          <a:p>
            <a:r>
              <a:rPr lang="en-US" dirty="0"/>
              <a:t>1    0.647648  0.761939</a:t>
            </a:r>
          </a:p>
          <a:p>
            <a:r>
              <a:rPr lang="en-US" dirty="0"/>
              <a:t>2    0.594391  0.804176</a:t>
            </a:r>
          </a:p>
          <a:p>
            <a:r>
              <a:rPr lang="en-US" dirty="0"/>
              <a:t>3    0.578017  0.816024</a:t>
            </a:r>
          </a:p>
          <a:p>
            <a:r>
              <a:rPr lang="en-US" dirty="0"/>
              <a:t>4    0.539955  0.841694</a:t>
            </a:r>
          </a:p>
          <a:p>
            <a:r>
              <a:rPr lang="en-US" dirty="0"/>
              <a:t>..        ...       ...</a:t>
            </a:r>
          </a:p>
          <a:p>
            <a:r>
              <a:rPr lang="en-US" dirty="0"/>
              <a:t>175  0.579325  0.815097</a:t>
            </a:r>
          </a:p>
          <a:p>
            <a:r>
              <a:rPr lang="en-US" dirty="0"/>
              <a:t>176  0.623820  0.781568</a:t>
            </a:r>
          </a:p>
          <a:p>
            <a:r>
              <a:rPr lang="en-US" dirty="0"/>
              <a:t>177  0.594581  0.804036</a:t>
            </a:r>
          </a:p>
          <a:p>
            <a:r>
              <a:rPr lang="en-US" dirty="0"/>
              <a:t>178  0.628995  0.777409</a:t>
            </a:r>
          </a:p>
          <a:p>
            <a:r>
              <a:rPr lang="en-US" dirty="0"/>
              <a:t>179  0.583096  0.812403</a:t>
            </a:r>
          </a:p>
        </p:txBody>
      </p:sp>
      <p:sp>
        <p:nvSpPr>
          <p:cNvPr id="24" name="TextBox 23">
            <a:extLst>
              <a:ext uri="{FF2B5EF4-FFF2-40B4-BE49-F238E27FC236}">
                <a16:creationId xmlns:a16="http://schemas.microsoft.com/office/drawing/2014/main" id="{44D98039-7139-91FB-86C2-BF93F34A8198}"/>
              </a:ext>
            </a:extLst>
          </p:cNvPr>
          <p:cNvSpPr txBox="1"/>
          <p:nvPr/>
        </p:nvSpPr>
        <p:spPr>
          <a:xfrm>
            <a:off x="8314012" y="398532"/>
            <a:ext cx="2113493" cy="1938992"/>
          </a:xfrm>
          <a:prstGeom prst="rect">
            <a:avLst/>
          </a:prstGeom>
          <a:solidFill>
            <a:schemeClr val="bg1"/>
          </a:solidFill>
        </p:spPr>
        <p:txBody>
          <a:bodyPr wrap="square">
            <a:spAutoFit/>
          </a:bodyPr>
          <a:lstStyle/>
          <a:p>
            <a:r>
              <a:rPr lang="en-US" sz="1200" dirty="0"/>
              <a:t> Income  </a:t>
            </a:r>
            <a:r>
              <a:rPr lang="en-US" sz="1200" dirty="0" err="1"/>
              <a:t>Lot_Size</a:t>
            </a:r>
            <a:endParaRPr lang="en-US" sz="1200" dirty="0"/>
          </a:p>
          <a:p>
            <a:r>
              <a:rPr lang="en-US" sz="1200" dirty="0"/>
              <a:t>15   0.807791  0.589469</a:t>
            </a:r>
          </a:p>
          <a:p>
            <a:r>
              <a:rPr lang="en-US" sz="1200" dirty="0"/>
              <a:t>132  0.520865  0.853639</a:t>
            </a:r>
          </a:p>
          <a:p>
            <a:r>
              <a:rPr lang="en-US" sz="1200" dirty="0"/>
              <a:t>6    0.499299  0.866430</a:t>
            </a:r>
          </a:p>
          <a:p>
            <a:r>
              <a:rPr lang="en-US" sz="1200" dirty="0"/>
              <a:t>177  0.594581  0.804036</a:t>
            </a:r>
          </a:p>
          <a:p>
            <a:r>
              <a:rPr lang="en-US" sz="1200" dirty="0"/>
              <a:t>36   0.732793  0.680451</a:t>
            </a:r>
          </a:p>
          <a:p>
            <a:r>
              <a:rPr lang="en-US" sz="1200" dirty="0"/>
              <a:t>..        ...       ...</a:t>
            </a:r>
          </a:p>
          <a:p>
            <a:r>
              <a:rPr lang="en-US" sz="1200" dirty="0"/>
              <a:t>115  0.568327  0.822802</a:t>
            </a:r>
          </a:p>
          <a:p>
            <a:endParaRPr lang="en-US" sz="1200" dirty="0"/>
          </a:p>
          <a:p>
            <a:r>
              <a:rPr lang="en-US" sz="1200" dirty="0"/>
              <a:t>[126 rows x 2 columns]</a:t>
            </a:r>
          </a:p>
        </p:txBody>
      </p:sp>
      <p:sp>
        <p:nvSpPr>
          <p:cNvPr id="28" name="TextBox 27">
            <a:extLst>
              <a:ext uri="{FF2B5EF4-FFF2-40B4-BE49-F238E27FC236}">
                <a16:creationId xmlns:a16="http://schemas.microsoft.com/office/drawing/2014/main" id="{33E5EDA8-0584-2F4F-9928-0B5B7B2D6181}"/>
              </a:ext>
            </a:extLst>
          </p:cNvPr>
          <p:cNvSpPr txBox="1"/>
          <p:nvPr/>
        </p:nvSpPr>
        <p:spPr>
          <a:xfrm>
            <a:off x="8314012" y="2612374"/>
            <a:ext cx="3048366" cy="1754326"/>
          </a:xfrm>
          <a:prstGeom prst="rect">
            <a:avLst/>
          </a:prstGeom>
          <a:solidFill>
            <a:schemeClr val="bg1"/>
          </a:solidFill>
        </p:spPr>
        <p:txBody>
          <a:bodyPr wrap="square">
            <a:spAutoFit/>
          </a:bodyPr>
          <a:lstStyle>
            <a:defPPr>
              <a:defRPr lang="en-US"/>
            </a:defPPr>
            <a:lvl1pPr>
              <a:defRPr sz="1200"/>
            </a:lvl1pPr>
          </a:lstStyle>
          <a:p>
            <a:r>
              <a:rPr lang="en-US" dirty="0"/>
              <a:t> Income  </a:t>
            </a:r>
            <a:r>
              <a:rPr lang="en-US" dirty="0" err="1"/>
              <a:t>Lot_Size</a:t>
            </a:r>
            <a:endParaRPr lang="en-US" dirty="0"/>
          </a:p>
          <a:p>
            <a:r>
              <a:rPr lang="en-US" dirty="0"/>
              <a:t>120  0.514496  0.857493</a:t>
            </a:r>
          </a:p>
          <a:p>
            <a:r>
              <a:rPr lang="en-US" dirty="0"/>
              <a:t>27   0.433473  0.901167</a:t>
            </a:r>
          </a:p>
          <a:p>
            <a:r>
              <a:rPr lang="en-US" dirty="0"/>
              <a:t>95   0.682745  0.730657</a:t>
            </a:r>
          </a:p>
          <a:p>
            <a:r>
              <a:rPr lang="en-US" dirty="0"/>
              <a:t>121  0.495366  0.868685</a:t>
            </a:r>
          </a:p>
          <a:p>
            <a:r>
              <a:rPr lang="en-US" dirty="0"/>
              <a:t>2    0.594391  0.804176</a:t>
            </a:r>
          </a:p>
          <a:p>
            <a:pPr marL="228600" indent="-228600">
              <a:buAutoNum type="arabicPlain" startAt="151"/>
            </a:pPr>
            <a:r>
              <a:rPr lang="en-US" dirty="0"/>
              <a:t>0.574946  0.818192</a:t>
            </a:r>
          </a:p>
          <a:p>
            <a:pPr marL="228600" indent="-228600">
              <a:buAutoNum type="arabicPlain" startAt="151"/>
            </a:pPr>
            <a:endParaRPr lang="en-US" dirty="0"/>
          </a:p>
          <a:p>
            <a:r>
              <a:rPr lang="en-US" sz="1200" dirty="0"/>
              <a:t>[54 rows x 2 columns]</a:t>
            </a:r>
          </a:p>
        </p:txBody>
      </p:sp>
      <p:sp>
        <p:nvSpPr>
          <p:cNvPr id="30" name="TextBox 29">
            <a:extLst>
              <a:ext uri="{FF2B5EF4-FFF2-40B4-BE49-F238E27FC236}">
                <a16:creationId xmlns:a16="http://schemas.microsoft.com/office/drawing/2014/main" id="{61BC1448-C19C-4CC1-B9E9-A01E63CDB41B}"/>
              </a:ext>
            </a:extLst>
          </p:cNvPr>
          <p:cNvSpPr txBox="1"/>
          <p:nvPr/>
        </p:nvSpPr>
        <p:spPr>
          <a:xfrm>
            <a:off x="9907294" y="5063349"/>
            <a:ext cx="1220372" cy="461665"/>
          </a:xfrm>
          <a:prstGeom prst="rect">
            <a:avLst/>
          </a:prstGeom>
          <a:noFill/>
        </p:spPr>
        <p:txBody>
          <a:bodyPr wrap="square" rtlCol="0">
            <a:spAutoFit/>
          </a:bodyPr>
          <a:lstStyle/>
          <a:p>
            <a:r>
              <a:rPr lang="en-US" sz="1200" dirty="0"/>
              <a:t>5 random groups</a:t>
            </a:r>
          </a:p>
        </p:txBody>
      </p:sp>
      <p:sp>
        <p:nvSpPr>
          <p:cNvPr id="34" name="TextBox 33">
            <a:extLst>
              <a:ext uri="{FF2B5EF4-FFF2-40B4-BE49-F238E27FC236}">
                <a16:creationId xmlns:a16="http://schemas.microsoft.com/office/drawing/2014/main" id="{690B446B-674D-5C29-46BB-73C35EA1B594}"/>
              </a:ext>
            </a:extLst>
          </p:cNvPr>
          <p:cNvSpPr txBox="1"/>
          <p:nvPr/>
        </p:nvSpPr>
        <p:spPr>
          <a:xfrm>
            <a:off x="8344785" y="4702250"/>
            <a:ext cx="1593282" cy="1277273"/>
          </a:xfrm>
          <a:prstGeom prst="rect">
            <a:avLst/>
          </a:prstGeom>
          <a:solidFill>
            <a:schemeClr val="bg1"/>
          </a:solidFill>
        </p:spPr>
        <p:txBody>
          <a:bodyPr wrap="square">
            <a:spAutoFit/>
          </a:bodyPr>
          <a:lstStyle>
            <a:defPPr>
              <a:defRPr lang="en-US"/>
            </a:defPPr>
            <a:lvl1pPr>
              <a:defRPr sz="1200"/>
            </a:lvl1pPr>
          </a:lstStyle>
          <a:p>
            <a:r>
              <a:rPr lang="en-US" sz="700" dirty="0"/>
              <a:t>162  0.619155  0.785269</a:t>
            </a:r>
          </a:p>
          <a:p>
            <a:r>
              <a:rPr lang="en-US" sz="700" dirty="0"/>
              <a:t>169  0.617497  0.786573</a:t>
            </a:r>
          </a:p>
          <a:p>
            <a:r>
              <a:rPr lang="en-US" sz="700" dirty="0"/>
              <a:t>63   0.852851  0.522154</a:t>
            </a:r>
          </a:p>
          <a:p>
            <a:r>
              <a:rPr lang="en-US" sz="700" dirty="0"/>
              <a:t>45   0.578747  0.815507</a:t>
            </a:r>
          </a:p>
          <a:p>
            <a:r>
              <a:rPr lang="en-US" sz="700" dirty="0"/>
              <a:t>100  0.666465  0.745537</a:t>
            </a:r>
          </a:p>
          <a:p>
            <a:r>
              <a:rPr lang="en-US" sz="700" dirty="0"/>
              <a:t>73   0.866186  0.499722</a:t>
            </a:r>
          </a:p>
          <a:p>
            <a:r>
              <a:rPr lang="en-US" sz="700" dirty="0"/>
              <a:t>38   0.606914  0.794768</a:t>
            </a:r>
          </a:p>
          <a:p>
            <a:r>
              <a:rPr lang="en-US" sz="700" dirty="0"/>
              <a:t>93   0.852171  0.523263</a:t>
            </a:r>
          </a:p>
          <a:p>
            <a:r>
              <a:rPr lang="en-US" sz="700" dirty="0"/>
              <a:t>155  0.590391  0.807117</a:t>
            </a:r>
          </a:p>
          <a:p>
            <a:r>
              <a:rPr lang="en-US" sz="700" dirty="0"/>
              <a:t>160  0.626557  0.779376</a:t>
            </a:r>
          </a:p>
          <a:p>
            <a:r>
              <a:rPr lang="en-US" sz="700" dirty="0"/>
              <a:t>118  0.653127  0.757249</a:t>
            </a:r>
          </a:p>
        </p:txBody>
      </p:sp>
    </p:spTree>
    <p:extLst>
      <p:ext uri="{BB962C8B-B14F-4D97-AF65-F5344CB8AC3E}">
        <p14:creationId xmlns:p14="http://schemas.microsoft.com/office/powerpoint/2010/main" val="1479635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up)">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left)">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wipe(left)">
                                      <p:cBhvr>
                                        <p:cTn id="20" dur="500"/>
                                        <p:tgtEl>
                                          <p:spTgt spid="6"/>
                                        </p:tgtEl>
                                      </p:cBhvr>
                                    </p:animEffect>
                                  </p:childTnLst>
                                </p:cTn>
                              </p:par>
                              <p:par>
                                <p:cTn id="21" presetID="22" presetClass="entr" presetSubtype="8"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wipe(left)">
                                      <p:cBhvr>
                                        <p:cTn id="23" dur="500"/>
                                        <p:tgtEl>
                                          <p:spTgt spid="9"/>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wipe(left)">
                                      <p:cBhvr>
                                        <p:cTn id="28" dur="500"/>
                                        <p:tgtEl>
                                          <p:spTgt spid="11"/>
                                        </p:tgtEl>
                                      </p:cBhvr>
                                    </p:animEffect>
                                  </p:childTnLst>
                                </p:cTn>
                              </p:par>
                              <p:par>
                                <p:cTn id="29" presetID="22" presetClass="entr" presetSubtype="8" fill="hold" nodeType="with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wipe(left)">
                                      <p:cBhvr>
                                        <p:cTn id="3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7" grpId="0"/>
      <p:bldP spid="9" grpId="0"/>
      <p:bldP spid="11" grpId="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8A7182-2765-49EB-9B3E-6EB1B93A2B2B}"/>
              </a:ext>
            </a:extLst>
          </p:cNvPr>
          <p:cNvSpPr>
            <a:spLocks noGrp="1"/>
          </p:cNvSpPr>
          <p:nvPr>
            <p:ph type="title"/>
          </p:nvPr>
        </p:nvSpPr>
        <p:spPr/>
        <p:txBody>
          <a:bodyPr/>
          <a:lstStyle/>
          <a:p>
            <a:r>
              <a:rPr lang="en-US" dirty="0"/>
              <a:t>Step 3: run </a:t>
            </a:r>
            <a:r>
              <a:rPr lang="en-US" dirty="0" err="1"/>
              <a:t>kNN</a:t>
            </a:r>
            <a:r>
              <a:rPr lang="en-US" dirty="0"/>
              <a:t> Algorithm</a:t>
            </a:r>
          </a:p>
        </p:txBody>
      </p:sp>
      <p:sp>
        <p:nvSpPr>
          <p:cNvPr id="3" name="Rectangle 2">
            <a:extLst>
              <a:ext uri="{FF2B5EF4-FFF2-40B4-BE49-F238E27FC236}">
                <a16:creationId xmlns:a16="http://schemas.microsoft.com/office/drawing/2014/main" id="{0B979E21-DE7F-9EE4-1EB8-472C5FD160FD}"/>
              </a:ext>
            </a:extLst>
          </p:cNvPr>
          <p:cNvSpPr/>
          <p:nvPr/>
        </p:nvSpPr>
        <p:spPr>
          <a:xfrm>
            <a:off x="1099919" y="2118647"/>
            <a:ext cx="10055762" cy="3754874"/>
          </a:xfrm>
          <a:prstGeom prst="rect">
            <a:avLst/>
          </a:prstGeom>
        </p:spPr>
        <p:txBody>
          <a:bodyPr wrap="square">
            <a:spAutoFit/>
          </a:bodyPr>
          <a:lstStyle/>
          <a:p>
            <a:r>
              <a:rPr lang="en-US" sz="1400" dirty="0"/>
              <a:t>With the Training and Test partitions, we will illustrate the process for k=3. </a:t>
            </a:r>
            <a:r>
              <a:rPr lang="en-US" sz="1400" b="1" dirty="0"/>
              <a:t>Note that we are using the standardized attributes.</a:t>
            </a:r>
            <a:endParaRPr lang="en-US" sz="1400" dirty="0"/>
          </a:p>
          <a:p>
            <a:endParaRPr lang="en-US" sz="1400" dirty="0"/>
          </a:p>
          <a:p>
            <a:r>
              <a:rPr lang="en-US" sz="1400" dirty="0"/>
              <a:t>To classify a row (the query) of the training data, we do the following:</a:t>
            </a:r>
          </a:p>
          <a:p>
            <a:endParaRPr lang="en-US" sz="1400" dirty="0"/>
          </a:p>
          <a:p>
            <a:pPr marL="304792" indent="-304792">
              <a:buFont typeface="+mj-lt"/>
              <a:buAutoNum type="arabicPeriod"/>
            </a:pPr>
            <a:r>
              <a:rPr lang="en-US" sz="1400" dirty="0"/>
              <a:t>Find its closest three neighbors (since our k is 3) in the Training partition using the usual distance formula.</a:t>
            </a:r>
          </a:p>
          <a:p>
            <a:pPr marL="304792" indent="-304792">
              <a:buFont typeface="+mj-lt"/>
              <a:buAutoNum type="arabicPeriod"/>
            </a:pPr>
            <a:r>
              <a:rPr lang="en-US" sz="1400" dirty="0"/>
              <a:t>Find which </a:t>
            </a:r>
            <a:r>
              <a:rPr lang="en-US" sz="1400" i="1" dirty="0"/>
              <a:t>response category </a:t>
            </a:r>
            <a:r>
              <a:rPr lang="en-US" sz="1400" dirty="0"/>
              <a:t>has a majority among the three neighbors</a:t>
            </a:r>
          </a:p>
          <a:p>
            <a:pPr marL="304792" indent="-304792">
              <a:buFont typeface="+mj-lt"/>
              <a:buAutoNum type="arabicPeriod"/>
            </a:pPr>
            <a:r>
              <a:rPr lang="en-US" sz="1400" dirty="0"/>
              <a:t>Classify the query as belonging to the majority case.</a:t>
            </a:r>
          </a:p>
          <a:p>
            <a:r>
              <a:rPr lang="en-US" sz="1400" dirty="0"/>
              <a:t> </a:t>
            </a:r>
          </a:p>
          <a:p>
            <a:r>
              <a:rPr lang="en-US" sz="1400" dirty="0"/>
              <a:t>Classify all cases in the Training partition set using the same method. We then apply the model to make predictions on the Test partition. </a:t>
            </a:r>
          </a:p>
          <a:p>
            <a:endParaRPr lang="en-US" sz="1400" dirty="0"/>
          </a:p>
          <a:p>
            <a:r>
              <a:rPr lang="en-US" sz="1400" dirty="0"/>
              <a:t>At the end of the process, we will have the model’s classifications for k=3. For each case, we also know the actual classification. Based on this, we can </a:t>
            </a:r>
            <a:r>
              <a:rPr lang="en-US" sz="1400" b="1" dirty="0"/>
              <a:t>calculate the error matrix for both Training and Test data set. </a:t>
            </a:r>
            <a:r>
              <a:rPr lang="en-US" sz="1400" dirty="0"/>
              <a:t>In Python we will calculate the ‘score’ which is the </a:t>
            </a:r>
            <a:r>
              <a:rPr lang="en-US" sz="1400" b="1" i="0" dirty="0">
                <a:solidFill>
                  <a:srgbClr val="212529"/>
                </a:solidFill>
                <a:effectLst/>
                <a:latin typeface="-apple-system"/>
              </a:rPr>
              <a:t>fraction of correctly classified samples (float). We will call that model accuracy. </a:t>
            </a:r>
            <a:endParaRPr lang="en-US" sz="1400" b="1" dirty="0"/>
          </a:p>
          <a:p>
            <a:endParaRPr lang="en-US" sz="1400" dirty="0"/>
          </a:p>
          <a:p>
            <a:r>
              <a:rPr lang="en-US" sz="1400" dirty="0"/>
              <a:t>We repeat the same process for many other values of k and choose the k that performs best. We will do that on all 3 data partitions, and especially use the accuracy results on the </a:t>
            </a:r>
            <a:r>
              <a:rPr lang="en-US" sz="1400" b="1" dirty="0"/>
              <a:t>Cross-Validation</a:t>
            </a:r>
            <a:r>
              <a:rPr lang="en-US" sz="1400" dirty="0"/>
              <a:t> data set. </a:t>
            </a:r>
          </a:p>
        </p:txBody>
      </p:sp>
    </p:spTree>
    <p:extLst>
      <p:ext uri="{BB962C8B-B14F-4D97-AF65-F5344CB8AC3E}">
        <p14:creationId xmlns:p14="http://schemas.microsoft.com/office/powerpoint/2010/main" val="182180875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8A7182-2765-49EB-9B3E-6EB1B93A2B2B}"/>
              </a:ext>
            </a:extLst>
          </p:cNvPr>
          <p:cNvSpPr>
            <a:spLocks noGrp="1"/>
          </p:cNvSpPr>
          <p:nvPr>
            <p:ph type="title"/>
          </p:nvPr>
        </p:nvSpPr>
        <p:spPr/>
        <p:txBody>
          <a:bodyPr/>
          <a:lstStyle/>
          <a:p>
            <a:r>
              <a:rPr lang="en-US" dirty="0"/>
              <a:t>Step 4: Results</a:t>
            </a:r>
          </a:p>
        </p:txBody>
      </p:sp>
      <p:sp>
        <p:nvSpPr>
          <p:cNvPr id="8" name="TextBox 7">
            <a:extLst>
              <a:ext uri="{FF2B5EF4-FFF2-40B4-BE49-F238E27FC236}">
                <a16:creationId xmlns:a16="http://schemas.microsoft.com/office/drawing/2014/main" id="{44FDB045-6874-B464-D45A-DFF9C529A5E8}"/>
              </a:ext>
            </a:extLst>
          </p:cNvPr>
          <p:cNvSpPr txBox="1"/>
          <p:nvPr/>
        </p:nvSpPr>
        <p:spPr>
          <a:xfrm>
            <a:off x="3244362" y="5383871"/>
            <a:ext cx="6843711" cy="369332"/>
          </a:xfrm>
          <a:prstGeom prst="rect">
            <a:avLst/>
          </a:prstGeom>
          <a:noFill/>
        </p:spPr>
        <p:txBody>
          <a:bodyPr wrap="square">
            <a:spAutoFit/>
          </a:bodyPr>
          <a:lstStyle/>
          <a:p>
            <a:r>
              <a:rPr lang="en-US" b="0" i="0" dirty="0">
                <a:solidFill>
                  <a:srgbClr val="212529"/>
                </a:solidFill>
                <a:effectLst/>
                <a:latin typeface="-apple-system"/>
              </a:rPr>
              <a:t>Accuracy = correctly classified samples divided by total sample size</a:t>
            </a:r>
            <a:endParaRPr lang="en-US" dirty="0"/>
          </a:p>
        </p:txBody>
      </p:sp>
      <p:pic>
        <p:nvPicPr>
          <p:cNvPr id="7170" name="Picture 2">
            <a:extLst>
              <a:ext uri="{FF2B5EF4-FFF2-40B4-BE49-F238E27FC236}">
                <a16:creationId xmlns:a16="http://schemas.microsoft.com/office/drawing/2014/main" id="{8D1CE3B7-478D-A2CF-BBEC-1FD7961B3D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0408" y="2361185"/>
            <a:ext cx="3358255" cy="255416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001F8AF1-13E3-951C-E225-8A99D3122139}"/>
              </a:ext>
            </a:extLst>
          </p:cNvPr>
          <p:cNvSpPr txBox="1"/>
          <p:nvPr/>
        </p:nvSpPr>
        <p:spPr>
          <a:xfrm>
            <a:off x="1210408" y="2431524"/>
            <a:ext cx="649165" cy="369332"/>
          </a:xfrm>
          <a:prstGeom prst="rect">
            <a:avLst/>
          </a:prstGeom>
          <a:noFill/>
        </p:spPr>
        <p:txBody>
          <a:bodyPr wrap="square" rtlCol="0">
            <a:spAutoFit/>
          </a:bodyPr>
          <a:lstStyle/>
          <a:p>
            <a:r>
              <a:rPr lang="en-US" dirty="0"/>
              <a:t>k=1</a:t>
            </a:r>
          </a:p>
        </p:txBody>
      </p:sp>
      <p:pic>
        <p:nvPicPr>
          <p:cNvPr id="7174" name="Picture 6">
            <a:extLst>
              <a:ext uri="{FF2B5EF4-FFF2-40B4-BE49-F238E27FC236}">
                <a16:creationId xmlns:a16="http://schemas.microsoft.com/office/drawing/2014/main" id="{9E8B2B01-684D-F60C-AA27-07B9C53322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9553" y="2361185"/>
            <a:ext cx="3358255" cy="2554166"/>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862A68E1-CCAB-FC6E-1733-DEF7B5AF2E68}"/>
              </a:ext>
            </a:extLst>
          </p:cNvPr>
          <p:cNvSpPr txBox="1"/>
          <p:nvPr/>
        </p:nvSpPr>
        <p:spPr>
          <a:xfrm>
            <a:off x="4884127" y="2390548"/>
            <a:ext cx="649165" cy="369332"/>
          </a:xfrm>
          <a:prstGeom prst="rect">
            <a:avLst/>
          </a:prstGeom>
          <a:noFill/>
        </p:spPr>
        <p:txBody>
          <a:bodyPr wrap="square" rtlCol="0">
            <a:spAutoFit/>
          </a:bodyPr>
          <a:lstStyle/>
          <a:p>
            <a:r>
              <a:rPr lang="en-US" dirty="0"/>
              <a:t>k=8</a:t>
            </a:r>
          </a:p>
        </p:txBody>
      </p:sp>
      <p:pic>
        <p:nvPicPr>
          <p:cNvPr id="7176" name="Picture 8">
            <a:extLst>
              <a:ext uri="{FF2B5EF4-FFF2-40B4-BE49-F238E27FC236}">
                <a16:creationId xmlns:a16="http://schemas.microsoft.com/office/drawing/2014/main" id="{77B0F914-FB8F-C361-22F1-CE7D74E11AF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15215" y="2390547"/>
            <a:ext cx="3319649" cy="2524803"/>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C7BD38AD-6658-DAE4-0580-A5DF7EA480C6}"/>
              </a:ext>
            </a:extLst>
          </p:cNvPr>
          <p:cNvSpPr txBox="1"/>
          <p:nvPr/>
        </p:nvSpPr>
        <p:spPr>
          <a:xfrm>
            <a:off x="8408698" y="2390548"/>
            <a:ext cx="751785" cy="369332"/>
          </a:xfrm>
          <a:prstGeom prst="rect">
            <a:avLst/>
          </a:prstGeom>
          <a:noFill/>
        </p:spPr>
        <p:txBody>
          <a:bodyPr wrap="square" rtlCol="0">
            <a:spAutoFit/>
          </a:bodyPr>
          <a:lstStyle/>
          <a:p>
            <a:r>
              <a:rPr lang="en-US" dirty="0"/>
              <a:t>k=24</a:t>
            </a:r>
          </a:p>
        </p:txBody>
      </p:sp>
      <p:sp>
        <p:nvSpPr>
          <p:cNvPr id="13" name="TextBox 12">
            <a:extLst>
              <a:ext uri="{FF2B5EF4-FFF2-40B4-BE49-F238E27FC236}">
                <a16:creationId xmlns:a16="http://schemas.microsoft.com/office/drawing/2014/main" id="{A011FEF7-A71F-1F6E-DFFB-D323B67ECFDD}"/>
              </a:ext>
            </a:extLst>
          </p:cNvPr>
          <p:cNvSpPr txBox="1"/>
          <p:nvPr/>
        </p:nvSpPr>
        <p:spPr>
          <a:xfrm>
            <a:off x="2609886" y="4935975"/>
            <a:ext cx="2684951" cy="369332"/>
          </a:xfrm>
          <a:prstGeom prst="rect">
            <a:avLst/>
          </a:prstGeom>
          <a:noFill/>
        </p:spPr>
        <p:txBody>
          <a:bodyPr wrap="square">
            <a:spAutoFit/>
          </a:bodyPr>
          <a:lstStyle/>
          <a:p>
            <a:r>
              <a:rPr lang="en-US" b="0" i="0" dirty="0">
                <a:solidFill>
                  <a:srgbClr val="212121"/>
                </a:solidFill>
                <a:effectLst/>
                <a:latin typeface="Courier New" panose="02070309020205020404" pitchFamily="49" charset="0"/>
              </a:rPr>
              <a:t>0.59</a:t>
            </a:r>
            <a:endParaRPr lang="en-US" dirty="0"/>
          </a:p>
        </p:txBody>
      </p:sp>
      <p:sp>
        <p:nvSpPr>
          <p:cNvPr id="15" name="TextBox 14">
            <a:extLst>
              <a:ext uri="{FF2B5EF4-FFF2-40B4-BE49-F238E27FC236}">
                <a16:creationId xmlns:a16="http://schemas.microsoft.com/office/drawing/2014/main" id="{82CF1CBE-AB80-5439-2A7C-7AF20293AB90}"/>
              </a:ext>
            </a:extLst>
          </p:cNvPr>
          <p:cNvSpPr txBox="1"/>
          <p:nvPr/>
        </p:nvSpPr>
        <p:spPr>
          <a:xfrm>
            <a:off x="6223628" y="4915349"/>
            <a:ext cx="2742759" cy="369332"/>
          </a:xfrm>
          <a:prstGeom prst="rect">
            <a:avLst/>
          </a:prstGeom>
          <a:noFill/>
        </p:spPr>
        <p:txBody>
          <a:bodyPr wrap="square">
            <a:spAutoFit/>
          </a:bodyPr>
          <a:lstStyle/>
          <a:p>
            <a:r>
              <a:rPr lang="en-US" b="0" i="0" dirty="0">
                <a:solidFill>
                  <a:srgbClr val="212121"/>
                </a:solidFill>
                <a:effectLst/>
                <a:latin typeface="Courier New" panose="02070309020205020404" pitchFamily="49" charset="0"/>
              </a:rPr>
              <a:t>0.63</a:t>
            </a:r>
            <a:endParaRPr lang="en-US" dirty="0"/>
          </a:p>
        </p:txBody>
      </p:sp>
      <p:sp>
        <p:nvSpPr>
          <p:cNvPr id="19" name="TextBox 18">
            <a:extLst>
              <a:ext uri="{FF2B5EF4-FFF2-40B4-BE49-F238E27FC236}">
                <a16:creationId xmlns:a16="http://schemas.microsoft.com/office/drawing/2014/main" id="{43C8362B-1F32-2461-4BC9-CA24725B20B3}"/>
              </a:ext>
            </a:extLst>
          </p:cNvPr>
          <p:cNvSpPr txBox="1"/>
          <p:nvPr/>
        </p:nvSpPr>
        <p:spPr>
          <a:xfrm>
            <a:off x="9895179" y="4935975"/>
            <a:ext cx="1759026" cy="369332"/>
          </a:xfrm>
          <a:prstGeom prst="rect">
            <a:avLst/>
          </a:prstGeom>
          <a:noFill/>
        </p:spPr>
        <p:txBody>
          <a:bodyPr wrap="square">
            <a:spAutoFit/>
          </a:bodyPr>
          <a:lstStyle/>
          <a:p>
            <a:r>
              <a:rPr lang="en-US" b="0" i="0" dirty="0">
                <a:solidFill>
                  <a:srgbClr val="212121"/>
                </a:solidFill>
                <a:effectLst/>
                <a:latin typeface="Courier New" panose="02070309020205020404" pitchFamily="49" charset="0"/>
              </a:rPr>
              <a:t>0.59</a:t>
            </a:r>
            <a:endParaRPr lang="en-US" dirty="0"/>
          </a:p>
        </p:txBody>
      </p:sp>
      <p:sp>
        <p:nvSpPr>
          <p:cNvPr id="20" name="TextBox 19">
            <a:extLst>
              <a:ext uri="{FF2B5EF4-FFF2-40B4-BE49-F238E27FC236}">
                <a16:creationId xmlns:a16="http://schemas.microsoft.com/office/drawing/2014/main" id="{2E6E009E-E2AF-1FF8-61BC-2605A30EE8CA}"/>
              </a:ext>
            </a:extLst>
          </p:cNvPr>
          <p:cNvSpPr txBox="1"/>
          <p:nvPr/>
        </p:nvSpPr>
        <p:spPr>
          <a:xfrm>
            <a:off x="1139979" y="1920862"/>
            <a:ext cx="2473311" cy="369332"/>
          </a:xfrm>
          <a:prstGeom prst="rect">
            <a:avLst/>
          </a:prstGeom>
          <a:noFill/>
        </p:spPr>
        <p:txBody>
          <a:bodyPr wrap="square" rtlCol="0">
            <a:spAutoFit/>
          </a:bodyPr>
          <a:lstStyle/>
          <a:p>
            <a:r>
              <a:rPr lang="en-US" dirty="0"/>
              <a:t>On Test Dataset</a:t>
            </a:r>
          </a:p>
        </p:txBody>
      </p:sp>
    </p:spTree>
    <p:extLst>
      <p:ext uri="{BB962C8B-B14F-4D97-AF65-F5344CB8AC3E}">
        <p14:creationId xmlns:p14="http://schemas.microsoft.com/office/powerpoint/2010/main" val="283286690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8A7182-2765-49EB-9B3E-6EB1B93A2B2B}"/>
              </a:ext>
            </a:extLst>
          </p:cNvPr>
          <p:cNvSpPr>
            <a:spLocks noGrp="1"/>
          </p:cNvSpPr>
          <p:nvPr>
            <p:ph type="title"/>
          </p:nvPr>
        </p:nvSpPr>
        <p:spPr/>
        <p:txBody>
          <a:bodyPr/>
          <a:lstStyle/>
          <a:p>
            <a:r>
              <a:rPr lang="en-US" dirty="0"/>
              <a:t>Step 4: Different values of k</a:t>
            </a:r>
          </a:p>
        </p:txBody>
      </p:sp>
      <p:pic>
        <p:nvPicPr>
          <p:cNvPr id="9218" name="Picture 2">
            <a:extLst>
              <a:ext uri="{FF2B5EF4-FFF2-40B4-BE49-F238E27FC236}">
                <a16:creationId xmlns:a16="http://schemas.microsoft.com/office/drawing/2014/main" id="{5D6D715F-81E1-A4F9-EF4D-F15CD2F817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72546" y="1965447"/>
            <a:ext cx="5457825" cy="4333875"/>
          </a:xfrm>
          <a:prstGeom prst="rect">
            <a:avLst/>
          </a:prstGeom>
          <a:noFill/>
          <a:extLst>
            <a:ext uri="{909E8E84-426E-40DD-AFC4-6F175D3DCCD1}">
              <a14:hiddenFill xmlns:a14="http://schemas.microsoft.com/office/drawing/2010/main">
                <a:solidFill>
                  <a:srgbClr val="FFFFFF"/>
                </a:solidFill>
              </a14:hiddenFill>
            </a:ext>
          </a:extLst>
        </p:spPr>
      </p:pic>
      <p:sp>
        <p:nvSpPr>
          <p:cNvPr id="3" name="Oval 2">
            <a:extLst>
              <a:ext uri="{FF2B5EF4-FFF2-40B4-BE49-F238E27FC236}">
                <a16:creationId xmlns:a16="http://schemas.microsoft.com/office/drawing/2014/main" id="{B72A5118-93FD-8E00-8D13-401E8E59360D}"/>
              </a:ext>
            </a:extLst>
          </p:cNvPr>
          <p:cNvSpPr/>
          <p:nvPr/>
        </p:nvSpPr>
        <p:spPr>
          <a:xfrm>
            <a:off x="5055577" y="4237892"/>
            <a:ext cx="949569" cy="580292"/>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7565476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381702" y="2104765"/>
            <a:ext cx="3466013" cy="830997"/>
          </a:xfrm>
          <a:prstGeom prst="rect">
            <a:avLst/>
          </a:prstGeom>
          <a:noFill/>
        </p:spPr>
        <p:txBody>
          <a:bodyPr wrap="none" rtlCol="0">
            <a:spAutoFit/>
          </a:bodyPr>
          <a:lstStyle/>
          <a:p>
            <a:r>
              <a:rPr lang="en-US" sz="4800" dirty="0"/>
              <a:t>Is this good?</a:t>
            </a:r>
          </a:p>
        </p:txBody>
      </p:sp>
      <p:sp>
        <p:nvSpPr>
          <p:cNvPr id="3" name="TextBox 2"/>
          <p:cNvSpPr txBox="1"/>
          <p:nvPr/>
        </p:nvSpPr>
        <p:spPr>
          <a:xfrm>
            <a:off x="4714660" y="4207885"/>
            <a:ext cx="2762679" cy="830997"/>
          </a:xfrm>
          <a:prstGeom prst="rect">
            <a:avLst/>
          </a:prstGeom>
          <a:noFill/>
        </p:spPr>
        <p:txBody>
          <a:bodyPr wrap="none" rtlCol="0">
            <a:spAutoFit/>
          </a:bodyPr>
          <a:lstStyle/>
          <a:p>
            <a:r>
              <a:rPr lang="en-US" sz="4800" dirty="0"/>
              <a:t>Not really.</a:t>
            </a:r>
          </a:p>
        </p:txBody>
      </p:sp>
    </p:spTree>
    <p:extLst>
      <p:ext uri="{BB962C8B-B14F-4D97-AF65-F5344CB8AC3E}">
        <p14:creationId xmlns:p14="http://schemas.microsoft.com/office/powerpoint/2010/main" val="17628286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8A7182-2765-49EB-9B3E-6EB1B93A2B2B}"/>
              </a:ext>
            </a:extLst>
          </p:cNvPr>
          <p:cNvSpPr>
            <a:spLocks noGrp="1"/>
          </p:cNvSpPr>
          <p:nvPr>
            <p:ph type="title"/>
          </p:nvPr>
        </p:nvSpPr>
        <p:spPr/>
        <p:txBody>
          <a:bodyPr/>
          <a:lstStyle/>
          <a:p>
            <a:r>
              <a:rPr lang="en-US" dirty="0"/>
              <a:t>Step 5: Calculate Lift</a:t>
            </a:r>
          </a:p>
        </p:txBody>
      </p:sp>
      <p:sp>
        <p:nvSpPr>
          <p:cNvPr id="4" name="Rectangle 3">
            <a:extLst>
              <a:ext uri="{FF2B5EF4-FFF2-40B4-BE49-F238E27FC236}">
                <a16:creationId xmlns:a16="http://schemas.microsoft.com/office/drawing/2014/main" id="{4F8EF9AF-B7A2-756E-AF11-EFF4D5F6F74E}"/>
              </a:ext>
            </a:extLst>
          </p:cNvPr>
          <p:cNvSpPr/>
          <p:nvPr/>
        </p:nvSpPr>
        <p:spPr>
          <a:xfrm>
            <a:off x="1099919" y="2118647"/>
            <a:ext cx="10055762" cy="3754874"/>
          </a:xfrm>
          <a:prstGeom prst="rect">
            <a:avLst/>
          </a:prstGeom>
        </p:spPr>
        <p:txBody>
          <a:bodyPr wrap="square">
            <a:spAutoFit/>
          </a:bodyPr>
          <a:lstStyle/>
          <a:p>
            <a:endParaRPr lang="en-US" sz="1400" dirty="0"/>
          </a:p>
          <a:p>
            <a:r>
              <a:rPr lang="en-US" sz="1400" dirty="0"/>
              <a:t>We can ask ourselves: was building a model worth it? </a:t>
            </a:r>
          </a:p>
          <a:p>
            <a:r>
              <a:rPr lang="en-US" sz="1400" dirty="0"/>
              <a:t>To answer that we can compare the probability that our model correctly classifies a query (called performance) to us just guessing the right classification. </a:t>
            </a:r>
          </a:p>
          <a:p>
            <a:endParaRPr lang="en-US" sz="1400" dirty="0"/>
          </a:p>
          <a:p>
            <a:r>
              <a:rPr lang="en-US" sz="1400" dirty="0"/>
              <a:t>In our case, the probability of a non-buyer is 59% and of a buyer 41%. Since there are only 2 possibilities, one would always guess non-buyer to achieve maximal predictive performance. </a:t>
            </a:r>
          </a:p>
          <a:p>
            <a:endParaRPr lang="en-US" sz="1400" dirty="0"/>
          </a:p>
          <a:p>
            <a:r>
              <a:rPr lang="en-US" sz="1400" dirty="0"/>
              <a:t>Our </a:t>
            </a:r>
            <a:r>
              <a:rPr lang="en-US" sz="1400" dirty="0" err="1"/>
              <a:t>kNN</a:t>
            </a:r>
            <a:r>
              <a:rPr lang="en-US" sz="1400" dirty="0"/>
              <a:t> algorithm produced an accuracy (for k=8) of 63% correctly classified samples.</a:t>
            </a:r>
          </a:p>
          <a:p>
            <a:endParaRPr lang="en-US" sz="1400" dirty="0"/>
          </a:p>
          <a:p>
            <a:r>
              <a:rPr lang="en-US" sz="1400" dirty="0"/>
              <a:t>Therefore we define the model lift as</a:t>
            </a:r>
          </a:p>
          <a:p>
            <a:endParaRPr lang="en-US" sz="1400" dirty="0"/>
          </a:p>
          <a:p>
            <a:endParaRPr lang="en-US" sz="1400" dirty="0"/>
          </a:p>
          <a:p>
            <a:endParaRPr lang="en-US" sz="1400" dirty="0"/>
          </a:p>
          <a:p>
            <a:endParaRPr lang="en-US" sz="1400" dirty="0"/>
          </a:p>
          <a:p>
            <a:endParaRPr lang="en-US" sz="1400" dirty="0"/>
          </a:p>
          <a:p>
            <a:r>
              <a:rPr lang="en-US" sz="1400" dirty="0"/>
              <a:t>which is not very good. </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BACC958A-5605-A7F6-E3FB-49E55A756710}"/>
                  </a:ext>
                </a:extLst>
              </p:cNvPr>
              <p:cNvSpPr txBox="1"/>
              <p:nvPr/>
            </p:nvSpPr>
            <p:spPr>
              <a:xfrm>
                <a:off x="3343401" y="4753269"/>
                <a:ext cx="5019836" cy="52661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nor/>
                        </m:rPr>
                        <a:rPr lang="en-US" b="0" i="0" smtClean="0">
                          <a:latin typeface="Cambria Math" panose="02040503050406030204" pitchFamily="18" charset="0"/>
                        </a:rPr>
                        <m:t>Lift</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m:rPr>
                              <m:nor/>
                            </m:rPr>
                            <a:rPr lang="en-US" b="0" i="0" smtClean="0">
                              <a:latin typeface="Cambria Math" panose="02040503050406030204" pitchFamily="18" charset="0"/>
                            </a:rPr>
                            <m:t>Performance</m:t>
                          </m:r>
                          <m:r>
                            <m:rPr>
                              <m:nor/>
                            </m:rPr>
                            <a:rPr lang="en-US" b="0" i="0" smtClean="0">
                              <a:latin typeface="Cambria Math" panose="02040503050406030204" pitchFamily="18" charset="0"/>
                            </a:rPr>
                            <m:t> </m:t>
                          </m:r>
                          <m:r>
                            <m:rPr>
                              <m:nor/>
                            </m:rPr>
                            <a:rPr lang="en-US" b="0" i="0" smtClean="0">
                              <a:latin typeface="Cambria Math" panose="02040503050406030204" pitchFamily="18" charset="0"/>
                            </a:rPr>
                            <m:t>with</m:t>
                          </m:r>
                          <m:r>
                            <m:rPr>
                              <m:nor/>
                            </m:rPr>
                            <a:rPr lang="en-US" b="0" i="0" smtClean="0">
                              <a:latin typeface="Cambria Math" panose="02040503050406030204" pitchFamily="18" charset="0"/>
                            </a:rPr>
                            <m:t> </m:t>
                          </m:r>
                          <m:r>
                            <m:rPr>
                              <m:nor/>
                            </m:rPr>
                            <a:rPr lang="en-US" b="0" i="0" smtClean="0">
                              <a:latin typeface="Cambria Math" panose="02040503050406030204" pitchFamily="18" charset="0"/>
                            </a:rPr>
                            <m:t>model</m:t>
                          </m:r>
                        </m:num>
                        <m:den>
                          <m:r>
                            <m:rPr>
                              <m:nor/>
                            </m:rPr>
                            <a:rPr lang="en-US" b="0" i="0" smtClean="0">
                              <a:latin typeface="Cambria Math" panose="02040503050406030204" pitchFamily="18" charset="0"/>
                            </a:rPr>
                            <m:t>Performance</m:t>
                          </m:r>
                          <m:r>
                            <m:rPr>
                              <m:nor/>
                            </m:rPr>
                            <a:rPr lang="en-US" b="0" i="0" smtClean="0">
                              <a:latin typeface="Cambria Math" panose="02040503050406030204" pitchFamily="18" charset="0"/>
                            </a:rPr>
                            <m:t> </m:t>
                          </m:r>
                          <m:r>
                            <m:rPr>
                              <m:nor/>
                            </m:rPr>
                            <a:rPr lang="en-US" b="0" i="0" smtClean="0">
                              <a:latin typeface="Cambria Math" panose="02040503050406030204" pitchFamily="18" charset="0"/>
                            </a:rPr>
                            <m:t>without</m:t>
                          </m:r>
                          <m:r>
                            <m:rPr>
                              <m:nor/>
                            </m:rPr>
                            <a:rPr lang="en-US" b="0" i="0" smtClean="0">
                              <a:latin typeface="Cambria Math" panose="02040503050406030204" pitchFamily="18" charset="0"/>
                            </a:rPr>
                            <m:t> </m:t>
                          </m:r>
                          <m:r>
                            <m:rPr>
                              <m:nor/>
                            </m:rPr>
                            <a:rPr lang="en-US" b="0" i="0" smtClean="0">
                              <a:latin typeface="Cambria Math" panose="02040503050406030204" pitchFamily="18" charset="0"/>
                            </a:rPr>
                            <m:t>model</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0.63</m:t>
                          </m:r>
                        </m:num>
                        <m:den>
                          <m:r>
                            <a:rPr lang="en-US" b="0" i="1" smtClean="0">
                              <a:latin typeface="Cambria Math" panose="02040503050406030204" pitchFamily="18" charset="0"/>
                            </a:rPr>
                            <m:t>0.59</m:t>
                          </m:r>
                        </m:den>
                      </m:f>
                      <m:r>
                        <a:rPr lang="en-US" b="0" i="1" smtClean="0">
                          <a:latin typeface="Cambria Math" panose="02040503050406030204" pitchFamily="18" charset="0"/>
                        </a:rPr>
                        <m:t>=1.07</m:t>
                      </m:r>
                    </m:oMath>
                  </m:oMathPara>
                </a14:m>
                <a:endParaRPr lang="en-US" dirty="0"/>
              </a:p>
            </p:txBody>
          </p:sp>
        </mc:Choice>
        <mc:Fallback xmlns="">
          <p:sp>
            <p:nvSpPr>
              <p:cNvPr id="5" name="TextBox 4">
                <a:extLst>
                  <a:ext uri="{FF2B5EF4-FFF2-40B4-BE49-F238E27FC236}">
                    <a16:creationId xmlns:a16="http://schemas.microsoft.com/office/drawing/2014/main" id="{BACC958A-5605-A7F6-E3FB-49E55A756710}"/>
                  </a:ext>
                </a:extLst>
              </p:cNvPr>
              <p:cNvSpPr txBox="1">
                <a:spLocks noRot="1" noChangeAspect="1" noMove="1" noResize="1" noEditPoints="1" noAdjustHandles="1" noChangeArrowheads="1" noChangeShapeType="1" noTextEdit="1"/>
              </p:cNvSpPr>
              <p:nvPr/>
            </p:nvSpPr>
            <p:spPr>
              <a:xfrm>
                <a:off x="3343401" y="4753269"/>
                <a:ext cx="5019836" cy="526619"/>
              </a:xfrm>
              <a:prstGeom prst="rect">
                <a:avLst/>
              </a:prstGeo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78200789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61766" y="686841"/>
            <a:ext cx="9871485" cy="707886"/>
          </a:xfrm>
          <a:prstGeom prst="rect">
            <a:avLst/>
          </a:prstGeom>
          <a:noFill/>
        </p:spPr>
        <p:txBody>
          <a:bodyPr wrap="none" rtlCol="0">
            <a:spAutoFit/>
          </a:bodyPr>
          <a:lstStyle/>
          <a:p>
            <a:r>
              <a:rPr lang="en-US" sz="4000" dirty="0"/>
              <a:t>It works better on the Iris dataset (see </a:t>
            </a:r>
            <a:r>
              <a:rPr lang="en-US" sz="4000" dirty="0" err="1"/>
              <a:t>Colab</a:t>
            </a:r>
            <a:r>
              <a:rPr lang="en-US" sz="4000" dirty="0"/>
              <a:t>)</a:t>
            </a:r>
          </a:p>
        </p:txBody>
      </p:sp>
      <p:pic>
        <p:nvPicPr>
          <p:cNvPr id="1026" name="Picture 2">
            <a:extLst>
              <a:ext uri="{FF2B5EF4-FFF2-40B4-BE49-F238E27FC236}">
                <a16:creationId xmlns:a16="http://schemas.microsoft.com/office/drawing/2014/main" id="{29013E4E-929D-307C-9D86-B3FA17841B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0314" y="1577797"/>
            <a:ext cx="5486400" cy="4333875"/>
          </a:xfrm>
          <a:prstGeom prst="rect">
            <a:avLst/>
          </a:prstGeom>
          <a:noFill/>
          <a:extLst>
            <a:ext uri="{909E8E84-426E-40DD-AFC4-6F175D3DCCD1}">
              <a14:hiddenFill xmlns:a14="http://schemas.microsoft.com/office/drawing/2010/main">
                <a:solidFill>
                  <a:srgbClr val="FFFFFF"/>
                </a:solidFill>
              </a14:hiddenFill>
            </a:ext>
          </a:extLst>
        </p:spPr>
      </p:pic>
      <p:sp>
        <p:nvSpPr>
          <p:cNvPr id="4" name="Oval 3">
            <a:extLst>
              <a:ext uri="{FF2B5EF4-FFF2-40B4-BE49-F238E27FC236}">
                <a16:creationId xmlns:a16="http://schemas.microsoft.com/office/drawing/2014/main" id="{BEC89BB3-DE48-99E2-6FDB-129A4C3F0A15}"/>
              </a:ext>
            </a:extLst>
          </p:cNvPr>
          <p:cNvSpPr/>
          <p:nvPr/>
        </p:nvSpPr>
        <p:spPr>
          <a:xfrm>
            <a:off x="4067338" y="2128133"/>
            <a:ext cx="742181" cy="975906"/>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D1BF8A98-99CB-F892-43F3-D5947D387ABF}"/>
              </a:ext>
            </a:extLst>
          </p:cNvPr>
          <p:cNvCxnSpPr>
            <a:cxnSpLocks/>
          </p:cNvCxnSpPr>
          <p:nvPr/>
        </p:nvCxnSpPr>
        <p:spPr>
          <a:xfrm flipH="1">
            <a:off x="4438427" y="3104039"/>
            <a:ext cx="1" cy="2312653"/>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5064654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8A7182-2765-49EB-9B3E-6EB1B93A2B2B}"/>
              </a:ext>
            </a:extLst>
          </p:cNvPr>
          <p:cNvSpPr>
            <a:spLocks noGrp="1"/>
          </p:cNvSpPr>
          <p:nvPr>
            <p:ph type="title"/>
          </p:nvPr>
        </p:nvSpPr>
        <p:spPr/>
        <p:txBody>
          <a:bodyPr vert="horz" lIns="91440" tIns="45720" rIns="91440" bIns="45720" rtlCol="0" anchor="b">
            <a:normAutofit/>
          </a:bodyPr>
          <a:lstStyle/>
          <a:p>
            <a:r>
              <a:rPr lang="en-US" sz="4000" dirty="0"/>
              <a:t>Summary of </a:t>
            </a:r>
            <a:r>
              <a:rPr lang="en-US" sz="4000" dirty="0" err="1"/>
              <a:t>kNN</a:t>
            </a:r>
            <a:r>
              <a:rPr lang="en-US" sz="4000" dirty="0"/>
              <a:t> process</a:t>
            </a:r>
          </a:p>
        </p:txBody>
      </p:sp>
      <p:graphicFrame>
        <p:nvGraphicFramePr>
          <p:cNvPr id="9" name="Diagram 8">
            <a:extLst>
              <a:ext uri="{FF2B5EF4-FFF2-40B4-BE49-F238E27FC236}">
                <a16:creationId xmlns:a16="http://schemas.microsoft.com/office/drawing/2014/main" id="{5431D8C6-F9BE-BF56-1B55-FDE2A3A7CA50}"/>
              </a:ext>
            </a:extLst>
          </p:cNvPr>
          <p:cNvGraphicFramePr/>
          <p:nvPr>
            <p:extLst>
              <p:ext uri="{D42A27DB-BD31-4B8C-83A1-F6EECF244321}">
                <p14:modId xmlns:p14="http://schemas.microsoft.com/office/powerpoint/2010/main" val="1157102196"/>
              </p:ext>
            </p:extLst>
          </p:nvPr>
        </p:nvGraphicFramePr>
        <p:xfrm>
          <a:off x="2191175" y="1977843"/>
          <a:ext cx="7319391" cy="42014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77885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graphicEl>
                                              <a:dgm id="{D76BF603-1D2B-9B44-8A1F-71DAE6119EC0}"/>
                                            </p:graphicEl>
                                          </p:spTgt>
                                        </p:tgtEl>
                                        <p:attrNameLst>
                                          <p:attrName>style.visibility</p:attrName>
                                        </p:attrNameLst>
                                      </p:cBhvr>
                                      <p:to>
                                        <p:strVal val="visible"/>
                                      </p:to>
                                    </p:set>
                                    <p:animEffect transition="in" filter="fade">
                                      <p:cBhvr>
                                        <p:cTn id="7" dur="500"/>
                                        <p:tgtEl>
                                          <p:spTgt spid="9">
                                            <p:graphicEl>
                                              <a:dgm id="{D76BF603-1D2B-9B44-8A1F-71DAE6119EC0}"/>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graphicEl>
                                              <a:dgm id="{7453ADC6-0270-E24E-90E8-560592411FA7}"/>
                                            </p:graphicEl>
                                          </p:spTgt>
                                        </p:tgtEl>
                                        <p:attrNameLst>
                                          <p:attrName>style.visibility</p:attrName>
                                        </p:attrNameLst>
                                      </p:cBhvr>
                                      <p:to>
                                        <p:strVal val="visible"/>
                                      </p:to>
                                    </p:set>
                                    <p:animEffect transition="in" filter="fade">
                                      <p:cBhvr>
                                        <p:cTn id="12" dur="500"/>
                                        <p:tgtEl>
                                          <p:spTgt spid="9">
                                            <p:graphicEl>
                                              <a:dgm id="{7453ADC6-0270-E24E-90E8-560592411FA7}"/>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graphicEl>
                                              <a:dgm id="{C538E561-1675-A947-AD06-D34C6E480318}"/>
                                            </p:graphicEl>
                                          </p:spTgt>
                                        </p:tgtEl>
                                        <p:attrNameLst>
                                          <p:attrName>style.visibility</p:attrName>
                                        </p:attrNameLst>
                                      </p:cBhvr>
                                      <p:to>
                                        <p:strVal val="visible"/>
                                      </p:to>
                                    </p:set>
                                    <p:animEffect transition="in" filter="fade">
                                      <p:cBhvr>
                                        <p:cTn id="17" dur="500"/>
                                        <p:tgtEl>
                                          <p:spTgt spid="9">
                                            <p:graphicEl>
                                              <a:dgm id="{C538E561-1675-A947-AD06-D34C6E480318}"/>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graphicEl>
                                              <a:dgm id="{02F591A6-5FDB-7944-9694-7298024F3377}"/>
                                            </p:graphicEl>
                                          </p:spTgt>
                                        </p:tgtEl>
                                        <p:attrNameLst>
                                          <p:attrName>style.visibility</p:attrName>
                                        </p:attrNameLst>
                                      </p:cBhvr>
                                      <p:to>
                                        <p:strVal val="visible"/>
                                      </p:to>
                                    </p:set>
                                    <p:animEffect transition="in" filter="fade">
                                      <p:cBhvr>
                                        <p:cTn id="22" dur="500"/>
                                        <p:tgtEl>
                                          <p:spTgt spid="9">
                                            <p:graphicEl>
                                              <a:dgm id="{02F591A6-5FDB-7944-9694-7298024F3377}"/>
                                            </p:graphic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graphicEl>
                                              <a:dgm id="{D5A46334-ECF1-6C49-B729-A1F2ED2F12DD}"/>
                                            </p:graphicEl>
                                          </p:spTgt>
                                        </p:tgtEl>
                                        <p:attrNameLst>
                                          <p:attrName>style.visibility</p:attrName>
                                        </p:attrNameLst>
                                      </p:cBhvr>
                                      <p:to>
                                        <p:strVal val="visible"/>
                                      </p:to>
                                    </p:set>
                                    <p:animEffect transition="in" filter="fade">
                                      <p:cBhvr>
                                        <p:cTn id="27" dur="500"/>
                                        <p:tgtEl>
                                          <p:spTgt spid="9">
                                            <p:graphicEl>
                                              <a:dgm id="{D5A46334-ECF1-6C49-B729-A1F2ED2F12DD}"/>
                                            </p:graphic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9">
                                            <p:graphicEl>
                                              <a:dgm id="{B05BA387-0B72-0940-BDE6-EA3A97B933A2}"/>
                                            </p:graphicEl>
                                          </p:spTgt>
                                        </p:tgtEl>
                                        <p:attrNameLst>
                                          <p:attrName>style.visibility</p:attrName>
                                        </p:attrNameLst>
                                      </p:cBhvr>
                                      <p:to>
                                        <p:strVal val="visible"/>
                                      </p:to>
                                    </p:set>
                                    <p:animEffect transition="in" filter="fade">
                                      <p:cBhvr>
                                        <p:cTn id="32" dur="500"/>
                                        <p:tgtEl>
                                          <p:spTgt spid="9">
                                            <p:graphicEl>
                                              <a:dgm id="{B05BA387-0B72-0940-BDE6-EA3A97B933A2}"/>
                                            </p:graphic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9">
                                            <p:graphicEl>
                                              <a:dgm id="{96ED878D-804A-464F-905A-7200310462EE}"/>
                                            </p:graphicEl>
                                          </p:spTgt>
                                        </p:tgtEl>
                                        <p:attrNameLst>
                                          <p:attrName>style.visibility</p:attrName>
                                        </p:attrNameLst>
                                      </p:cBhvr>
                                      <p:to>
                                        <p:strVal val="visible"/>
                                      </p:to>
                                    </p:set>
                                    <p:animEffect transition="in" filter="fade">
                                      <p:cBhvr>
                                        <p:cTn id="37" dur="500"/>
                                        <p:tgtEl>
                                          <p:spTgt spid="9">
                                            <p:graphicEl>
                                              <a:dgm id="{96ED878D-804A-464F-905A-7200310462EE}"/>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 grpId="0">
        <p:bldSub>
          <a:bldDgm bld="one"/>
        </p:bldSub>
      </p:bldGraphic>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0AEF28-6981-4C27-A829-CFFC627D574E}"/>
              </a:ext>
            </a:extLst>
          </p:cNvPr>
          <p:cNvSpPr>
            <a:spLocks noGrp="1"/>
          </p:cNvSpPr>
          <p:nvPr>
            <p:ph type="ctrTitle"/>
          </p:nvPr>
        </p:nvSpPr>
        <p:spPr>
          <a:xfrm>
            <a:off x="1097280" y="758952"/>
            <a:ext cx="10058400" cy="2384298"/>
          </a:xfrm>
        </p:spPr>
        <p:txBody>
          <a:bodyPr>
            <a:normAutofit/>
          </a:bodyPr>
          <a:lstStyle/>
          <a:p>
            <a:r>
              <a:rPr lang="en-US" sz="5400" dirty="0"/>
              <a:t>Wine quality</a:t>
            </a:r>
          </a:p>
        </p:txBody>
      </p:sp>
      <p:sp>
        <p:nvSpPr>
          <p:cNvPr id="3" name="Text Placeholder 2">
            <a:extLst>
              <a:ext uri="{FF2B5EF4-FFF2-40B4-BE49-F238E27FC236}">
                <a16:creationId xmlns:a16="http://schemas.microsoft.com/office/drawing/2014/main" id="{D9AB5CB8-D555-4FD0-B493-789200DAF93C}"/>
              </a:ext>
            </a:extLst>
          </p:cNvPr>
          <p:cNvSpPr>
            <a:spLocks noGrp="1"/>
          </p:cNvSpPr>
          <p:nvPr>
            <p:ph type="subTitle" idx="1"/>
          </p:nvPr>
        </p:nvSpPr>
        <p:spPr>
          <a:xfrm>
            <a:off x="1181331" y="3143250"/>
            <a:ext cx="10058400" cy="1143000"/>
          </a:xfrm>
        </p:spPr>
        <p:txBody>
          <a:bodyPr/>
          <a:lstStyle/>
          <a:p>
            <a:r>
              <a:rPr lang="en-US" dirty="0" err="1"/>
              <a:t>kNN</a:t>
            </a:r>
            <a:r>
              <a:rPr lang="en-US" dirty="0"/>
              <a:t> Demo</a:t>
            </a:r>
          </a:p>
        </p:txBody>
      </p:sp>
    </p:spTree>
    <p:extLst>
      <p:ext uri="{BB962C8B-B14F-4D97-AF65-F5344CB8AC3E}">
        <p14:creationId xmlns:p14="http://schemas.microsoft.com/office/powerpoint/2010/main" val="400037698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3B936D2-92B7-464D-88A1-33409D663461}"/>
              </a:ext>
            </a:extLst>
          </p:cNvPr>
          <p:cNvSpPr>
            <a:spLocks noGrp="1"/>
          </p:cNvSpPr>
          <p:nvPr>
            <p:ph type="title"/>
          </p:nvPr>
        </p:nvSpPr>
        <p:spPr/>
        <p:txBody>
          <a:bodyPr/>
          <a:lstStyle/>
          <a:p>
            <a:r>
              <a:rPr lang="en-US" dirty="0"/>
              <a:t>Classify wine quality exercise</a:t>
            </a:r>
          </a:p>
        </p:txBody>
      </p:sp>
      <p:sp>
        <p:nvSpPr>
          <p:cNvPr id="5" name="Content Placeholder 4">
            <a:extLst>
              <a:ext uri="{FF2B5EF4-FFF2-40B4-BE49-F238E27FC236}">
                <a16:creationId xmlns:a16="http://schemas.microsoft.com/office/drawing/2014/main" id="{B49DE0C7-C7A7-4154-98A9-2A9A5435E750}"/>
              </a:ext>
            </a:extLst>
          </p:cNvPr>
          <p:cNvSpPr>
            <a:spLocks noGrp="1"/>
          </p:cNvSpPr>
          <p:nvPr>
            <p:ph sz="half" idx="1"/>
          </p:nvPr>
        </p:nvSpPr>
        <p:spPr/>
        <p:txBody>
          <a:bodyPr>
            <a:normAutofit/>
          </a:bodyPr>
          <a:lstStyle/>
          <a:p>
            <a:pPr marL="457200" indent="-457200">
              <a:buFont typeface="+mj-lt"/>
              <a:buAutoNum type="arabicPeriod"/>
            </a:pPr>
            <a:r>
              <a:rPr lang="en-US" dirty="0"/>
              <a:t>Import wine dataset</a:t>
            </a:r>
          </a:p>
          <a:p>
            <a:pPr marL="457200" indent="-457200">
              <a:buFont typeface="+mj-lt"/>
              <a:buAutoNum type="arabicPeriod"/>
            </a:pPr>
            <a:r>
              <a:rPr lang="en-US" dirty="0"/>
              <a:t>Plot count of wine quality</a:t>
            </a:r>
          </a:p>
          <a:p>
            <a:pPr marL="457200" indent="-457200">
              <a:buFont typeface="+mj-lt"/>
              <a:buAutoNum type="arabicPeriod"/>
            </a:pPr>
            <a:r>
              <a:rPr lang="en-US" dirty="0"/>
              <a:t>Import </a:t>
            </a:r>
            <a:r>
              <a:rPr lang="en-US" dirty="0" err="1"/>
              <a:t>kNN</a:t>
            </a:r>
            <a:r>
              <a:rPr lang="en-US" dirty="0"/>
              <a:t> classifier</a:t>
            </a:r>
          </a:p>
          <a:p>
            <a:pPr marL="457200" indent="-457200">
              <a:buFont typeface="+mj-lt"/>
              <a:buAutoNum type="arabicPeriod"/>
            </a:pPr>
            <a:r>
              <a:rPr lang="en-US" dirty="0"/>
              <a:t>Instantiate the classifier</a:t>
            </a:r>
          </a:p>
          <a:p>
            <a:pPr marL="457200" indent="-457200">
              <a:buFont typeface="+mj-lt"/>
              <a:buAutoNum type="arabicPeriod"/>
            </a:pPr>
            <a:r>
              <a:rPr lang="en-US" dirty="0"/>
              <a:t>Set the factors and response arrays</a:t>
            </a:r>
          </a:p>
          <a:p>
            <a:pPr marL="457200" indent="-457200">
              <a:buFont typeface="+mj-lt"/>
              <a:buAutoNum type="arabicPeriod"/>
            </a:pPr>
            <a:r>
              <a:rPr lang="en-US" dirty="0"/>
              <a:t>Normalize the factors</a:t>
            </a:r>
          </a:p>
          <a:p>
            <a:pPr marL="457200" indent="-457200">
              <a:buFont typeface="+mj-lt"/>
              <a:buAutoNum type="arabicPeriod"/>
            </a:pPr>
            <a:r>
              <a:rPr lang="en-US" dirty="0"/>
              <a:t>Partition the dataset</a:t>
            </a:r>
          </a:p>
        </p:txBody>
      </p:sp>
      <p:sp>
        <p:nvSpPr>
          <p:cNvPr id="6" name="Content Placeholder 5">
            <a:extLst>
              <a:ext uri="{FF2B5EF4-FFF2-40B4-BE49-F238E27FC236}">
                <a16:creationId xmlns:a16="http://schemas.microsoft.com/office/drawing/2014/main" id="{37AD0490-BBE9-45A6-AF1F-43736563F703}"/>
              </a:ext>
            </a:extLst>
          </p:cNvPr>
          <p:cNvSpPr>
            <a:spLocks noGrp="1"/>
          </p:cNvSpPr>
          <p:nvPr>
            <p:ph sz="half" idx="2"/>
          </p:nvPr>
        </p:nvSpPr>
        <p:spPr/>
        <p:txBody>
          <a:bodyPr>
            <a:normAutofit/>
          </a:bodyPr>
          <a:lstStyle/>
          <a:p>
            <a:pPr marL="457200" indent="-457200">
              <a:buFont typeface="+mj-lt"/>
              <a:buAutoNum type="arabicPeriod" startAt="8"/>
            </a:pPr>
            <a:r>
              <a:rPr lang="en-US" dirty="0"/>
              <a:t>Fit</a:t>
            </a:r>
          </a:p>
          <a:p>
            <a:pPr marL="457200" indent="-457200">
              <a:buFont typeface="+mj-lt"/>
              <a:buAutoNum type="arabicPeriod" startAt="8"/>
            </a:pPr>
            <a:r>
              <a:rPr lang="en-US" dirty="0"/>
              <a:t>Predict</a:t>
            </a:r>
          </a:p>
          <a:p>
            <a:pPr marL="457200" indent="-457200">
              <a:buFont typeface="+mj-lt"/>
              <a:buAutoNum type="arabicPeriod" startAt="8"/>
            </a:pPr>
            <a:r>
              <a:rPr lang="en-US" dirty="0"/>
              <a:t>Iterate on different value of K</a:t>
            </a:r>
          </a:p>
          <a:p>
            <a:pPr marL="457200" indent="-457200">
              <a:buFont typeface="+mj-lt"/>
              <a:buAutoNum type="arabicPeriod" startAt="8"/>
            </a:pPr>
            <a:r>
              <a:rPr lang="en-US" dirty="0"/>
              <a:t>Plot the accuracy scores (training and testing) of the model for various </a:t>
            </a:r>
            <a:r>
              <a:rPr lang="en-US" dirty="0" err="1"/>
              <a:t>ks</a:t>
            </a:r>
            <a:endParaRPr lang="en-US" dirty="0"/>
          </a:p>
          <a:p>
            <a:pPr marL="457200" indent="-457200">
              <a:buFont typeface="+mj-lt"/>
              <a:buAutoNum type="arabicPeriod" startAt="8"/>
            </a:pPr>
            <a:r>
              <a:rPr lang="en-US" dirty="0"/>
              <a:t>Which K is best?</a:t>
            </a:r>
          </a:p>
        </p:txBody>
      </p:sp>
    </p:spTree>
    <p:extLst>
      <p:ext uri="{BB962C8B-B14F-4D97-AF65-F5344CB8AC3E}">
        <p14:creationId xmlns:p14="http://schemas.microsoft.com/office/powerpoint/2010/main" val="8787004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78950-1E9A-7E61-74CA-49558C414779}"/>
              </a:ext>
            </a:extLst>
          </p:cNvPr>
          <p:cNvSpPr>
            <a:spLocks noGrp="1"/>
          </p:cNvSpPr>
          <p:nvPr>
            <p:ph type="title"/>
          </p:nvPr>
        </p:nvSpPr>
        <p:spPr/>
        <p:txBody>
          <a:bodyPr/>
          <a:lstStyle/>
          <a:p>
            <a:r>
              <a:rPr lang="en-US" dirty="0"/>
              <a:t>Loss function</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0C7950BE-610E-1CBB-8BF8-82B147429B95}"/>
                  </a:ext>
                </a:extLst>
              </p:cNvPr>
              <p:cNvSpPr txBox="1"/>
              <p:nvPr/>
            </p:nvSpPr>
            <p:spPr>
              <a:xfrm>
                <a:off x="1097280" y="2169459"/>
                <a:ext cx="9527515" cy="3801618"/>
              </a:xfrm>
              <a:prstGeom prst="rect">
                <a:avLst/>
              </a:prstGeom>
              <a:noFill/>
            </p:spPr>
            <p:txBody>
              <a:bodyPr wrap="square" rtlCol="0">
                <a:spAutoFit/>
              </a:bodyPr>
              <a:lstStyle/>
              <a:p>
                <a:r>
                  <a:rPr lang="en-US" dirty="0"/>
                  <a:t>The Mathematical goal is to find the set of parameters </a:t>
                </a:r>
                <a14:m>
                  <m:oMath xmlns:m="http://schemas.openxmlformats.org/officeDocument/2006/math">
                    <m:acc>
                      <m:accPr>
                        <m:chr m:val="̂"/>
                        <m:ctrlPr>
                          <a:rPr lang="en-US" i="1" smtClean="0">
                            <a:latin typeface="Cambria Math" panose="02040503050406030204" pitchFamily="18" charset="0"/>
                          </a:rPr>
                        </m:ctrlPr>
                      </m:accPr>
                      <m:e>
                        <m:r>
                          <a:rPr lang="en-US">
                            <a:latin typeface="Cambria Math" panose="02040503050406030204" pitchFamily="18" charset="0"/>
                          </a:rPr>
                          <m:t>𝜽</m:t>
                        </m:r>
                      </m:e>
                    </m:acc>
                    <m:r>
                      <a:rPr lang="en-US" b="0" i="0" smtClean="0">
                        <a:latin typeface="Cambria Math" panose="02040503050406030204" pitchFamily="18" charset="0"/>
                      </a:rPr>
                      <m:t>=</m:t>
                    </m:r>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acc>
                              <m:accPr>
                                <m:chr m:val="̂"/>
                                <m:ctrlPr>
                                  <a:rPr lang="en-US" i="1">
                                    <a:latin typeface="Cambria Math" panose="02040503050406030204" pitchFamily="18" charset="0"/>
                                    <a:ea typeface="Cambria Math" panose="02040503050406030204" pitchFamily="18" charset="0"/>
                                  </a:rPr>
                                </m:ctrlPr>
                              </m:accPr>
                              <m:e>
                                <m:r>
                                  <a:rPr lang="en-US" i="1">
                                    <a:latin typeface="Cambria Math" panose="02040503050406030204" pitchFamily="18" charset="0"/>
                                    <a:ea typeface="Cambria Math" panose="02040503050406030204" pitchFamily="18" charset="0"/>
                                  </a:rPr>
                                  <m:t>𝜃</m:t>
                                </m:r>
                              </m:e>
                            </m:acc>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rPr>
                          <m:t>,…,</m:t>
                        </m:r>
                        <m:r>
                          <a:rPr lang="en-US" i="1" smtClean="0">
                            <a:latin typeface="Cambria Math" panose="02040503050406030204" pitchFamily="18" charset="0"/>
                          </a:rPr>
                          <m:t> </m:t>
                        </m:r>
                        <m:sSub>
                          <m:sSubPr>
                            <m:ctrlPr>
                              <a:rPr lang="en-US" i="1" smtClean="0">
                                <a:latin typeface="Cambria Math" panose="02040503050406030204" pitchFamily="18" charset="0"/>
                              </a:rPr>
                            </m:ctrlPr>
                          </m:sSubPr>
                          <m:e>
                            <m:acc>
                              <m:accPr>
                                <m:chr m:val="̂"/>
                                <m:ctrlPr>
                                  <a:rPr lang="en-US" i="1">
                                    <a:latin typeface="Cambria Math" panose="02040503050406030204" pitchFamily="18" charset="0"/>
                                    <a:ea typeface="Cambria Math" panose="02040503050406030204" pitchFamily="18" charset="0"/>
                                  </a:rPr>
                                </m:ctrlPr>
                              </m:accPr>
                              <m:e>
                                <m:r>
                                  <a:rPr lang="en-US" i="1">
                                    <a:latin typeface="Cambria Math" panose="02040503050406030204" pitchFamily="18" charset="0"/>
                                    <a:ea typeface="Cambria Math" panose="02040503050406030204" pitchFamily="18" charset="0"/>
                                  </a:rPr>
                                  <m:t>𝜃</m:t>
                                </m:r>
                              </m:e>
                            </m:acc>
                          </m:e>
                          <m:sub>
                            <m:r>
                              <a:rPr lang="en-US" b="0" i="1" smtClean="0">
                                <a:latin typeface="Cambria Math" panose="02040503050406030204" pitchFamily="18" charset="0"/>
                              </a:rPr>
                              <m:t>𝑚</m:t>
                            </m:r>
                          </m:sub>
                        </m:sSub>
                      </m:e>
                    </m:d>
                  </m:oMath>
                </a14:m>
                <a:r>
                  <a:rPr lang="en-US" dirty="0"/>
                  <a:t> such that the error function is minimized. Without going into too much detail, but it can be shown (easily) that for the special case of a </a:t>
                </a:r>
                <a:r>
                  <a:rPr lang="en-US" b="1" dirty="0"/>
                  <a:t>linear regression  </a:t>
                </a:r>
              </a:p>
              <a:p>
                <a:endParaRPr lang="en-US" i="1" dirty="0">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𝑓</m:t>
                      </m:r>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b="1" i="1">
                                  <a:latin typeface="Cambria Math" panose="02040503050406030204" pitchFamily="18" charset="0"/>
                                </a:rPr>
                                <m:t>𝒙</m:t>
                              </m:r>
                            </m:e>
                            <m:sup>
                              <m:r>
                                <a:rPr lang="en-US" i="1">
                                  <a:latin typeface="Cambria Math" panose="02040503050406030204" pitchFamily="18" charset="0"/>
                                </a:rPr>
                                <m:t>(</m:t>
                              </m:r>
                              <m:r>
                                <a:rPr lang="en-US" i="1">
                                  <a:latin typeface="Cambria Math" panose="02040503050406030204" pitchFamily="18" charset="0"/>
                                </a:rPr>
                                <m:t>𝑖</m:t>
                              </m:r>
                              <m:r>
                                <a:rPr lang="en-US" i="1">
                                  <a:latin typeface="Cambria Math" panose="02040503050406030204" pitchFamily="18" charset="0"/>
                                </a:rPr>
                                <m:t>)</m:t>
                              </m:r>
                            </m:sup>
                          </m:sSup>
                          <m:r>
                            <a:rPr lang="en-US" i="1">
                              <a:latin typeface="Cambria Math" panose="02040503050406030204" pitchFamily="18" charset="0"/>
                            </a:rPr>
                            <m:t>;</m:t>
                          </m:r>
                          <m:r>
                            <a:rPr lang="en-US" b="1" i="1">
                              <a:latin typeface="Cambria Math" panose="02040503050406030204" pitchFamily="18" charset="0"/>
                              <a:ea typeface="Cambria Math" panose="02040503050406030204" pitchFamily="18" charset="0"/>
                            </a:rPr>
                            <m:t>𝜽</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rPr>
                            <m:t>1</m:t>
                          </m:r>
                        </m:sub>
                      </m:sSub>
                      <m:sSubSup>
                        <m:sSubSupPr>
                          <m:ctrlPr>
                            <a:rPr lang="en-US" i="1">
                              <a:latin typeface="Cambria Math" panose="02040503050406030204" pitchFamily="18" charset="0"/>
                            </a:rPr>
                          </m:ctrlPr>
                        </m:sSubSupPr>
                        <m:e>
                          <m:r>
                            <a:rPr lang="en-US" i="1">
                              <a:latin typeface="Cambria Math" panose="02040503050406030204" pitchFamily="18" charset="0"/>
                            </a:rPr>
                            <m:t>𝑥</m:t>
                          </m:r>
                        </m:e>
                        <m:sub>
                          <m:r>
                            <a:rPr lang="en-US" i="1">
                              <a:latin typeface="Cambria Math" panose="02040503050406030204" pitchFamily="18" charset="0"/>
                            </a:rPr>
                            <m:t>1</m:t>
                          </m:r>
                        </m:sub>
                        <m:sup>
                          <m:r>
                            <a:rPr lang="en-US" i="1">
                              <a:latin typeface="Cambria Math" panose="02040503050406030204" pitchFamily="18" charset="0"/>
                            </a:rPr>
                            <m:t>(</m:t>
                          </m:r>
                          <m:r>
                            <a:rPr lang="en-US" i="1">
                              <a:latin typeface="Cambria Math" panose="02040503050406030204" pitchFamily="18" charset="0"/>
                            </a:rPr>
                            <m:t>𝑖</m:t>
                          </m:r>
                          <m:r>
                            <a:rPr lang="en-US" i="1">
                              <a:latin typeface="Cambria Math" panose="02040503050406030204" pitchFamily="18" charset="0"/>
                            </a:rPr>
                            <m:t>)</m:t>
                          </m:r>
                        </m:sup>
                      </m:sSubSup>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𝑚</m:t>
                          </m:r>
                        </m:sub>
                      </m:sSub>
                      <m:sSubSup>
                        <m:sSubSupPr>
                          <m:ctrlPr>
                            <a:rPr lang="en-US" i="1">
                              <a:latin typeface="Cambria Math" panose="02040503050406030204" pitchFamily="18" charset="0"/>
                            </a:rPr>
                          </m:ctrlPr>
                        </m:sSubSupPr>
                        <m:e>
                          <m:r>
                            <a:rPr lang="en-US" i="1">
                              <a:latin typeface="Cambria Math" panose="02040503050406030204" pitchFamily="18" charset="0"/>
                            </a:rPr>
                            <m:t>𝑥</m:t>
                          </m:r>
                        </m:e>
                        <m:sub>
                          <m:r>
                            <a:rPr lang="en-US" i="1">
                              <a:latin typeface="Cambria Math" panose="02040503050406030204" pitchFamily="18" charset="0"/>
                            </a:rPr>
                            <m:t>𝑚</m:t>
                          </m:r>
                        </m:sub>
                        <m:sup>
                          <m:r>
                            <a:rPr lang="en-US" i="1">
                              <a:latin typeface="Cambria Math" panose="02040503050406030204" pitchFamily="18" charset="0"/>
                            </a:rPr>
                            <m:t>(</m:t>
                          </m:r>
                          <m:r>
                            <a:rPr lang="en-US" i="1">
                              <a:latin typeface="Cambria Math" panose="02040503050406030204" pitchFamily="18" charset="0"/>
                            </a:rPr>
                            <m:t>𝑖</m:t>
                          </m:r>
                          <m:r>
                            <a:rPr lang="en-US" i="1">
                              <a:latin typeface="Cambria Math" panose="02040503050406030204" pitchFamily="18" charset="0"/>
                            </a:rPr>
                            <m:t>)</m:t>
                          </m:r>
                        </m:sup>
                      </m:sSubSup>
                    </m:oMath>
                  </m:oMathPara>
                </a14:m>
                <a:endParaRPr lang="en-US" dirty="0"/>
              </a:p>
              <a:p>
                <a:pPr algn="ctr"/>
                <a:endParaRPr lang="en-US" dirty="0"/>
              </a:p>
              <a:p>
                <a:r>
                  <a:rPr lang="en-US" dirty="0"/>
                  <a:t>the set of parameters that minimizes the cost function (RMSE) can be analytically calculated as such:</a:t>
                </a:r>
              </a:p>
              <a:p>
                <a:endParaRPr lang="en-US" dirty="0"/>
              </a:p>
              <a:p>
                <a:endParaRPr lang="en-US" dirty="0"/>
              </a:p>
              <a:p>
                <a:r>
                  <a:rPr lang="en-US" dirty="0"/>
                  <a:t>This is called the </a:t>
                </a:r>
                <a:r>
                  <a:rPr lang="en-US" b="1" dirty="0"/>
                  <a:t>Normal Equation</a:t>
                </a:r>
                <a:r>
                  <a:rPr lang="en-US" dirty="0"/>
                  <a:t>. </a:t>
                </a:r>
              </a:p>
              <a:p>
                <a:endParaRPr lang="en-US" dirty="0"/>
              </a:p>
              <a:p>
                <a:r>
                  <a:rPr lang="en-US" dirty="0"/>
                  <a:t>In most other models things will get more complicated.</a:t>
                </a:r>
              </a:p>
            </p:txBody>
          </p:sp>
        </mc:Choice>
        <mc:Fallback xmlns="">
          <p:sp>
            <p:nvSpPr>
              <p:cNvPr id="5" name="TextBox 4">
                <a:extLst>
                  <a:ext uri="{FF2B5EF4-FFF2-40B4-BE49-F238E27FC236}">
                    <a16:creationId xmlns:a16="http://schemas.microsoft.com/office/drawing/2014/main" id="{0C7950BE-610E-1CBB-8BF8-82B147429B95}"/>
                  </a:ext>
                </a:extLst>
              </p:cNvPr>
              <p:cNvSpPr txBox="1">
                <a:spLocks noRot="1" noChangeAspect="1" noMove="1" noResize="1" noEditPoints="1" noAdjustHandles="1" noChangeArrowheads="1" noChangeShapeType="1" noTextEdit="1"/>
              </p:cNvSpPr>
              <p:nvPr/>
            </p:nvSpPr>
            <p:spPr>
              <a:xfrm>
                <a:off x="1097280" y="2169459"/>
                <a:ext cx="9527515" cy="3801618"/>
              </a:xfrm>
              <a:prstGeom prst="rect">
                <a:avLst/>
              </a:prstGeom>
              <a:blipFill>
                <a:blip r:embed="rId3"/>
                <a:stretch>
                  <a:fillRect l="-512" t="-481" r="-832" b="-16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914DEDB8-DEC5-0CE0-F1A5-3A4C3CD56F3B}"/>
                  </a:ext>
                </a:extLst>
              </p:cNvPr>
              <p:cNvSpPr txBox="1"/>
              <p:nvPr/>
            </p:nvSpPr>
            <p:spPr>
              <a:xfrm>
                <a:off x="2462581" y="4442723"/>
                <a:ext cx="6096928" cy="39299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ea typeface="Cambria Math" panose="02040503050406030204" pitchFamily="18" charset="0"/>
                            </a:rPr>
                          </m:ctrlPr>
                        </m:sSupPr>
                        <m:e>
                          <m:acc>
                            <m:accPr>
                              <m:chr m:val="̂"/>
                              <m:ctrlPr>
                                <a:rPr lang="en-US" i="1" smtClean="0">
                                  <a:latin typeface="Cambria Math" panose="02040503050406030204" pitchFamily="18" charset="0"/>
                                  <a:ea typeface="Cambria Math" panose="02040503050406030204" pitchFamily="18" charset="0"/>
                                </a:rPr>
                              </m:ctrlPr>
                            </m:accPr>
                            <m:e>
                              <m:r>
                                <a:rPr lang="en-US" b="1" i="1">
                                  <a:latin typeface="Cambria Math" panose="02040503050406030204" pitchFamily="18" charset="0"/>
                                  <a:ea typeface="Cambria Math" panose="02040503050406030204" pitchFamily="18" charset="0"/>
                                </a:rPr>
                                <m:t>𝜽</m:t>
                              </m:r>
                            </m:e>
                          </m:acc>
                          <m:r>
                            <a:rPr lang="en-US" b="0" i="1" smtClean="0">
                              <a:latin typeface="Cambria Math" panose="02040503050406030204" pitchFamily="18" charset="0"/>
                              <a:ea typeface="Cambria Math" panose="02040503050406030204" pitchFamily="18" charset="0"/>
                            </a:rPr>
                            <m:t>=</m:t>
                          </m:r>
                          <m:d>
                            <m:dPr>
                              <m:ctrlPr>
                                <a:rPr lang="en-US" i="1">
                                  <a:latin typeface="Cambria Math" panose="02040503050406030204" pitchFamily="18" charset="0"/>
                                  <a:ea typeface="Cambria Math" panose="02040503050406030204" pitchFamily="18" charset="0"/>
                                </a:rPr>
                              </m:ctrlPr>
                            </m:dPr>
                            <m:e>
                              <m:sSup>
                                <m:sSupPr>
                                  <m:ctrlPr>
                                    <a:rPr lang="en-US" i="1">
                                      <a:latin typeface="Cambria Math" panose="02040503050406030204" pitchFamily="18" charset="0"/>
                                      <a:ea typeface="Cambria Math" panose="02040503050406030204" pitchFamily="18" charset="0"/>
                                    </a:rPr>
                                  </m:ctrlPr>
                                </m:sSupPr>
                                <m:e>
                                  <m:r>
                                    <a:rPr lang="en-US" b="1" i="1" smtClean="0">
                                      <a:latin typeface="Cambria Math" panose="02040503050406030204" pitchFamily="18" charset="0"/>
                                      <a:ea typeface="Cambria Math" panose="02040503050406030204" pitchFamily="18" charset="0"/>
                                    </a:rPr>
                                    <m:t>𝑿</m:t>
                                  </m:r>
                                </m:e>
                                <m:sup>
                                  <m:r>
                                    <a:rPr lang="en-US" i="1">
                                      <a:latin typeface="Cambria Math" panose="02040503050406030204" pitchFamily="18" charset="0"/>
                                      <a:ea typeface="Cambria Math" panose="02040503050406030204" pitchFamily="18" charset="0"/>
                                    </a:rPr>
                                    <m:t>𝑇</m:t>
                                  </m:r>
                                </m:sup>
                              </m:sSup>
                              <m:r>
                                <a:rPr lang="en-US" b="1" i="1">
                                  <a:latin typeface="Cambria Math" panose="02040503050406030204" pitchFamily="18" charset="0"/>
                                  <a:ea typeface="Cambria Math" panose="02040503050406030204" pitchFamily="18" charset="0"/>
                                </a:rPr>
                                <m:t>𝑿</m:t>
                              </m:r>
                            </m:e>
                          </m:d>
                        </m:e>
                        <m:sup>
                          <m:r>
                            <a:rPr lang="en-US" b="0" i="1" smtClean="0">
                              <a:latin typeface="Cambria Math" panose="02040503050406030204" pitchFamily="18" charset="0"/>
                              <a:ea typeface="Cambria Math" panose="02040503050406030204" pitchFamily="18" charset="0"/>
                            </a:rPr>
                            <m:t>−1</m:t>
                          </m:r>
                        </m:sup>
                      </m:sSup>
                      <m:sSup>
                        <m:sSupPr>
                          <m:ctrlPr>
                            <a:rPr lang="en-US" i="1">
                              <a:latin typeface="Cambria Math" panose="02040503050406030204" pitchFamily="18" charset="0"/>
                              <a:ea typeface="Cambria Math" panose="02040503050406030204" pitchFamily="18" charset="0"/>
                            </a:rPr>
                          </m:ctrlPr>
                        </m:sSupPr>
                        <m:e>
                          <m:r>
                            <a:rPr lang="en-US" b="1" i="1">
                              <a:latin typeface="Cambria Math" panose="02040503050406030204" pitchFamily="18" charset="0"/>
                              <a:ea typeface="Cambria Math" panose="02040503050406030204" pitchFamily="18" charset="0"/>
                            </a:rPr>
                            <m:t>𝑿</m:t>
                          </m:r>
                        </m:e>
                        <m:sup>
                          <m:r>
                            <a:rPr lang="en-US" i="1">
                              <a:latin typeface="Cambria Math" panose="02040503050406030204" pitchFamily="18" charset="0"/>
                              <a:ea typeface="Cambria Math" panose="02040503050406030204" pitchFamily="18" charset="0"/>
                            </a:rPr>
                            <m:t>𝑇</m:t>
                          </m:r>
                        </m:sup>
                      </m:sSup>
                      <m:r>
                        <a:rPr lang="en-US" b="1" i="1" smtClean="0">
                          <a:latin typeface="Cambria Math" panose="02040503050406030204" pitchFamily="18" charset="0"/>
                          <a:ea typeface="Cambria Math" panose="02040503050406030204" pitchFamily="18" charset="0"/>
                        </a:rPr>
                        <m:t>𝒀</m:t>
                      </m:r>
                    </m:oMath>
                  </m:oMathPara>
                </a14:m>
                <a:endParaRPr lang="en-US" b="1" dirty="0"/>
              </a:p>
            </p:txBody>
          </p:sp>
        </mc:Choice>
        <mc:Fallback xmlns="">
          <p:sp>
            <p:nvSpPr>
              <p:cNvPr id="3" name="TextBox 2">
                <a:extLst>
                  <a:ext uri="{FF2B5EF4-FFF2-40B4-BE49-F238E27FC236}">
                    <a16:creationId xmlns:a16="http://schemas.microsoft.com/office/drawing/2014/main" id="{914DEDB8-DEC5-0CE0-F1A5-3A4C3CD56F3B}"/>
                  </a:ext>
                </a:extLst>
              </p:cNvPr>
              <p:cNvSpPr txBox="1">
                <a:spLocks noRot="1" noChangeAspect="1" noMove="1" noResize="1" noEditPoints="1" noAdjustHandles="1" noChangeArrowheads="1" noChangeShapeType="1" noTextEdit="1"/>
              </p:cNvSpPr>
              <p:nvPr/>
            </p:nvSpPr>
            <p:spPr>
              <a:xfrm>
                <a:off x="2462581" y="4442723"/>
                <a:ext cx="6096928" cy="392993"/>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49303286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A3D21D-5203-F56E-E1DD-D865F7A13A3C}"/>
              </a:ext>
            </a:extLst>
          </p:cNvPr>
          <p:cNvSpPr>
            <a:spLocks noGrp="1"/>
          </p:cNvSpPr>
          <p:nvPr>
            <p:ph type="title"/>
          </p:nvPr>
        </p:nvSpPr>
        <p:spPr/>
        <p:txBody>
          <a:bodyPr/>
          <a:lstStyle/>
          <a:p>
            <a:r>
              <a:rPr lang="en-US" dirty="0"/>
              <a:t>Wine dataset	</a:t>
            </a:r>
          </a:p>
        </p:txBody>
      </p:sp>
      <p:sp>
        <p:nvSpPr>
          <p:cNvPr id="3" name="Content Placeholder 2">
            <a:extLst>
              <a:ext uri="{FF2B5EF4-FFF2-40B4-BE49-F238E27FC236}">
                <a16:creationId xmlns:a16="http://schemas.microsoft.com/office/drawing/2014/main" id="{38E36C36-9B83-5420-EF0B-7BE02A189B44}"/>
              </a:ext>
            </a:extLst>
          </p:cNvPr>
          <p:cNvSpPr>
            <a:spLocks noGrp="1"/>
          </p:cNvSpPr>
          <p:nvPr>
            <p:ph sz="half" idx="1"/>
          </p:nvPr>
        </p:nvSpPr>
        <p:spPr/>
        <p:txBody>
          <a:bodyPr/>
          <a:lstStyle/>
          <a:p>
            <a:r>
              <a:rPr lang="en-US" dirty="0"/>
              <a:t>Posted </a:t>
            </a:r>
            <a:r>
              <a:rPr lang="en-US"/>
              <a:t>on Blackboard</a:t>
            </a:r>
          </a:p>
        </p:txBody>
      </p:sp>
    </p:spTree>
    <p:extLst>
      <p:ext uri="{BB962C8B-B14F-4D97-AF65-F5344CB8AC3E}">
        <p14:creationId xmlns:p14="http://schemas.microsoft.com/office/powerpoint/2010/main" val="4304313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ABFCEFE-CC5D-72A3-16B9-1B17FD025DCD}"/>
              </a:ext>
            </a:extLst>
          </p:cNvPr>
          <p:cNvPicPr>
            <a:picLocks noChangeAspect="1"/>
          </p:cNvPicPr>
          <p:nvPr/>
        </p:nvPicPr>
        <p:blipFill>
          <a:blip r:embed="rId2"/>
          <a:stretch>
            <a:fillRect/>
          </a:stretch>
        </p:blipFill>
        <p:spPr>
          <a:xfrm>
            <a:off x="2996377" y="474724"/>
            <a:ext cx="5577213" cy="4048938"/>
          </a:xfrm>
          <a:prstGeom prst="rect">
            <a:avLst/>
          </a:prstGeom>
        </p:spPr>
      </p:pic>
      <p:pic>
        <p:nvPicPr>
          <p:cNvPr id="4" name="Picture 3">
            <a:extLst>
              <a:ext uri="{FF2B5EF4-FFF2-40B4-BE49-F238E27FC236}">
                <a16:creationId xmlns:a16="http://schemas.microsoft.com/office/drawing/2014/main" id="{1DB841AF-2795-4F03-7485-AB6E55DEA931}"/>
              </a:ext>
            </a:extLst>
          </p:cNvPr>
          <p:cNvPicPr>
            <a:picLocks noChangeAspect="1"/>
          </p:cNvPicPr>
          <p:nvPr/>
        </p:nvPicPr>
        <p:blipFill>
          <a:blip r:embed="rId3"/>
          <a:stretch>
            <a:fillRect/>
          </a:stretch>
        </p:blipFill>
        <p:spPr>
          <a:xfrm>
            <a:off x="2996377" y="4696874"/>
            <a:ext cx="5577213" cy="1258697"/>
          </a:xfrm>
          <a:prstGeom prst="rect">
            <a:avLst/>
          </a:prstGeom>
        </p:spPr>
      </p:pic>
    </p:spTree>
    <p:extLst>
      <p:ext uri="{BB962C8B-B14F-4D97-AF65-F5344CB8AC3E}">
        <p14:creationId xmlns:p14="http://schemas.microsoft.com/office/powerpoint/2010/main" val="204299575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6" name="Picture 6">
            <a:extLst>
              <a:ext uri="{FF2B5EF4-FFF2-40B4-BE49-F238E27FC236}">
                <a16:creationId xmlns:a16="http://schemas.microsoft.com/office/drawing/2014/main" id="{4086E183-868B-DDFF-739D-40B8FEB605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11714" y="792474"/>
            <a:ext cx="7047760" cy="527305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DC2AD3D8-8745-0CD6-C738-6453E34BF06B}"/>
              </a:ext>
            </a:extLst>
          </p:cNvPr>
          <p:cNvSpPr txBox="1"/>
          <p:nvPr/>
        </p:nvSpPr>
        <p:spPr>
          <a:xfrm>
            <a:off x="926485" y="358509"/>
            <a:ext cx="5325272" cy="369332"/>
          </a:xfrm>
          <a:prstGeom prst="rect">
            <a:avLst/>
          </a:prstGeom>
          <a:noFill/>
        </p:spPr>
        <p:txBody>
          <a:bodyPr wrap="square" rtlCol="0">
            <a:spAutoFit/>
          </a:bodyPr>
          <a:lstStyle/>
          <a:p>
            <a:r>
              <a:rPr lang="en-US" dirty="0"/>
              <a:t>Histogram of the Wine Data column ‘Quality’</a:t>
            </a:r>
          </a:p>
        </p:txBody>
      </p:sp>
    </p:spTree>
    <p:extLst>
      <p:ext uri="{BB962C8B-B14F-4D97-AF65-F5344CB8AC3E}">
        <p14:creationId xmlns:p14="http://schemas.microsoft.com/office/powerpoint/2010/main" val="417344064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37D59AB-400A-C1CA-7893-FA283F35F083}"/>
              </a:ext>
            </a:extLst>
          </p:cNvPr>
          <p:cNvSpPr txBox="1"/>
          <p:nvPr/>
        </p:nvSpPr>
        <p:spPr>
          <a:xfrm>
            <a:off x="6637060" y="4134091"/>
            <a:ext cx="3426265" cy="830997"/>
          </a:xfrm>
          <a:prstGeom prst="rect">
            <a:avLst/>
          </a:prstGeom>
          <a:noFill/>
        </p:spPr>
        <p:txBody>
          <a:bodyPr wrap="square" rtlCol="0">
            <a:spAutoFit/>
          </a:bodyPr>
          <a:lstStyle/>
          <a:p>
            <a:r>
              <a:rPr lang="en-US" sz="1600" dirty="0">
                <a:solidFill>
                  <a:srgbClr val="FF0000"/>
                </a:solidFill>
              </a:rPr>
              <a:t>Stratify = y </a:t>
            </a:r>
            <a:r>
              <a:rPr lang="en-US" sz="1600" dirty="0"/>
              <a:t>means partitions will have the same proportions of classes as in vector y</a:t>
            </a:r>
          </a:p>
        </p:txBody>
      </p:sp>
      <p:pic>
        <p:nvPicPr>
          <p:cNvPr id="3" name="Picture 2">
            <a:extLst>
              <a:ext uri="{FF2B5EF4-FFF2-40B4-BE49-F238E27FC236}">
                <a16:creationId xmlns:a16="http://schemas.microsoft.com/office/drawing/2014/main" id="{CA6AED30-0871-900A-AB80-A74A32B4B210}"/>
              </a:ext>
            </a:extLst>
          </p:cNvPr>
          <p:cNvPicPr>
            <a:picLocks noChangeAspect="1"/>
          </p:cNvPicPr>
          <p:nvPr/>
        </p:nvPicPr>
        <p:blipFill>
          <a:blip r:embed="rId2"/>
          <a:stretch>
            <a:fillRect/>
          </a:stretch>
        </p:blipFill>
        <p:spPr>
          <a:xfrm>
            <a:off x="353077" y="1281358"/>
            <a:ext cx="10535191" cy="2724290"/>
          </a:xfrm>
          <a:prstGeom prst="rect">
            <a:avLst/>
          </a:prstGeom>
        </p:spPr>
      </p:pic>
      <p:sp>
        <p:nvSpPr>
          <p:cNvPr id="6" name="TextBox 5">
            <a:extLst>
              <a:ext uri="{FF2B5EF4-FFF2-40B4-BE49-F238E27FC236}">
                <a16:creationId xmlns:a16="http://schemas.microsoft.com/office/drawing/2014/main" id="{CBE85766-1468-522F-1B8E-9FAC42681BB2}"/>
              </a:ext>
            </a:extLst>
          </p:cNvPr>
          <p:cNvSpPr txBox="1"/>
          <p:nvPr/>
        </p:nvSpPr>
        <p:spPr>
          <a:xfrm>
            <a:off x="353077" y="4101194"/>
            <a:ext cx="3426265" cy="338554"/>
          </a:xfrm>
          <a:prstGeom prst="rect">
            <a:avLst/>
          </a:prstGeom>
          <a:noFill/>
        </p:spPr>
        <p:txBody>
          <a:bodyPr wrap="square" rtlCol="0">
            <a:spAutoFit/>
          </a:bodyPr>
          <a:lstStyle/>
          <a:p>
            <a:r>
              <a:rPr lang="en-US" sz="1600" dirty="0">
                <a:solidFill>
                  <a:srgbClr val="FF0000"/>
                </a:solidFill>
              </a:rPr>
              <a:t>Split the data</a:t>
            </a:r>
            <a:endParaRPr lang="en-US" sz="1600" dirty="0"/>
          </a:p>
        </p:txBody>
      </p:sp>
    </p:spTree>
    <p:extLst>
      <p:ext uri="{BB962C8B-B14F-4D97-AF65-F5344CB8AC3E}">
        <p14:creationId xmlns:p14="http://schemas.microsoft.com/office/powerpoint/2010/main" val="252207964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73B6403-9CED-1DEA-C9AF-AF4734BFF6ED}"/>
              </a:ext>
            </a:extLst>
          </p:cNvPr>
          <p:cNvPicPr>
            <a:picLocks noChangeAspect="1"/>
          </p:cNvPicPr>
          <p:nvPr/>
        </p:nvPicPr>
        <p:blipFill>
          <a:blip r:embed="rId2"/>
          <a:stretch>
            <a:fillRect/>
          </a:stretch>
        </p:blipFill>
        <p:spPr>
          <a:xfrm>
            <a:off x="507474" y="1174730"/>
            <a:ext cx="7602236" cy="3953162"/>
          </a:xfrm>
          <a:prstGeom prst="rect">
            <a:avLst/>
          </a:prstGeom>
        </p:spPr>
      </p:pic>
    </p:spTree>
    <p:extLst>
      <p:ext uri="{BB962C8B-B14F-4D97-AF65-F5344CB8AC3E}">
        <p14:creationId xmlns:p14="http://schemas.microsoft.com/office/powerpoint/2010/main" val="293308936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3F1A2D2-F028-79FE-3732-E72C60758086}"/>
              </a:ext>
            </a:extLst>
          </p:cNvPr>
          <p:cNvPicPr>
            <a:picLocks noChangeAspect="1"/>
          </p:cNvPicPr>
          <p:nvPr/>
        </p:nvPicPr>
        <p:blipFill>
          <a:blip r:embed="rId2"/>
          <a:stretch>
            <a:fillRect/>
          </a:stretch>
        </p:blipFill>
        <p:spPr>
          <a:xfrm>
            <a:off x="597611" y="1924589"/>
            <a:ext cx="9071211" cy="2619214"/>
          </a:xfrm>
          <a:prstGeom prst="rect">
            <a:avLst/>
          </a:prstGeom>
        </p:spPr>
      </p:pic>
    </p:spTree>
    <p:extLst>
      <p:ext uri="{BB962C8B-B14F-4D97-AF65-F5344CB8AC3E}">
        <p14:creationId xmlns:p14="http://schemas.microsoft.com/office/powerpoint/2010/main" val="209525117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D52B040-0CEB-1A9A-8B1D-10BA10A47F4D}"/>
              </a:ext>
            </a:extLst>
          </p:cNvPr>
          <p:cNvSpPr txBox="1"/>
          <p:nvPr/>
        </p:nvSpPr>
        <p:spPr>
          <a:xfrm>
            <a:off x="7781290" y="904240"/>
            <a:ext cx="3666581" cy="461665"/>
          </a:xfrm>
          <a:prstGeom prst="rect">
            <a:avLst/>
          </a:prstGeom>
          <a:noFill/>
        </p:spPr>
        <p:txBody>
          <a:bodyPr wrap="none" rtlCol="0">
            <a:spAutoFit/>
          </a:bodyPr>
          <a:lstStyle/>
          <a:p>
            <a:r>
              <a:rPr lang="en-US" sz="2400" dirty="0"/>
              <a:t>What k would you choose?</a:t>
            </a:r>
          </a:p>
        </p:txBody>
      </p:sp>
      <mc:AlternateContent xmlns:mc="http://schemas.openxmlformats.org/markup-compatibility/2006" xmlns:a14="http://schemas.microsoft.com/office/drawing/2010/main">
        <mc:Choice Requires="a14">
          <p:sp>
            <p:nvSpPr>
              <p:cNvPr id="14" name="Content Placeholder 13">
                <a:extLst>
                  <a:ext uri="{FF2B5EF4-FFF2-40B4-BE49-F238E27FC236}">
                    <a16:creationId xmlns:a16="http://schemas.microsoft.com/office/drawing/2014/main" id="{99A1E06F-BC8E-430A-0A9B-AC64453B925E}"/>
                  </a:ext>
                </a:extLst>
              </p:cNvPr>
              <p:cNvSpPr>
                <a:spLocks noGrp="1"/>
              </p:cNvSpPr>
              <p:nvPr>
                <p:ph sz="half" idx="2"/>
              </p:nvPr>
            </p:nvSpPr>
            <p:spPr>
              <a:xfrm>
                <a:off x="7781290" y="2107122"/>
                <a:ext cx="3973830" cy="3748194"/>
              </a:xfrm>
            </p:spPr>
            <p:txBody>
              <a:bodyPr>
                <a:normAutofit/>
              </a:bodyPr>
              <a:lstStyle/>
              <a:p>
                <a:r>
                  <a:rPr lang="en-US" dirty="0"/>
                  <a:t>Look at odd values of k to avoid tie breaking.</a:t>
                </a:r>
              </a:p>
              <a:p>
                <a:r>
                  <a:rPr lang="en-US" dirty="0"/>
                  <a:t>Why is the training accuracy 100% ?</a:t>
                </a:r>
              </a:p>
              <a:p>
                <a:r>
                  <a:rPr lang="en-US" dirty="0"/>
                  <a:t>Rule of thumb </a:t>
                </a:r>
                <a14:m>
                  <m:oMath xmlns:m="http://schemas.openxmlformats.org/officeDocument/2006/math">
                    <m:r>
                      <a:rPr lang="en-US" b="0" i="1" smtClean="0">
                        <a:latin typeface="Cambria Math" panose="02040503050406030204" pitchFamily="18" charset="0"/>
                      </a:rPr>
                      <m:t>𝑘</m:t>
                    </m:r>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r>
                          <a:rPr lang="en-US" b="0" i="1" smtClean="0">
                            <a:latin typeface="Cambria Math" panose="02040503050406030204" pitchFamily="18" charset="0"/>
                          </a:rPr>
                          <m:t>𝑛</m:t>
                        </m:r>
                        <m:r>
                          <a:rPr lang="en-US" b="0" i="1" smtClean="0">
                            <a:latin typeface="Cambria Math" panose="02040503050406030204" pitchFamily="18" charset="0"/>
                          </a:rPr>
                          <m:t>/2</m:t>
                        </m:r>
                      </m:e>
                    </m:rad>
                  </m:oMath>
                </a14:m>
                <a:r>
                  <a:rPr lang="en-US" dirty="0"/>
                  <a:t> where n is the number of samples</a:t>
                </a:r>
              </a:p>
              <a:p>
                <a:r>
                  <a:rPr lang="en-US" dirty="0"/>
                  <a:t>We would choose k = 23 or 27</a:t>
                </a:r>
              </a:p>
            </p:txBody>
          </p:sp>
        </mc:Choice>
        <mc:Fallback xmlns="">
          <p:sp>
            <p:nvSpPr>
              <p:cNvPr id="14" name="Content Placeholder 13">
                <a:extLst>
                  <a:ext uri="{FF2B5EF4-FFF2-40B4-BE49-F238E27FC236}">
                    <a16:creationId xmlns:a16="http://schemas.microsoft.com/office/drawing/2014/main" id="{99A1E06F-BC8E-430A-0A9B-AC64453B925E}"/>
                  </a:ext>
                </a:extLst>
              </p:cNvPr>
              <p:cNvSpPr>
                <a:spLocks noGrp="1" noRot="1" noChangeAspect="1" noMove="1" noResize="1" noEditPoints="1" noAdjustHandles="1" noChangeArrowheads="1" noChangeShapeType="1" noTextEdit="1"/>
              </p:cNvSpPr>
              <p:nvPr>
                <p:ph sz="half" idx="2"/>
              </p:nvPr>
            </p:nvSpPr>
            <p:spPr>
              <a:xfrm>
                <a:off x="7781290" y="2107122"/>
                <a:ext cx="3973830" cy="3748194"/>
              </a:xfrm>
              <a:blipFill>
                <a:blip r:embed="rId2"/>
                <a:stretch>
                  <a:fillRect l="-1380" t="-813"/>
                </a:stretch>
              </a:blipFill>
            </p:spPr>
            <p:txBody>
              <a:bodyPr/>
              <a:lstStyle/>
              <a:p>
                <a:r>
                  <a:rPr lang="en-US">
                    <a:noFill/>
                  </a:rPr>
                  <a:t> </a:t>
                </a:r>
              </a:p>
            </p:txBody>
          </p:sp>
        </mc:Fallback>
      </mc:AlternateContent>
      <p:pic>
        <p:nvPicPr>
          <p:cNvPr id="12292" name="Picture 4">
            <a:extLst>
              <a:ext uri="{FF2B5EF4-FFF2-40B4-BE49-F238E27FC236}">
                <a16:creationId xmlns:a16="http://schemas.microsoft.com/office/drawing/2014/main" id="{F0B37848-1DE8-E510-639E-A0F1A61819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2352" y="782708"/>
            <a:ext cx="6197847" cy="49735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468257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4867AE-EB37-4BCE-8DBE-7E0B58A5CFA3}"/>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63E740DE-5EBA-469E-8D18-189FDBF01687}"/>
              </a:ext>
            </a:extLst>
          </p:cNvPr>
          <p:cNvSpPr>
            <a:spLocks noGrp="1"/>
          </p:cNvSpPr>
          <p:nvPr>
            <p:ph idx="1"/>
          </p:nvPr>
        </p:nvSpPr>
        <p:spPr/>
        <p:txBody>
          <a:bodyPr/>
          <a:lstStyle/>
          <a:p>
            <a:r>
              <a:rPr lang="en-US" dirty="0"/>
              <a:t>In supervised ML, we have a response (target) variable which we are trying to predict</a:t>
            </a:r>
          </a:p>
          <a:p>
            <a:r>
              <a:rPr lang="en-US" dirty="0"/>
              <a:t>The confusion matrix displays how well the model does in the prediction</a:t>
            </a:r>
          </a:p>
          <a:p>
            <a:r>
              <a:rPr lang="en-US" dirty="0"/>
              <a:t>We saw how to use </a:t>
            </a:r>
            <a:r>
              <a:rPr lang="en-US" dirty="0" err="1"/>
              <a:t>kNN</a:t>
            </a:r>
            <a:r>
              <a:rPr lang="en-US" dirty="0"/>
              <a:t> for the classification problem</a:t>
            </a:r>
          </a:p>
          <a:p>
            <a:r>
              <a:rPr lang="en-US" dirty="0"/>
              <a:t>We will learn how to use Neural Networks for classification next</a:t>
            </a:r>
          </a:p>
        </p:txBody>
      </p:sp>
    </p:spTree>
    <p:extLst>
      <p:ext uri="{BB962C8B-B14F-4D97-AF65-F5344CB8AC3E}">
        <p14:creationId xmlns:p14="http://schemas.microsoft.com/office/powerpoint/2010/main" val="37483708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676400" y="3075057"/>
            <a:ext cx="8839200" cy="1323439"/>
          </a:xfrm>
          <a:prstGeom prst="rect">
            <a:avLst/>
          </a:prstGeom>
          <a:ln>
            <a:noFill/>
          </a:ln>
        </p:spPr>
        <p:txBody>
          <a:bodyPr wrap="square">
            <a:spAutoFit/>
          </a:bodyPr>
          <a:lstStyle/>
          <a:p>
            <a:pPr algn="ctr"/>
            <a:r>
              <a:rPr lang="en-US" sz="4000" b="1" kern="0" dirty="0">
                <a:solidFill>
                  <a:schemeClr val="tx1">
                    <a:lumMod val="95000"/>
                    <a:lumOff val="5000"/>
                  </a:schemeClr>
                </a:solidFill>
                <a:latin typeface="Open Sans" charset="0"/>
                <a:ea typeface="Open Sans" charset="0"/>
                <a:cs typeface="Open Sans" charset="0"/>
              </a:rPr>
              <a:t>Example</a:t>
            </a:r>
          </a:p>
          <a:p>
            <a:pPr algn="ctr"/>
            <a:r>
              <a:rPr lang="en-US" sz="4000" b="1" kern="0" dirty="0">
                <a:solidFill>
                  <a:schemeClr val="tx1">
                    <a:lumMod val="95000"/>
                    <a:lumOff val="5000"/>
                  </a:schemeClr>
                </a:solidFill>
                <a:latin typeface="Open Sans" charset="0"/>
                <a:ea typeface="Open Sans" charset="0"/>
                <a:cs typeface="Open Sans" charset="0"/>
              </a:rPr>
              <a:t>Simple Linear Regression</a:t>
            </a:r>
          </a:p>
        </p:txBody>
      </p:sp>
    </p:spTree>
    <p:extLst>
      <p:ext uri="{BB962C8B-B14F-4D97-AF65-F5344CB8AC3E}">
        <p14:creationId xmlns:p14="http://schemas.microsoft.com/office/powerpoint/2010/main" val="37876316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219200" y="2791361"/>
            <a:ext cx="9810750" cy="2554545"/>
          </a:xfrm>
          <a:prstGeom prst="rect">
            <a:avLst/>
          </a:prstGeom>
          <a:ln>
            <a:noFill/>
          </a:ln>
        </p:spPr>
        <p:txBody>
          <a:bodyPr wrap="square">
            <a:spAutoFit/>
          </a:bodyPr>
          <a:lstStyle/>
          <a:p>
            <a:pPr algn="ctr"/>
            <a:r>
              <a:rPr lang="en-US" sz="4000" kern="0" dirty="0">
                <a:solidFill>
                  <a:schemeClr val="tx1">
                    <a:lumMod val="95000"/>
                    <a:lumOff val="5000"/>
                  </a:schemeClr>
                </a:solidFill>
                <a:ea typeface="Open Sans" panose="020B0606030504020204" pitchFamily="34" charset="0"/>
                <a:cs typeface="Open Sans" panose="020B0606030504020204" pitchFamily="34" charset="0"/>
              </a:rPr>
              <a:t>What is the relationship between the </a:t>
            </a:r>
            <a:r>
              <a:rPr lang="en-US" sz="4000" i="1" kern="0" dirty="0">
                <a:solidFill>
                  <a:schemeClr val="tx1">
                    <a:lumMod val="95000"/>
                    <a:lumOff val="5000"/>
                  </a:schemeClr>
                </a:solidFill>
                <a:ea typeface="Open Sans" panose="020B0606030504020204" pitchFamily="34" charset="0"/>
                <a:cs typeface="Open Sans" panose="020B0606030504020204" pitchFamily="34" charset="0"/>
              </a:rPr>
              <a:t>price</a:t>
            </a:r>
            <a:r>
              <a:rPr lang="en-US" sz="4000" kern="0" dirty="0">
                <a:solidFill>
                  <a:schemeClr val="tx1">
                    <a:lumMod val="95000"/>
                    <a:lumOff val="5000"/>
                  </a:schemeClr>
                </a:solidFill>
                <a:ea typeface="Open Sans" panose="020B0606030504020204" pitchFamily="34" charset="0"/>
                <a:cs typeface="Open Sans" panose="020B0606030504020204" pitchFamily="34" charset="0"/>
              </a:rPr>
              <a:t> and </a:t>
            </a:r>
            <a:r>
              <a:rPr lang="en-US" sz="4000" i="1" kern="0" dirty="0">
                <a:solidFill>
                  <a:schemeClr val="tx1">
                    <a:lumMod val="95000"/>
                    <a:lumOff val="5000"/>
                  </a:schemeClr>
                </a:solidFill>
                <a:ea typeface="Open Sans" panose="020B0606030504020204" pitchFamily="34" charset="0"/>
                <a:cs typeface="Open Sans" panose="020B0606030504020204" pitchFamily="34" charset="0"/>
              </a:rPr>
              <a:t>weight</a:t>
            </a:r>
            <a:r>
              <a:rPr lang="en-US" sz="4000" kern="0" dirty="0">
                <a:solidFill>
                  <a:schemeClr val="tx1">
                    <a:lumMod val="95000"/>
                    <a:lumOff val="5000"/>
                  </a:schemeClr>
                </a:solidFill>
                <a:ea typeface="Open Sans" panose="020B0606030504020204" pitchFamily="34" charset="0"/>
                <a:cs typeface="Open Sans" panose="020B0606030504020204" pitchFamily="34" charset="0"/>
              </a:rPr>
              <a:t> of diamonds?</a:t>
            </a:r>
          </a:p>
          <a:p>
            <a:pPr algn="ctr"/>
            <a:endParaRPr lang="en-US" sz="4000" kern="0" dirty="0">
              <a:solidFill>
                <a:schemeClr val="tx1">
                  <a:lumMod val="95000"/>
                  <a:lumOff val="5000"/>
                </a:schemeClr>
              </a:solidFill>
              <a:ea typeface="Open Sans" panose="020B0606030504020204" pitchFamily="34" charset="0"/>
              <a:cs typeface="Open Sans" panose="020B0606030504020204" pitchFamily="34" charset="0"/>
            </a:endParaRPr>
          </a:p>
          <a:p>
            <a:pPr algn="ctr"/>
            <a:r>
              <a:rPr lang="en-US" sz="4000" kern="0" dirty="0">
                <a:solidFill>
                  <a:schemeClr val="tx1">
                    <a:lumMod val="95000"/>
                    <a:lumOff val="5000"/>
                  </a:schemeClr>
                </a:solidFill>
                <a:ea typeface="Open Sans" panose="020B0606030504020204" pitchFamily="34" charset="0"/>
                <a:cs typeface="Open Sans" panose="020B0606030504020204" pitchFamily="34" charset="0"/>
              </a:rPr>
              <a:t>Plot prices and weights of known cases.</a:t>
            </a:r>
          </a:p>
        </p:txBody>
      </p:sp>
    </p:spTree>
    <p:extLst>
      <p:ext uri="{BB962C8B-B14F-4D97-AF65-F5344CB8AC3E}">
        <p14:creationId xmlns:p14="http://schemas.microsoft.com/office/powerpoint/2010/main" val="11115608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2806976" y="1353599"/>
            <a:ext cx="6578048" cy="492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itle 3">
            <a:extLst>
              <a:ext uri="{FF2B5EF4-FFF2-40B4-BE49-F238E27FC236}">
                <a16:creationId xmlns:a16="http://schemas.microsoft.com/office/drawing/2014/main" id="{9FCD21A5-A64A-29F9-6669-9B3C6F339738}"/>
              </a:ext>
            </a:extLst>
          </p:cNvPr>
          <p:cNvSpPr txBox="1">
            <a:spLocks/>
          </p:cNvSpPr>
          <p:nvPr/>
        </p:nvSpPr>
        <p:spPr>
          <a:xfrm>
            <a:off x="1097280" y="294988"/>
            <a:ext cx="10058400" cy="1450757"/>
          </a:xfrm>
          <a:prstGeom prst="rect">
            <a:avLst/>
          </a:prstGeom>
        </p:spPr>
        <p:txBody>
          <a:bodyPr vert="horz" lIns="91440" tIns="45720" rIns="91440" bIns="45720" rtlCol="0" anchor="b">
            <a:normAutofit/>
          </a:bodyPr>
          <a:lstStyle>
            <a:lvl1pPr>
              <a:lnSpc>
                <a:spcPct val="90000"/>
              </a:lnSpc>
              <a:spcBef>
                <a:spcPct val="0"/>
              </a:spcBef>
              <a:buNone/>
              <a:defRPr sz="4700" i="0" spc="-50" baseline="0">
                <a:solidFill>
                  <a:schemeClr val="tx1">
                    <a:lumMod val="75000"/>
                    <a:lumOff val="25000"/>
                  </a:schemeClr>
                </a:solidFill>
                <a:latin typeface="+mj-lt"/>
                <a:ea typeface="+mj-ea"/>
                <a:cs typeface="+mj-cs"/>
              </a:defRPr>
            </a:lvl1pPr>
          </a:lstStyle>
          <a:p>
            <a:r>
              <a:rPr lang="en-US" dirty="0"/>
              <a:t>Price and weight of diamonds</a:t>
            </a:r>
          </a:p>
        </p:txBody>
      </p:sp>
    </p:spTree>
    <p:extLst>
      <p:ext uri="{BB962C8B-B14F-4D97-AF65-F5344CB8AC3E}">
        <p14:creationId xmlns:p14="http://schemas.microsoft.com/office/powerpoint/2010/main" val="19773511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8" name="Rectangle 17"/>
              <p:cNvSpPr/>
              <p:nvPr/>
            </p:nvSpPr>
            <p:spPr>
              <a:xfrm>
                <a:off x="1097280" y="1690062"/>
                <a:ext cx="9906000" cy="4712252"/>
              </a:xfrm>
              <a:prstGeom prst="rect">
                <a:avLst/>
              </a:prstGeom>
              <a:ln>
                <a:noFill/>
              </a:ln>
            </p:spPr>
            <p:txBody>
              <a:bodyPr wrap="square">
                <a:spAutoFit/>
              </a:bodyPr>
              <a:lstStyle/>
              <a:p>
                <a:endParaRPr lang="en-US" dirty="0">
                  <a:solidFill>
                    <a:schemeClr val="tx1">
                      <a:lumMod val="95000"/>
                      <a:lumOff val="5000"/>
                    </a:schemeClr>
                  </a:solidFill>
                  <a:ea typeface="Open Sans Light" charset="0"/>
                  <a:cs typeface="Open Sans Light" charset="0"/>
                </a:endParaRPr>
              </a:p>
              <a:p>
                <a:r>
                  <a:rPr lang="en-US" sz="2800" dirty="0">
                    <a:solidFill>
                      <a:schemeClr val="tx1">
                        <a:lumMod val="95000"/>
                        <a:lumOff val="5000"/>
                      </a:schemeClr>
                    </a:solidFill>
                    <a:ea typeface="Open Sans Light" charset="0"/>
                    <a:cs typeface="Open Sans Light" charset="0"/>
                  </a:rPr>
                  <a:t>Using a sample of diamonds of various weights, regression analysis produces an </a:t>
                </a:r>
                <a:r>
                  <a:rPr lang="en-US" sz="2800" dirty="0">
                    <a:solidFill>
                      <a:srgbClr val="FF0000"/>
                    </a:solidFill>
                    <a:ea typeface="Open Sans Light" charset="0"/>
                    <a:cs typeface="Open Sans Light" charset="0"/>
                  </a:rPr>
                  <a:t>equation</a:t>
                </a:r>
                <a:r>
                  <a:rPr lang="en-US" sz="2800" dirty="0">
                    <a:solidFill>
                      <a:schemeClr val="tx1">
                        <a:lumMod val="95000"/>
                        <a:lumOff val="5000"/>
                      </a:schemeClr>
                    </a:solidFill>
                    <a:ea typeface="Open Sans Light" charset="0"/>
                    <a:cs typeface="Open Sans Light" charset="0"/>
                  </a:rPr>
                  <a:t> that relates weight to price</a:t>
                </a:r>
              </a:p>
              <a:p>
                <a:endParaRPr lang="en-US" sz="2800" dirty="0">
                  <a:solidFill>
                    <a:schemeClr val="tx1">
                      <a:lumMod val="95000"/>
                      <a:lumOff val="5000"/>
                    </a:schemeClr>
                  </a:solidFill>
                  <a:ea typeface="Open Sans Light" charset="0"/>
                  <a:cs typeface="Open Sans Light" charset="0"/>
                </a:endParaRPr>
              </a:p>
              <a:p>
                <a:r>
                  <a:rPr lang="en-US" sz="2800" dirty="0">
                    <a:solidFill>
                      <a:schemeClr val="tx1">
                        <a:lumMod val="95000"/>
                        <a:lumOff val="5000"/>
                      </a:schemeClr>
                    </a:solidFill>
                    <a:ea typeface="Open Sans Light" charset="0"/>
                    <a:cs typeface="Open Sans Light" charset="0"/>
                  </a:rPr>
                  <a:t>Let </a:t>
                </a:r>
                <a:r>
                  <a:rPr lang="en-US" sz="2800" i="1" dirty="0">
                    <a:solidFill>
                      <a:srgbClr val="FF0000"/>
                    </a:solidFill>
                    <a:ea typeface="Open Sans Light" charset="0"/>
                    <a:cs typeface="Open Sans Light" charset="0"/>
                  </a:rPr>
                  <a:t>y</a:t>
                </a:r>
                <a:r>
                  <a:rPr lang="en-US" sz="2800" dirty="0">
                    <a:solidFill>
                      <a:schemeClr val="tx1">
                        <a:lumMod val="95000"/>
                        <a:lumOff val="5000"/>
                      </a:schemeClr>
                    </a:solidFill>
                    <a:ea typeface="Open Sans Light" charset="0"/>
                    <a:cs typeface="Open Sans Light" charset="0"/>
                  </a:rPr>
                  <a:t> denote the response variable price, and let </a:t>
                </a:r>
                <a:r>
                  <a:rPr lang="en-US" sz="2800" i="1" dirty="0">
                    <a:solidFill>
                      <a:srgbClr val="FF0000"/>
                    </a:solidFill>
                    <a:ea typeface="Open Sans Light" charset="0"/>
                    <a:cs typeface="Open Sans Light" charset="0"/>
                  </a:rPr>
                  <a:t>x</a:t>
                </a:r>
                <a:r>
                  <a:rPr lang="en-US" sz="2800" dirty="0">
                    <a:solidFill>
                      <a:schemeClr val="tx1">
                        <a:lumMod val="95000"/>
                        <a:lumOff val="5000"/>
                      </a:schemeClr>
                    </a:solidFill>
                    <a:ea typeface="Open Sans Light" charset="0"/>
                    <a:cs typeface="Open Sans Light" charset="0"/>
                  </a:rPr>
                  <a:t> denote the explanatory (or predictor) variable weight.</a:t>
                </a:r>
              </a:p>
              <a:p>
                <a:endParaRPr lang="en-US" sz="2800" dirty="0">
                  <a:solidFill>
                    <a:schemeClr val="tx1">
                      <a:lumMod val="95000"/>
                      <a:lumOff val="5000"/>
                    </a:schemeClr>
                  </a:solidFill>
                  <a:ea typeface="Open Sans Light" charset="0"/>
                  <a:cs typeface="Open Sans Light" charset="0"/>
                </a:endParaRPr>
              </a:p>
              <a:p>
                <a:r>
                  <a:rPr lang="en-US" sz="2800" dirty="0">
                    <a:solidFill>
                      <a:schemeClr val="tx1">
                        <a:lumMod val="95000"/>
                        <a:lumOff val="5000"/>
                      </a:schemeClr>
                    </a:solidFill>
                    <a:ea typeface="Open Sans Light" charset="0"/>
                    <a:cs typeface="Open Sans Light" charset="0"/>
                  </a:rPr>
                  <a:t>So our </a:t>
                </a:r>
                <a14:m>
                  <m:oMath xmlns:m="http://schemas.openxmlformats.org/officeDocument/2006/math">
                    <m:sSup>
                      <m:sSupPr>
                        <m:ctrlPr>
                          <a:rPr lang="en-US" sz="2800" b="1" i="1" smtClean="0">
                            <a:latin typeface="Cambria Math" panose="02040503050406030204" pitchFamily="18" charset="0"/>
                          </a:rPr>
                        </m:ctrlPr>
                      </m:sSupPr>
                      <m:e>
                        <m:r>
                          <a:rPr lang="en-US" sz="2800" b="1" i="1">
                            <a:latin typeface="Cambria Math" panose="02040503050406030204" pitchFamily="18" charset="0"/>
                          </a:rPr>
                          <m:t>𝒙</m:t>
                        </m:r>
                      </m:e>
                      <m:sup>
                        <m:r>
                          <a:rPr lang="en-US" sz="2800" i="1">
                            <a:latin typeface="Cambria Math" panose="02040503050406030204" pitchFamily="18" charset="0"/>
                          </a:rPr>
                          <m:t>(</m:t>
                        </m:r>
                        <m:r>
                          <a:rPr lang="en-US" sz="2800" i="1">
                            <a:latin typeface="Cambria Math" panose="02040503050406030204" pitchFamily="18" charset="0"/>
                          </a:rPr>
                          <m:t>𝑖</m:t>
                        </m:r>
                        <m:r>
                          <a:rPr lang="en-US" sz="2800" i="1">
                            <a:latin typeface="Cambria Math" panose="02040503050406030204" pitchFamily="18" charset="0"/>
                          </a:rPr>
                          <m:t>)</m:t>
                        </m:r>
                      </m:sup>
                    </m:sSup>
                  </m:oMath>
                </a14:m>
                <a:r>
                  <a:rPr lang="en-US" sz="2800" dirty="0">
                    <a:solidFill>
                      <a:schemeClr val="tx1">
                        <a:lumMod val="95000"/>
                        <a:lumOff val="5000"/>
                      </a:schemeClr>
                    </a:solidFill>
                    <a:ea typeface="Open Sans Light" charset="0"/>
                    <a:cs typeface="Open Sans Light" charset="0"/>
                  </a:rPr>
                  <a:t> is just 1-dimensional (1 feature, m = 1). i.e. </a:t>
                </a:r>
                <a14:m>
                  <m:oMath xmlns:m="http://schemas.openxmlformats.org/officeDocument/2006/math">
                    <m:sSup>
                      <m:sSupPr>
                        <m:ctrlPr>
                          <a:rPr lang="en-US" sz="2400" b="1" i="1">
                            <a:latin typeface="Cambria Math" panose="02040503050406030204" pitchFamily="18" charset="0"/>
                          </a:rPr>
                        </m:ctrlPr>
                      </m:sSupPr>
                      <m:e>
                        <m:r>
                          <a:rPr lang="en-US" sz="2400" b="1" i="1">
                            <a:latin typeface="Cambria Math" panose="02040503050406030204" pitchFamily="18" charset="0"/>
                          </a:rPr>
                          <m:t>𝒙</m:t>
                        </m:r>
                      </m:e>
                      <m:sup>
                        <m:r>
                          <a:rPr lang="en-US" sz="2400" i="1">
                            <a:latin typeface="Cambria Math" panose="02040503050406030204" pitchFamily="18" charset="0"/>
                          </a:rPr>
                          <m:t>(</m:t>
                        </m:r>
                        <m:r>
                          <a:rPr lang="en-US" sz="2400" i="1">
                            <a:latin typeface="Cambria Math" panose="02040503050406030204" pitchFamily="18" charset="0"/>
                          </a:rPr>
                          <m:t>𝑖</m:t>
                        </m:r>
                        <m:r>
                          <a:rPr lang="en-US" sz="2400" i="1">
                            <a:latin typeface="Cambria Math" panose="02040503050406030204" pitchFamily="18" charset="0"/>
                          </a:rPr>
                          <m:t>)</m:t>
                        </m:r>
                      </m:sup>
                    </m:sSup>
                    <m:r>
                      <a:rPr lang="en-US" sz="2400" b="1" i="1" smtClean="0">
                        <a:latin typeface="Cambria Math" panose="02040503050406030204" pitchFamily="18" charset="0"/>
                      </a:rPr>
                      <m:t>=</m:t>
                    </m:r>
                    <m:sSup>
                      <m:sSupPr>
                        <m:ctrlPr>
                          <a:rPr lang="en-US" sz="2800" b="1" i="1">
                            <a:latin typeface="Cambria Math" panose="02040503050406030204" pitchFamily="18" charset="0"/>
                          </a:rPr>
                        </m:ctrlPr>
                      </m:sSupPr>
                      <m:e>
                        <m:r>
                          <a:rPr lang="en-US" sz="2800" b="0" i="1">
                            <a:latin typeface="Cambria Math" panose="02040503050406030204" pitchFamily="18" charset="0"/>
                          </a:rPr>
                          <m:t>𝑥</m:t>
                        </m:r>
                      </m:e>
                      <m:sup>
                        <m:r>
                          <a:rPr lang="en-US" sz="2800" i="1">
                            <a:latin typeface="Cambria Math" panose="02040503050406030204" pitchFamily="18" charset="0"/>
                          </a:rPr>
                          <m:t>(</m:t>
                        </m:r>
                        <m:r>
                          <a:rPr lang="en-US" sz="2800" i="1">
                            <a:latin typeface="Cambria Math" panose="02040503050406030204" pitchFamily="18" charset="0"/>
                          </a:rPr>
                          <m:t>𝑖</m:t>
                        </m:r>
                        <m:r>
                          <a:rPr lang="en-US" sz="2800" i="1">
                            <a:latin typeface="Cambria Math" panose="02040503050406030204" pitchFamily="18" charset="0"/>
                          </a:rPr>
                          <m:t>)</m:t>
                        </m:r>
                      </m:sup>
                    </m:sSup>
                  </m:oMath>
                </a14:m>
                <a:r>
                  <a:rPr lang="en-US" sz="2800" dirty="0">
                    <a:solidFill>
                      <a:schemeClr val="tx1">
                        <a:lumMod val="95000"/>
                        <a:lumOff val="5000"/>
                      </a:schemeClr>
                    </a:solidFill>
                    <a:ea typeface="Open Sans Light" charset="0"/>
                    <a:cs typeface="Open Sans Light" charset="0"/>
                  </a:rPr>
                  <a:t>. We omit the reference to the data points </a:t>
                </a:r>
                <a14:m>
                  <m:oMath xmlns:m="http://schemas.openxmlformats.org/officeDocument/2006/math">
                    <m:r>
                      <a:rPr lang="en-US" sz="2400" i="1">
                        <a:latin typeface="Cambria Math" panose="02040503050406030204" pitchFamily="18" charset="0"/>
                      </a:rPr>
                      <m:t>(</m:t>
                    </m:r>
                    <m:r>
                      <a:rPr lang="en-US" sz="2400" i="1">
                        <a:latin typeface="Cambria Math" panose="02040503050406030204" pitchFamily="18" charset="0"/>
                      </a:rPr>
                      <m:t>𝑖</m:t>
                    </m:r>
                    <m:r>
                      <a:rPr lang="en-US" sz="2400" i="1">
                        <a:latin typeface="Cambria Math" panose="02040503050406030204" pitchFamily="18" charset="0"/>
                      </a:rPr>
                      <m:t>)</m:t>
                    </m:r>
                  </m:oMath>
                </a14:m>
                <a:r>
                  <a:rPr lang="en-US" sz="2800" dirty="0">
                    <a:solidFill>
                      <a:schemeClr val="tx1">
                        <a:lumMod val="95000"/>
                        <a:lumOff val="5000"/>
                      </a:schemeClr>
                    </a:solidFill>
                    <a:ea typeface="Open Sans Light" charset="0"/>
                    <a:cs typeface="Open Sans Light" charset="0"/>
                  </a:rPr>
                  <a:t> when we deal with the general model that </a:t>
                </a:r>
                <a14:m>
                  <m:oMath xmlns:m="http://schemas.openxmlformats.org/officeDocument/2006/math">
                    <m:r>
                      <a:rPr lang="en-US" sz="2800" b="0" i="1" smtClean="0">
                        <a:solidFill>
                          <a:schemeClr val="tx1">
                            <a:lumMod val="95000"/>
                            <a:lumOff val="5000"/>
                          </a:schemeClr>
                        </a:solidFill>
                        <a:latin typeface="Cambria Math" panose="02040503050406030204" pitchFamily="18" charset="0"/>
                        <a:ea typeface="Open Sans Light" charset="0"/>
                        <a:cs typeface="Open Sans Light" charset="0"/>
                      </a:rPr>
                      <m:t>𝑓</m:t>
                    </m:r>
                    <m:d>
                      <m:dPr>
                        <m:ctrlPr>
                          <a:rPr lang="en-US" sz="2800" b="0" i="1" smtClean="0">
                            <a:solidFill>
                              <a:schemeClr val="tx1">
                                <a:lumMod val="95000"/>
                                <a:lumOff val="5000"/>
                              </a:schemeClr>
                            </a:solidFill>
                            <a:latin typeface="Cambria Math" panose="02040503050406030204" pitchFamily="18" charset="0"/>
                            <a:ea typeface="Open Sans Light" charset="0"/>
                            <a:cs typeface="Open Sans Light" charset="0"/>
                          </a:rPr>
                        </m:ctrlPr>
                      </m:dPr>
                      <m:e>
                        <m:r>
                          <a:rPr lang="en-US" sz="2800" b="0" i="1" smtClean="0">
                            <a:solidFill>
                              <a:schemeClr val="tx1">
                                <a:lumMod val="95000"/>
                                <a:lumOff val="5000"/>
                              </a:schemeClr>
                            </a:solidFill>
                            <a:latin typeface="Cambria Math" panose="02040503050406030204" pitchFamily="18" charset="0"/>
                            <a:ea typeface="Open Sans Light" charset="0"/>
                            <a:cs typeface="Open Sans Light" charset="0"/>
                          </a:rPr>
                          <m:t>𝑥</m:t>
                        </m:r>
                      </m:e>
                    </m:d>
                    <m:r>
                      <a:rPr lang="en-US" sz="2800" b="0" i="1" smtClean="0">
                        <a:solidFill>
                          <a:schemeClr val="tx1">
                            <a:lumMod val="95000"/>
                            <a:lumOff val="5000"/>
                          </a:schemeClr>
                        </a:solidFill>
                        <a:latin typeface="Cambria Math" panose="02040503050406030204" pitchFamily="18" charset="0"/>
                        <a:ea typeface="Open Sans Light" charset="0"/>
                        <a:cs typeface="Open Sans Light" charset="0"/>
                      </a:rPr>
                      <m:t>=</m:t>
                    </m:r>
                    <m:r>
                      <a:rPr lang="en-US" sz="2800" b="0" i="1" smtClean="0">
                        <a:solidFill>
                          <a:schemeClr val="tx1">
                            <a:lumMod val="95000"/>
                            <a:lumOff val="5000"/>
                          </a:schemeClr>
                        </a:solidFill>
                        <a:latin typeface="Cambria Math" panose="02040503050406030204" pitchFamily="18" charset="0"/>
                        <a:ea typeface="Open Sans Light" charset="0"/>
                        <a:cs typeface="Open Sans Light" charset="0"/>
                      </a:rPr>
                      <m:t>𝑦</m:t>
                    </m:r>
                  </m:oMath>
                </a14:m>
                <a:r>
                  <a:rPr lang="en-US" sz="2800" dirty="0">
                    <a:solidFill>
                      <a:schemeClr val="tx1">
                        <a:lumMod val="95000"/>
                        <a:lumOff val="5000"/>
                      </a:schemeClr>
                    </a:solidFill>
                    <a:ea typeface="Open Sans Light" charset="0"/>
                    <a:cs typeface="Open Sans Light" charset="0"/>
                  </a:rPr>
                  <a:t>.</a:t>
                </a:r>
              </a:p>
              <a:p>
                <a:endParaRPr lang="en-US" dirty="0">
                  <a:solidFill>
                    <a:schemeClr val="tx1">
                      <a:lumMod val="95000"/>
                      <a:lumOff val="5000"/>
                    </a:schemeClr>
                  </a:solidFill>
                  <a:ea typeface="Open Sans Light" charset="0"/>
                  <a:cs typeface="Open Sans Light" charset="0"/>
                </a:endParaRPr>
              </a:p>
            </p:txBody>
          </p:sp>
        </mc:Choice>
        <mc:Fallback xmlns="">
          <p:sp>
            <p:nvSpPr>
              <p:cNvPr id="18" name="Rectangle 17"/>
              <p:cNvSpPr>
                <a:spLocks noRot="1" noChangeAspect="1" noMove="1" noResize="1" noEditPoints="1" noAdjustHandles="1" noChangeArrowheads="1" noChangeShapeType="1" noTextEdit="1"/>
              </p:cNvSpPr>
              <p:nvPr/>
            </p:nvSpPr>
            <p:spPr>
              <a:xfrm>
                <a:off x="1097280" y="1690062"/>
                <a:ext cx="9906000" cy="4712252"/>
              </a:xfrm>
              <a:prstGeom prst="rect">
                <a:avLst/>
              </a:prstGeom>
              <a:blipFill>
                <a:blip r:embed="rId3"/>
                <a:stretch>
                  <a:fillRect l="-1231" r="-1969"/>
                </a:stretch>
              </a:blipFill>
              <a:ln>
                <a:noFill/>
              </a:ln>
            </p:spPr>
            <p:txBody>
              <a:bodyPr/>
              <a:lstStyle/>
              <a:p>
                <a:r>
                  <a:rPr lang="en-US">
                    <a:noFill/>
                  </a:rPr>
                  <a:t> </a:t>
                </a:r>
              </a:p>
            </p:txBody>
          </p:sp>
        </mc:Fallback>
      </mc:AlternateContent>
      <p:sp>
        <p:nvSpPr>
          <p:cNvPr id="4" name="Title 3">
            <a:extLst>
              <a:ext uri="{FF2B5EF4-FFF2-40B4-BE49-F238E27FC236}">
                <a16:creationId xmlns:a16="http://schemas.microsoft.com/office/drawing/2014/main" id="{4BC5A5DC-9938-7CD9-B759-1036B51407A8}"/>
              </a:ext>
            </a:extLst>
          </p:cNvPr>
          <p:cNvSpPr>
            <a:spLocks noGrp="1"/>
          </p:cNvSpPr>
          <p:nvPr>
            <p:ph type="title"/>
          </p:nvPr>
        </p:nvSpPr>
        <p:spPr/>
        <p:txBody>
          <a:bodyPr vert="horz" lIns="91440" tIns="45720" rIns="91440" bIns="45720" rtlCol="0" anchor="b">
            <a:normAutofit/>
          </a:bodyPr>
          <a:lstStyle/>
          <a:p>
            <a:r>
              <a:rPr lang="en-US" dirty="0"/>
              <a:t>Regression Analysis</a:t>
            </a:r>
          </a:p>
        </p:txBody>
      </p:sp>
    </p:spTree>
    <p:extLst>
      <p:ext uri="{BB962C8B-B14F-4D97-AF65-F5344CB8AC3E}">
        <p14:creationId xmlns:p14="http://schemas.microsoft.com/office/powerpoint/2010/main" val="13374681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8" name="Rectangle 17"/>
              <p:cNvSpPr/>
              <p:nvPr/>
            </p:nvSpPr>
            <p:spPr>
              <a:xfrm>
                <a:off x="1143126" y="2057319"/>
                <a:ext cx="8610600" cy="1938992"/>
              </a:xfrm>
              <a:prstGeom prst="rect">
                <a:avLst/>
              </a:prstGeom>
              <a:ln>
                <a:noFill/>
              </a:ln>
            </p:spPr>
            <p:txBody>
              <a:bodyPr wrap="square">
                <a:spAutoFit/>
              </a:bodyPr>
              <a:lstStyle/>
              <a:p>
                <a:pPr>
                  <a:buClr>
                    <a:srgbClr val="669900"/>
                  </a:buClr>
                  <a:buSzPct val="75000"/>
                </a:pPr>
                <a:r>
                  <a:rPr lang="en-US" altLang="x-none" sz="3000" dirty="0">
                    <a:solidFill>
                      <a:schemeClr val="tx1">
                        <a:lumMod val="95000"/>
                        <a:lumOff val="5000"/>
                      </a:schemeClr>
                    </a:solidFill>
                    <a:ea typeface="Open Sans Light" charset="0"/>
                    <a:cs typeface="Open Sans Light" charset="0"/>
                  </a:rPr>
                  <a:t>Identify the line fit to the data by an intercept </a:t>
                </a:r>
                <a:r>
                  <a:rPr lang="en-US" altLang="x-none" sz="3000" b="1" i="1" dirty="0">
                    <a:solidFill>
                      <a:srgbClr val="0070C0"/>
                    </a:solidFill>
                    <a:ea typeface="Open Sans Light" charset="0"/>
                    <a:cs typeface="Open Sans Light" charset="0"/>
                  </a:rPr>
                  <a:t>b</a:t>
                </a:r>
                <a:r>
                  <a:rPr lang="en-US" altLang="x-none" sz="3000" b="1" i="1" baseline="-25000" dirty="0">
                    <a:solidFill>
                      <a:srgbClr val="0070C0"/>
                    </a:solidFill>
                    <a:ea typeface="Open Sans Light" charset="0"/>
                    <a:cs typeface="Open Sans Light" charset="0"/>
                  </a:rPr>
                  <a:t>0</a:t>
                </a:r>
                <a:r>
                  <a:rPr lang="en-US" altLang="x-none" sz="3000" dirty="0">
                    <a:solidFill>
                      <a:schemeClr val="tx1">
                        <a:lumMod val="95000"/>
                        <a:lumOff val="5000"/>
                      </a:schemeClr>
                    </a:solidFill>
                    <a:ea typeface="Open Sans Light" charset="0"/>
                    <a:cs typeface="Open Sans Light" charset="0"/>
                  </a:rPr>
                  <a:t> and a slope </a:t>
                </a:r>
                <a:r>
                  <a:rPr lang="en-US" altLang="x-none" sz="3000" b="1" i="1" dirty="0">
                    <a:solidFill>
                      <a:srgbClr val="0070C0"/>
                    </a:solidFill>
                    <a:ea typeface="Open Sans Light" charset="0"/>
                    <a:cs typeface="Open Sans Light" charset="0"/>
                  </a:rPr>
                  <a:t>b</a:t>
                </a:r>
                <a:r>
                  <a:rPr lang="en-US" altLang="x-none" sz="3000" b="1" i="1" baseline="-25000" dirty="0">
                    <a:solidFill>
                      <a:srgbClr val="0070C0"/>
                    </a:solidFill>
                    <a:ea typeface="Open Sans Light" charset="0"/>
                    <a:cs typeface="Open Sans Light" charset="0"/>
                  </a:rPr>
                  <a:t>1</a:t>
                </a:r>
              </a:p>
              <a:p>
                <a:pPr>
                  <a:buClr>
                    <a:srgbClr val="669900"/>
                  </a:buClr>
                  <a:buSzPct val="75000"/>
                </a:pPr>
                <a:endParaRPr lang="en-US" altLang="x-none" sz="3000" dirty="0">
                  <a:solidFill>
                    <a:schemeClr val="tx1">
                      <a:lumMod val="95000"/>
                      <a:lumOff val="5000"/>
                    </a:schemeClr>
                  </a:solidFill>
                  <a:ea typeface="Open Sans Light" charset="0"/>
                  <a:cs typeface="Open Sans Light" charset="0"/>
                </a:endParaRPr>
              </a:p>
              <a:p>
                <a:pPr>
                  <a:buClr>
                    <a:srgbClr val="669900"/>
                  </a:buClr>
                  <a:buSzPct val="75000"/>
                </a:pPr>
                <a:r>
                  <a:rPr lang="en-US" altLang="x-none" sz="3000" dirty="0">
                    <a:solidFill>
                      <a:schemeClr val="tx1">
                        <a:lumMod val="95000"/>
                        <a:lumOff val="5000"/>
                      </a:schemeClr>
                    </a:solidFill>
                    <a:ea typeface="Open Sans Light" charset="0"/>
                    <a:cs typeface="Open Sans Light" charset="0"/>
                  </a:rPr>
                  <a:t>The equation of the line is </a:t>
                </a:r>
                <a14:m>
                  <m:oMath xmlns:m="http://schemas.openxmlformats.org/officeDocument/2006/math">
                    <m:r>
                      <a:rPr lang="en-US" altLang="x-none" sz="3000" b="0" i="1" smtClean="0">
                        <a:solidFill>
                          <a:srgbClr val="0070C0"/>
                        </a:solidFill>
                        <a:latin typeface="Cambria Math" panose="02040503050406030204" pitchFamily="18" charset="0"/>
                      </a:rPr>
                      <m:t>𝑦</m:t>
                    </m:r>
                    <m:r>
                      <a:rPr lang="en-US" altLang="x-none" sz="3000" b="0" i="1" smtClean="0">
                        <a:solidFill>
                          <a:srgbClr val="0070C0"/>
                        </a:solidFill>
                        <a:latin typeface="Cambria Math" panose="02040503050406030204" pitchFamily="18" charset="0"/>
                        <a:ea typeface="Open Sans Light" charset="0"/>
                        <a:cs typeface="Open Sans Light" charset="0"/>
                      </a:rPr>
                      <m:t>= </m:t>
                    </m:r>
                    <m:sSub>
                      <m:sSubPr>
                        <m:ctrlPr>
                          <a:rPr lang="en-US" altLang="x-none" sz="3000" b="0" i="1" smtClean="0">
                            <a:solidFill>
                              <a:srgbClr val="0070C0"/>
                            </a:solidFill>
                            <a:latin typeface="Cambria Math" panose="02040503050406030204" pitchFamily="18" charset="0"/>
                          </a:rPr>
                        </m:ctrlPr>
                      </m:sSubPr>
                      <m:e>
                        <m:r>
                          <a:rPr lang="en-US" altLang="x-none" sz="3000" b="0" i="1" smtClean="0">
                            <a:solidFill>
                              <a:srgbClr val="0070C0"/>
                            </a:solidFill>
                            <a:latin typeface="Cambria Math" panose="02040503050406030204" pitchFamily="18" charset="0"/>
                          </a:rPr>
                          <m:t>𝑏</m:t>
                        </m:r>
                      </m:e>
                      <m:sub>
                        <m:r>
                          <a:rPr lang="en-US" altLang="x-none" sz="3000" b="0" i="1" smtClean="0">
                            <a:solidFill>
                              <a:srgbClr val="0070C0"/>
                            </a:solidFill>
                            <a:latin typeface="Cambria Math" panose="02040503050406030204" pitchFamily="18" charset="0"/>
                          </a:rPr>
                          <m:t>0</m:t>
                        </m:r>
                      </m:sub>
                    </m:sSub>
                    <m:r>
                      <a:rPr lang="en-US" altLang="x-none" sz="3000" b="0" i="1" smtClean="0">
                        <a:solidFill>
                          <a:srgbClr val="0070C0"/>
                        </a:solidFill>
                        <a:latin typeface="Cambria Math" panose="02040503050406030204" pitchFamily="18" charset="0"/>
                        <a:ea typeface="Open Sans Light" charset="0"/>
                        <a:cs typeface="Open Sans Light" charset="0"/>
                      </a:rPr>
                      <m:t>+ </m:t>
                    </m:r>
                    <m:sSub>
                      <m:sSubPr>
                        <m:ctrlPr>
                          <a:rPr lang="en-US" altLang="x-none" sz="3000" b="0" i="1" smtClean="0">
                            <a:solidFill>
                              <a:srgbClr val="0070C0"/>
                            </a:solidFill>
                            <a:latin typeface="Cambria Math" panose="02040503050406030204" pitchFamily="18" charset="0"/>
                          </a:rPr>
                        </m:ctrlPr>
                      </m:sSubPr>
                      <m:e>
                        <m:r>
                          <a:rPr lang="en-US" altLang="x-none" sz="3000" b="0" i="1" smtClean="0">
                            <a:solidFill>
                              <a:srgbClr val="0070C0"/>
                            </a:solidFill>
                            <a:latin typeface="Cambria Math" panose="02040503050406030204" pitchFamily="18" charset="0"/>
                          </a:rPr>
                          <m:t>𝑏</m:t>
                        </m:r>
                      </m:e>
                      <m:sub>
                        <m:r>
                          <a:rPr lang="en-US" altLang="x-none" sz="3000" b="0" i="1" smtClean="0">
                            <a:solidFill>
                              <a:srgbClr val="0070C0"/>
                            </a:solidFill>
                            <a:latin typeface="Cambria Math" panose="02040503050406030204" pitchFamily="18" charset="0"/>
                          </a:rPr>
                          <m:t>1</m:t>
                        </m:r>
                      </m:sub>
                    </m:sSub>
                    <m:r>
                      <a:rPr lang="en-US" altLang="x-none" sz="3000" b="0" i="1" smtClean="0">
                        <a:solidFill>
                          <a:srgbClr val="0070C0"/>
                        </a:solidFill>
                        <a:latin typeface="Cambria Math" panose="02040503050406030204" pitchFamily="18" charset="0"/>
                      </a:rPr>
                      <m:t>𝑥</m:t>
                    </m:r>
                  </m:oMath>
                </a14:m>
                <a:endParaRPr lang="en-US" altLang="x-none" sz="3000" i="1" dirty="0">
                  <a:solidFill>
                    <a:schemeClr val="tx1">
                      <a:lumMod val="95000"/>
                      <a:lumOff val="5000"/>
                    </a:schemeClr>
                  </a:solidFill>
                  <a:ea typeface="Open Sans Light" charset="0"/>
                  <a:cs typeface="Open Sans Light" charset="0"/>
                </a:endParaRPr>
              </a:p>
            </p:txBody>
          </p:sp>
        </mc:Choice>
        <mc:Fallback xmlns="">
          <p:sp>
            <p:nvSpPr>
              <p:cNvPr id="18" name="Rectangle 17"/>
              <p:cNvSpPr>
                <a:spLocks noRot="1" noChangeAspect="1" noMove="1" noResize="1" noEditPoints="1" noAdjustHandles="1" noChangeArrowheads="1" noChangeShapeType="1" noTextEdit="1"/>
              </p:cNvSpPr>
              <p:nvPr/>
            </p:nvSpPr>
            <p:spPr>
              <a:xfrm>
                <a:off x="1143126" y="2057319"/>
                <a:ext cx="8610600" cy="1938992"/>
              </a:xfrm>
              <a:prstGeom prst="rect">
                <a:avLst/>
              </a:prstGeom>
              <a:blipFill>
                <a:blip r:embed="rId3"/>
                <a:stretch>
                  <a:fillRect l="-1700" t="-3762" r="-2054" b="-8777"/>
                </a:stretch>
              </a:blipFill>
              <a:ln>
                <a:noFill/>
              </a:ln>
            </p:spPr>
            <p:txBody>
              <a:bodyPr/>
              <a:lstStyle/>
              <a:p>
                <a:r>
                  <a:rPr lang="en-US">
                    <a:noFill/>
                  </a:rPr>
                  <a:t> </a:t>
                </a:r>
              </a:p>
            </p:txBody>
          </p:sp>
        </mc:Fallback>
      </mc:AlternateContent>
      <p:sp>
        <p:nvSpPr>
          <p:cNvPr id="2" name="Title 3">
            <a:extLst>
              <a:ext uri="{FF2B5EF4-FFF2-40B4-BE49-F238E27FC236}">
                <a16:creationId xmlns:a16="http://schemas.microsoft.com/office/drawing/2014/main" id="{5352514E-3B1A-5336-23A1-089F0F967836}"/>
              </a:ext>
            </a:extLst>
          </p:cNvPr>
          <p:cNvSpPr txBox="1">
            <a:spLocks/>
          </p:cNvSpPr>
          <p:nvPr/>
        </p:nvSpPr>
        <p:spPr>
          <a:xfrm>
            <a:off x="1097280" y="286603"/>
            <a:ext cx="10058400" cy="145075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r>
              <a:rPr lang="en-US" dirty="0"/>
              <a:t>Equation of a Line</a:t>
            </a:r>
          </a:p>
        </p:txBody>
      </p:sp>
    </p:spTree>
    <p:extLst>
      <p:ext uri="{BB962C8B-B14F-4D97-AF65-F5344CB8AC3E}">
        <p14:creationId xmlns:p14="http://schemas.microsoft.com/office/powerpoint/2010/main" val="17141353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181100" y="2020811"/>
            <a:ext cx="9867900" cy="3323987"/>
          </a:xfrm>
          <a:prstGeom prst="rect">
            <a:avLst/>
          </a:prstGeom>
          <a:ln>
            <a:noFill/>
          </a:ln>
        </p:spPr>
        <p:txBody>
          <a:bodyPr wrap="square">
            <a:spAutoFit/>
          </a:bodyPr>
          <a:lstStyle/>
          <a:p>
            <a:pPr>
              <a:buClr>
                <a:srgbClr val="669900"/>
              </a:buClr>
              <a:buSzPct val="75000"/>
            </a:pPr>
            <a:r>
              <a:rPr lang="en-US" altLang="x-none" sz="3000" i="1" dirty="0">
                <a:solidFill>
                  <a:srgbClr val="FF0000"/>
                </a:solidFill>
                <a:ea typeface="Open Sans Light" charset="0"/>
                <a:cs typeface="Open Sans Light" charset="0"/>
              </a:rPr>
              <a:t>Residual:</a:t>
            </a:r>
            <a:r>
              <a:rPr lang="en-US" altLang="x-none" sz="3000" dirty="0">
                <a:solidFill>
                  <a:schemeClr val="tx1">
                    <a:lumMod val="95000"/>
                    <a:lumOff val="5000"/>
                  </a:schemeClr>
                </a:solidFill>
                <a:ea typeface="Open Sans Light" charset="0"/>
                <a:cs typeface="Open Sans Light" charset="0"/>
              </a:rPr>
              <a:t> Vertical deviation of a point from the line </a:t>
            </a:r>
            <a:endParaRPr lang="en-US" altLang="x-none" sz="3000" baseline="-25000" dirty="0">
              <a:solidFill>
                <a:schemeClr val="tx1">
                  <a:lumMod val="95000"/>
                  <a:lumOff val="5000"/>
                </a:schemeClr>
              </a:solidFill>
              <a:ea typeface="Open Sans Light" charset="0"/>
              <a:cs typeface="Open Sans Light" charset="0"/>
            </a:endParaRPr>
          </a:p>
          <a:p>
            <a:pPr>
              <a:buClr>
                <a:srgbClr val="669900"/>
              </a:buClr>
              <a:buSzPct val="75000"/>
            </a:pPr>
            <a:endParaRPr lang="en-US" altLang="x-none" sz="3000" dirty="0">
              <a:solidFill>
                <a:schemeClr val="tx1">
                  <a:lumMod val="95000"/>
                  <a:lumOff val="5000"/>
                </a:schemeClr>
              </a:solidFill>
              <a:ea typeface="Open Sans Light" charset="0"/>
              <a:cs typeface="Open Sans Light" charset="0"/>
            </a:endParaRPr>
          </a:p>
          <a:p>
            <a:pPr>
              <a:buClr>
                <a:srgbClr val="669900"/>
              </a:buClr>
              <a:buSzPct val="75000"/>
            </a:pPr>
            <a:r>
              <a:rPr lang="en-US" altLang="x-none" sz="3000" dirty="0">
                <a:solidFill>
                  <a:schemeClr val="tx1">
                    <a:lumMod val="95000"/>
                    <a:lumOff val="5000"/>
                  </a:schemeClr>
                </a:solidFill>
                <a:ea typeface="Open Sans Light" charset="0"/>
                <a:cs typeface="Open Sans Light" charset="0"/>
              </a:rPr>
              <a:t>The best fitting line collectively makes the </a:t>
            </a:r>
            <a:r>
              <a:rPr lang="en-US" altLang="x-none" sz="3000" i="1" dirty="0">
                <a:solidFill>
                  <a:schemeClr val="tx1">
                    <a:lumMod val="95000"/>
                    <a:lumOff val="5000"/>
                  </a:schemeClr>
                </a:solidFill>
                <a:ea typeface="Open Sans Light" charset="0"/>
                <a:cs typeface="Open Sans Light" charset="0"/>
              </a:rPr>
              <a:t>squares of the residuals </a:t>
            </a:r>
            <a:r>
              <a:rPr lang="en-US" altLang="x-none" sz="3000" dirty="0">
                <a:solidFill>
                  <a:schemeClr val="tx1">
                    <a:lumMod val="95000"/>
                    <a:lumOff val="5000"/>
                  </a:schemeClr>
                </a:solidFill>
                <a:ea typeface="Open Sans Light" charset="0"/>
                <a:cs typeface="Open Sans Light" charset="0"/>
              </a:rPr>
              <a:t>as small as possible</a:t>
            </a:r>
          </a:p>
          <a:p>
            <a:pPr>
              <a:buClr>
                <a:srgbClr val="669900"/>
              </a:buClr>
              <a:buSzPct val="75000"/>
            </a:pPr>
            <a:endParaRPr lang="en-US" altLang="x-none" sz="3000" i="1" dirty="0">
              <a:solidFill>
                <a:schemeClr val="tx1">
                  <a:lumMod val="95000"/>
                  <a:lumOff val="5000"/>
                </a:schemeClr>
              </a:solidFill>
              <a:ea typeface="Open Sans Light" charset="0"/>
              <a:cs typeface="Open Sans Light" charset="0"/>
            </a:endParaRPr>
          </a:p>
          <a:p>
            <a:pPr>
              <a:buClr>
                <a:srgbClr val="669900"/>
              </a:buClr>
              <a:buSzPct val="75000"/>
            </a:pPr>
            <a:r>
              <a:rPr lang="en-US" altLang="x-none" sz="3000" dirty="0">
                <a:solidFill>
                  <a:schemeClr val="tx1">
                    <a:lumMod val="95000"/>
                    <a:lumOff val="5000"/>
                  </a:schemeClr>
                </a:solidFill>
                <a:ea typeface="Open Sans Light" charset="0"/>
                <a:cs typeface="Open Sans Light" charset="0"/>
              </a:rPr>
              <a:t>The choices of </a:t>
            </a:r>
            <a:r>
              <a:rPr lang="en-US" altLang="x-none" sz="3000" b="1" i="1" dirty="0">
                <a:solidFill>
                  <a:srgbClr val="0070C0"/>
                </a:solidFill>
                <a:ea typeface="Open Sans Light" charset="0"/>
                <a:cs typeface="Open Sans Light" charset="0"/>
              </a:rPr>
              <a:t>b</a:t>
            </a:r>
            <a:r>
              <a:rPr lang="en-US" altLang="x-none" sz="3000" b="1" i="1" baseline="-25000" dirty="0">
                <a:solidFill>
                  <a:srgbClr val="0070C0"/>
                </a:solidFill>
                <a:ea typeface="Open Sans Light" charset="0"/>
                <a:cs typeface="Open Sans Light" charset="0"/>
              </a:rPr>
              <a:t>0</a:t>
            </a:r>
            <a:r>
              <a:rPr lang="en-US" altLang="x-none" sz="3000" dirty="0">
                <a:solidFill>
                  <a:schemeClr val="tx1">
                    <a:lumMod val="95000"/>
                    <a:lumOff val="5000"/>
                  </a:schemeClr>
                </a:solidFill>
                <a:ea typeface="Open Sans Light" charset="0"/>
                <a:cs typeface="Open Sans Light" charset="0"/>
              </a:rPr>
              <a:t> and </a:t>
            </a:r>
            <a:r>
              <a:rPr lang="en-US" altLang="x-none" sz="3000" b="1" i="1" dirty="0">
                <a:solidFill>
                  <a:srgbClr val="0070C0"/>
                </a:solidFill>
                <a:ea typeface="Open Sans Light" charset="0"/>
                <a:cs typeface="Open Sans Light" charset="0"/>
              </a:rPr>
              <a:t>b</a:t>
            </a:r>
            <a:r>
              <a:rPr lang="en-US" altLang="x-none" sz="3000" b="1" i="1" baseline="-25000" dirty="0">
                <a:solidFill>
                  <a:srgbClr val="0070C0"/>
                </a:solidFill>
                <a:ea typeface="Open Sans Light" charset="0"/>
                <a:cs typeface="Open Sans Light" charset="0"/>
              </a:rPr>
              <a:t>1</a:t>
            </a:r>
            <a:r>
              <a:rPr lang="en-US" altLang="x-none" sz="3000" dirty="0">
                <a:solidFill>
                  <a:schemeClr val="tx1">
                    <a:lumMod val="95000"/>
                    <a:lumOff val="5000"/>
                  </a:schemeClr>
                </a:solidFill>
                <a:ea typeface="Open Sans Light" charset="0"/>
                <a:cs typeface="Open Sans Light" charset="0"/>
              </a:rPr>
              <a:t> minimize the sum of the squared residuals</a:t>
            </a:r>
          </a:p>
        </p:txBody>
      </p:sp>
      <p:sp>
        <p:nvSpPr>
          <p:cNvPr id="2" name="Title 3">
            <a:extLst>
              <a:ext uri="{FF2B5EF4-FFF2-40B4-BE49-F238E27FC236}">
                <a16:creationId xmlns:a16="http://schemas.microsoft.com/office/drawing/2014/main" id="{E0DB28A6-4F2A-97B0-4EF5-599BE8702F54}"/>
              </a:ext>
            </a:extLst>
          </p:cNvPr>
          <p:cNvSpPr txBox="1">
            <a:spLocks/>
          </p:cNvSpPr>
          <p:nvPr/>
        </p:nvSpPr>
        <p:spPr>
          <a:xfrm>
            <a:off x="1097280" y="286603"/>
            <a:ext cx="10058400" cy="145075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r>
              <a:rPr lang="en-US" dirty="0"/>
              <a:t>Least Squares</a:t>
            </a:r>
          </a:p>
        </p:txBody>
      </p:sp>
    </p:spTree>
    <p:extLst>
      <p:ext uri="{BB962C8B-B14F-4D97-AF65-F5344CB8AC3E}">
        <p14:creationId xmlns:p14="http://schemas.microsoft.com/office/powerpoint/2010/main" val="8678290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a:extLst>
              <a:ext uri="{FF2B5EF4-FFF2-40B4-BE49-F238E27FC236}">
                <a16:creationId xmlns:a16="http://schemas.microsoft.com/office/drawing/2014/main" id="{3167A421-228E-B0A5-8821-C98C846E05E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5951" b="-1"/>
          <a:stretch/>
        </p:blipFill>
        <p:spPr bwMode="auto">
          <a:xfrm>
            <a:off x="1017564" y="188350"/>
            <a:ext cx="10261377" cy="608963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C5A08238-AF9E-36D5-6A31-DECC9B885738}"/>
              </a:ext>
            </a:extLst>
          </p:cNvPr>
          <p:cNvSpPr txBox="1"/>
          <p:nvPr/>
        </p:nvSpPr>
        <p:spPr>
          <a:xfrm>
            <a:off x="5864513" y="5604409"/>
            <a:ext cx="2858033" cy="276999"/>
          </a:xfrm>
          <a:prstGeom prst="rect">
            <a:avLst/>
          </a:prstGeom>
          <a:noFill/>
        </p:spPr>
        <p:txBody>
          <a:bodyPr wrap="square" rtlCol="0">
            <a:spAutoFit/>
          </a:bodyPr>
          <a:lstStyle/>
          <a:p>
            <a:r>
              <a:rPr lang="en-US" sz="1200" dirty="0"/>
              <a:t>Weight (Carats)</a:t>
            </a:r>
          </a:p>
        </p:txBody>
      </p:sp>
      <p:cxnSp>
        <p:nvCxnSpPr>
          <p:cNvPr id="4" name="Straight Arrow Connector 3">
            <a:extLst>
              <a:ext uri="{FF2B5EF4-FFF2-40B4-BE49-F238E27FC236}">
                <a16:creationId xmlns:a16="http://schemas.microsoft.com/office/drawing/2014/main" id="{CB756793-B424-348F-CBDE-5A8D95CA950D}"/>
              </a:ext>
            </a:extLst>
          </p:cNvPr>
          <p:cNvCxnSpPr>
            <a:cxnSpLocks/>
          </p:cNvCxnSpPr>
          <p:nvPr/>
        </p:nvCxnSpPr>
        <p:spPr>
          <a:xfrm flipV="1">
            <a:off x="6846620" y="3194296"/>
            <a:ext cx="0" cy="318289"/>
          </a:xfrm>
          <a:prstGeom prst="straightConnector1">
            <a:avLst/>
          </a:prstGeom>
          <a:ln>
            <a:solidFill>
              <a:srgbClr val="FF0000"/>
            </a:solidFill>
            <a:headEnd w="sm" len="sm"/>
            <a:tailEnd type="triangle" w="sm" len="sm"/>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FFF31D03-1A42-1380-B642-47FA3A3CC47A}"/>
                  </a:ext>
                </a:extLst>
              </p:cNvPr>
              <p:cNvSpPr txBox="1"/>
              <p:nvPr/>
            </p:nvSpPr>
            <p:spPr>
              <a:xfrm>
                <a:off x="8579380" y="1898978"/>
                <a:ext cx="3170039" cy="584775"/>
              </a:xfrm>
              <a:prstGeom prst="rect">
                <a:avLst/>
              </a:prstGeom>
              <a:noFill/>
              <a:ln>
                <a:noFill/>
              </a:ln>
            </p:spPr>
            <p:txBody>
              <a:bodyPr wrap="square">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𝑓</m:t>
                      </m:r>
                      <m:d>
                        <m:dPr>
                          <m:ctrlPr>
                            <a:rPr lang="en-US" sz="1600" i="1">
                              <a:latin typeface="Cambria Math" panose="02040503050406030204" pitchFamily="18" charset="0"/>
                            </a:rPr>
                          </m:ctrlPr>
                        </m:dPr>
                        <m:e>
                          <m:r>
                            <a:rPr lang="en-US" sz="1600" i="1" smtClean="0">
                              <a:latin typeface="Cambria Math" panose="02040503050406030204" pitchFamily="18" charset="0"/>
                            </a:rPr>
                            <m:t>𝑥</m:t>
                          </m:r>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𝑏</m:t>
                              </m:r>
                            </m:e>
                            <m:sub>
                              <m:r>
                                <a:rPr lang="en-US" sz="1600" i="1">
                                  <a:latin typeface="Cambria Math" panose="02040503050406030204" pitchFamily="18" charset="0"/>
                                </a:rPr>
                                <m:t>0</m:t>
                              </m:r>
                            </m:sub>
                          </m:sSub>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𝑏</m:t>
                              </m:r>
                            </m:e>
                            <m:sub>
                              <m:r>
                                <a:rPr lang="en-US" sz="1600" i="1">
                                  <a:latin typeface="Cambria Math" panose="02040503050406030204" pitchFamily="18" charset="0"/>
                                  <a:ea typeface="Cambria Math" panose="02040503050406030204" pitchFamily="18" charset="0"/>
                                </a:rPr>
                                <m:t>1</m:t>
                              </m:r>
                            </m:sub>
                          </m:sSub>
                        </m:e>
                      </m:d>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𝑏</m:t>
                          </m:r>
                        </m:e>
                        <m:sub>
                          <m:r>
                            <a:rPr lang="en-US" sz="1600" i="1">
                              <a:latin typeface="Cambria Math" panose="02040503050406030204" pitchFamily="18" charset="0"/>
                            </a:rPr>
                            <m:t>0</m:t>
                          </m:r>
                        </m:sub>
                      </m:sSub>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𝑏</m:t>
                          </m:r>
                        </m:e>
                        <m:sub>
                          <m:r>
                            <a:rPr lang="en-US" sz="1600" i="1">
                              <a:latin typeface="Cambria Math" panose="02040503050406030204" pitchFamily="18" charset="0"/>
                            </a:rPr>
                            <m:t>1</m:t>
                          </m:r>
                        </m:sub>
                      </m:sSub>
                      <m:r>
                        <a:rPr lang="en-US" sz="1600" b="0" i="1" smtClean="0">
                          <a:latin typeface="Cambria Math" panose="02040503050406030204" pitchFamily="18" charset="0"/>
                        </a:rPr>
                        <m:t>𝑥</m:t>
                      </m:r>
                    </m:oMath>
                  </m:oMathPara>
                </a14:m>
                <a:endParaRPr lang="en-US" sz="1600" dirty="0"/>
              </a:p>
              <a:p>
                <a:r>
                  <a:rPr lang="en-US" sz="1600" dirty="0"/>
                  <a:t>	red line</a:t>
                </a:r>
              </a:p>
            </p:txBody>
          </p:sp>
        </mc:Choice>
        <mc:Fallback xmlns="">
          <p:sp>
            <p:nvSpPr>
              <p:cNvPr id="5" name="TextBox 4">
                <a:extLst>
                  <a:ext uri="{FF2B5EF4-FFF2-40B4-BE49-F238E27FC236}">
                    <a16:creationId xmlns:a16="http://schemas.microsoft.com/office/drawing/2014/main" id="{FFF31D03-1A42-1380-B642-47FA3A3CC47A}"/>
                  </a:ext>
                </a:extLst>
              </p:cNvPr>
              <p:cNvSpPr txBox="1">
                <a:spLocks noRot="1" noChangeAspect="1" noMove="1" noResize="1" noEditPoints="1" noAdjustHandles="1" noChangeArrowheads="1" noChangeShapeType="1" noTextEdit="1"/>
              </p:cNvSpPr>
              <p:nvPr/>
            </p:nvSpPr>
            <p:spPr>
              <a:xfrm>
                <a:off x="8579380" y="1898978"/>
                <a:ext cx="3170039" cy="584775"/>
              </a:xfrm>
              <a:prstGeom prst="rect">
                <a:avLst/>
              </a:prstGeom>
              <a:blipFill>
                <a:blip r:embed="rId4"/>
                <a:stretch>
                  <a:fillRect b="-13684"/>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83BCB9F2-F653-56F0-6CCE-D53756302AC5}"/>
                  </a:ext>
                </a:extLst>
              </p:cNvPr>
              <p:cNvSpPr txBox="1"/>
              <p:nvPr/>
            </p:nvSpPr>
            <p:spPr>
              <a:xfrm>
                <a:off x="6148253" y="3156392"/>
                <a:ext cx="1665490" cy="28469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sz="1200" b="0" i="1" smtClean="0">
                              <a:latin typeface="Cambria Math" panose="02040503050406030204" pitchFamily="18" charset="0"/>
                              <a:ea typeface="Cambria Math" panose="02040503050406030204" pitchFamily="18" charset="0"/>
                            </a:rPr>
                          </m:ctrlPr>
                        </m:sSupPr>
                        <m:e>
                          <m:r>
                            <a:rPr lang="en-US" sz="1200" i="1">
                              <a:latin typeface="Cambria Math" panose="02040503050406030204" pitchFamily="18" charset="0"/>
                              <a:ea typeface="Cambria Math" panose="02040503050406030204" pitchFamily="18" charset="0"/>
                            </a:rPr>
                            <m:t>𝜀</m:t>
                          </m:r>
                        </m:e>
                        <m:sup>
                          <m:r>
                            <a:rPr lang="en-US" sz="1200" b="0"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𝑖</m:t>
                          </m:r>
                          <m:r>
                            <a:rPr lang="en-US" sz="1200" b="0" i="1" smtClean="0">
                              <a:latin typeface="Cambria Math" panose="02040503050406030204" pitchFamily="18" charset="0"/>
                              <a:ea typeface="Cambria Math" panose="02040503050406030204" pitchFamily="18" charset="0"/>
                            </a:rPr>
                            <m:t>)</m:t>
                          </m:r>
                        </m:sup>
                      </m:sSup>
                    </m:oMath>
                  </m:oMathPara>
                </a14:m>
                <a:endParaRPr lang="en-US" sz="1200" dirty="0"/>
              </a:p>
            </p:txBody>
          </p:sp>
        </mc:Choice>
        <mc:Fallback xmlns="">
          <p:sp>
            <p:nvSpPr>
              <p:cNvPr id="10" name="TextBox 9">
                <a:extLst>
                  <a:ext uri="{FF2B5EF4-FFF2-40B4-BE49-F238E27FC236}">
                    <a16:creationId xmlns:a16="http://schemas.microsoft.com/office/drawing/2014/main" id="{83BCB9F2-F653-56F0-6CCE-D53756302AC5}"/>
                  </a:ext>
                </a:extLst>
              </p:cNvPr>
              <p:cNvSpPr txBox="1">
                <a:spLocks noRot="1" noChangeAspect="1" noMove="1" noResize="1" noEditPoints="1" noAdjustHandles="1" noChangeArrowheads="1" noChangeShapeType="1" noTextEdit="1"/>
              </p:cNvSpPr>
              <p:nvPr/>
            </p:nvSpPr>
            <p:spPr>
              <a:xfrm>
                <a:off x="6148253" y="3156392"/>
                <a:ext cx="1665490" cy="284693"/>
              </a:xfrm>
              <a:prstGeom prst="rect">
                <a:avLst/>
              </a:prstGeom>
              <a:blipFill>
                <a:blip r:embed="rId5"/>
                <a:stretch>
                  <a:fillRect/>
                </a:stretch>
              </a:blipFill>
            </p:spPr>
            <p:txBody>
              <a:bodyPr/>
              <a:lstStyle/>
              <a:p>
                <a:r>
                  <a:rPr lang="en-US">
                    <a:noFill/>
                  </a:rPr>
                  <a:t> </a:t>
                </a:r>
              </a:p>
            </p:txBody>
          </p:sp>
        </mc:Fallback>
      </mc:AlternateContent>
      <p:cxnSp>
        <p:nvCxnSpPr>
          <p:cNvPr id="21" name="Straight Connector 20">
            <a:extLst>
              <a:ext uri="{FF2B5EF4-FFF2-40B4-BE49-F238E27FC236}">
                <a16:creationId xmlns:a16="http://schemas.microsoft.com/office/drawing/2014/main" id="{DD1B09C0-6B81-2954-98E4-8144C18E74D4}"/>
              </a:ext>
            </a:extLst>
          </p:cNvPr>
          <p:cNvCxnSpPr>
            <a:cxnSpLocks/>
          </p:cNvCxnSpPr>
          <p:nvPr/>
        </p:nvCxnSpPr>
        <p:spPr>
          <a:xfrm>
            <a:off x="857259" y="5606122"/>
            <a:ext cx="1184521"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4D0EC35-C43F-9284-9BFE-D22D11F0E1BC}"/>
                  </a:ext>
                </a:extLst>
              </p:cNvPr>
              <p:cNvSpPr txBox="1"/>
              <p:nvPr/>
            </p:nvSpPr>
            <p:spPr>
              <a:xfrm>
                <a:off x="4747206" y="1973197"/>
                <a:ext cx="2898305" cy="436338"/>
              </a:xfrm>
              <a:prstGeom prst="rect">
                <a:avLst/>
              </a:prstGeom>
              <a:noFill/>
              <a:ln>
                <a:noFill/>
              </a:ln>
            </p:spPr>
            <p:txBody>
              <a:bodyPr wrap="square">
                <a:spAutoFit/>
              </a:bodyPr>
              <a:lstStyle/>
              <a:p>
                <a:pPr/>
                <a14:m>
                  <m:oMathPara xmlns:m="http://schemas.openxmlformats.org/officeDocument/2006/math">
                    <m:oMathParaPr>
                      <m:jc m:val="centerGroup"/>
                    </m:oMathParaPr>
                    <m:oMath xmlns:m="http://schemas.openxmlformats.org/officeDocument/2006/math">
                      <m:r>
                        <a:rPr lang="en-US" sz="1050" b="0" i="1" smtClean="0">
                          <a:latin typeface="Cambria Math" panose="02040503050406030204" pitchFamily="18" charset="0"/>
                        </a:rPr>
                        <m:t>𝑓</m:t>
                      </m:r>
                      <m:d>
                        <m:dPr>
                          <m:ctrlPr>
                            <a:rPr lang="en-US" sz="1050" i="1" smtClean="0">
                              <a:latin typeface="Cambria Math" panose="02040503050406030204" pitchFamily="18" charset="0"/>
                            </a:rPr>
                          </m:ctrlPr>
                        </m:dPr>
                        <m:e>
                          <m:sSup>
                            <m:sSupPr>
                              <m:ctrlPr>
                                <a:rPr lang="en-US" sz="1050" i="1">
                                  <a:latin typeface="Cambria Math" panose="02040503050406030204" pitchFamily="18" charset="0"/>
                                </a:rPr>
                              </m:ctrlPr>
                            </m:sSupPr>
                            <m:e>
                              <m:r>
                                <a:rPr lang="en-US" sz="1050" i="1">
                                  <a:latin typeface="Cambria Math" panose="02040503050406030204" pitchFamily="18" charset="0"/>
                                </a:rPr>
                                <m:t>𝑥</m:t>
                              </m:r>
                            </m:e>
                            <m:sup>
                              <m:r>
                                <a:rPr lang="en-US" sz="1050" i="1">
                                  <a:latin typeface="Cambria Math" panose="02040503050406030204" pitchFamily="18" charset="0"/>
                                </a:rPr>
                                <m:t>(</m:t>
                              </m:r>
                              <m:r>
                                <a:rPr lang="en-US" sz="1050" i="1">
                                  <a:latin typeface="Cambria Math" panose="02040503050406030204" pitchFamily="18" charset="0"/>
                                </a:rPr>
                                <m:t>𝑖</m:t>
                              </m:r>
                              <m:r>
                                <a:rPr lang="en-US" sz="1050" i="1">
                                  <a:latin typeface="Cambria Math" panose="02040503050406030204" pitchFamily="18" charset="0"/>
                                </a:rPr>
                                <m:t>)</m:t>
                              </m:r>
                            </m:sup>
                          </m:sSup>
                          <m:r>
                            <a:rPr lang="en-US" sz="1050" b="0" i="1" smtClean="0">
                              <a:latin typeface="Cambria Math" panose="02040503050406030204" pitchFamily="18" charset="0"/>
                            </a:rPr>
                            <m:t>;</m:t>
                          </m:r>
                          <m:sSub>
                            <m:sSubPr>
                              <m:ctrlPr>
                                <a:rPr lang="en-US" sz="1050" i="1">
                                  <a:latin typeface="Cambria Math" panose="02040503050406030204" pitchFamily="18" charset="0"/>
                                </a:rPr>
                              </m:ctrlPr>
                            </m:sSubPr>
                            <m:e>
                              <m:r>
                                <a:rPr lang="en-US" sz="1050" i="1">
                                  <a:latin typeface="Cambria Math" panose="02040503050406030204" pitchFamily="18" charset="0"/>
                                  <a:ea typeface="Cambria Math" panose="02040503050406030204" pitchFamily="18" charset="0"/>
                                </a:rPr>
                                <m:t>𝑏</m:t>
                              </m:r>
                            </m:e>
                            <m:sub>
                              <m:r>
                                <a:rPr lang="en-US" sz="1050" i="1">
                                  <a:latin typeface="Cambria Math" panose="02040503050406030204" pitchFamily="18" charset="0"/>
                                </a:rPr>
                                <m:t>0</m:t>
                              </m:r>
                            </m:sub>
                          </m:sSub>
                          <m:r>
                            <a:rPr lang="en-US" sz="1050" b="0" i="1" smtClean="0">
                              <a:latin typeface="Cambria Math" panose="02040503050406030204" pitchFamily="18" charset="0"/>
                            </a:rPr>
                            <m:t>,</m:t>
                          </m:r>
                          <m:sSub>
                            <m:sSubPr>
                              <m:ctrlPr>
                                <a:rPr lang="en-US" sz="1050" i="1">
                                  <a:latin typeface="Cambria Math" panose="02040503050406030204" pitchFamily="18" charset="0"/>
                                </a:rPr>
                              </m:ctrlPr>
                            </m:sSubPr>
                            <m:e>
                              <m:r>
                                <a:rPr lang="en-US" sz="1050" i="1">
                                  <a:latin typeface="Cambria Math" panose="02040503050406030204" pitchFamily="18" charset="0"/>
                                  <a:ea typeface="Cambria Math" panose="02040503050406030204" pitchFamily="18" charset="0"/>
                                </a:rPr>
                                <m:t>𝑏</m:t>
                              </m:r>
                            </m:e>
                            <m:sub>
                              <m:r>
                                <a:rPr lang="en-US" sz="1050" b="0" i="1" smtClean="0">
                                  <a:latin typeface="Cambria Math" panose="02040503050406030204" pitchFamily="18" charset="0"/>
                                  <a:ea typeface="Cambria Math" panose="02040503050406030204" pitchFamily="18" charset="0"/>
                                </a:rPr>
                                <m:t>1</m:t>
                              </m:r>
                            </m:sub>
                          </m:sSub>
                        </m:e>
                      </m:d>
                      <m:r>
                        <a:rPr lang="en-US" sz="1050" b="0" i="1" smtClean="0">
                          <a:latin typeface="Cambria Math" panose="02040503050406030204" pitchFamily="18" charset="0"/>
                        </a:rPr>
                        <m:t>=</m:t>
                      </m:r>
                      <m:sSub>
                        <m:sSubPr>
                          <m:ctrlPr>
                            <a:rPr lang="en-US" sz="1050" i="1">
                              <a:latin typeface="Cambria Math" panose="02040503050406030204" pitchFamily="18" charset="0"/>
                            </a:rPr>
                          </m:ctrlPr>
                        </m:sSubPr>
                        <m:e>
                          <m:r>
                            <a:rPr lang="en-US" sz="1050" i="1">
                              <a:latin typeface="Cambria Math" panose="02040503050406030204" pitchFamily="18" charset="0"/>
                              <a:ea typeface="Cambria Math" panose="02040503050406030204" pitchFamily="18" charset="0"/>
                            </a:rPr>
                            <m:t>𝑏</m:t>
                          </m:r>
                        </m:e>
                        <m:sub>
                          <m:r>
                            <a:rPr lang="en-US" sz="1050" i="1">
                              <a:latin typeface="Cambria Math" panose="02040503050406030204" pitchFamily="18" charset="0"/>
                            </a:rPr>
                            <m:t>0</m:t>
                          </m:r>
                        </m:sub>
                      </m:sSub>
                      <m:r>
                        <a:rPr lang="en-US" sz="1050" b="0" i="1" smtClean="0">
                          <a:latin typeface="Cambria Math" panose="02040503050406030204" pitchFamily="18" charset="0"/>
                        </a:rPr>
                        <m:t>+</m:t>
                      </m:r>
                      <m:sSub>
                        <m:sSubPr>
                          <m:ctrlPr>
                            <a:rPr lang="en-US" sz="1050" b="0" i="1" smtClean="0">
                              <a:latin typeface="Cambria Math" panose="02040503050406030204" pitchFamily="18" charset="0"/>
                            </a:rPr>
                          </m:ctrlPr>
                        </m:sSubPr>
                        <m:e>
                          <m:r>
                            <a:rPr lang="en-US" sz="1050" b="0" i="1" smtClean="0">
                              <a:latin typeface="Cambria Math" panose="02040503050406030204" pitchFamily="18" charset="0"/>
                              <a:ea typeface="Cambria Math" panose="02040503050406030204" pitchFamily="18" charset="0"/>
                            </a:rPr>
                            <m:t>𝑏</m:t>
                          </m:r>
                        </m:e>
                        <m:sub>
                          <m:r>
                            <a:rPr lang="en-US" sz="1050" b="0" i="1" smtClean="0">
                              <a:latin typeface="Cambria Math" panose="02040503050406030204" pitchFamily="18" charset="0"/>
                            </a:rPr>
                            <m:t>1</m:t>
                          </m:r>
                        </m:sub>
                      </m:sSub>
                      <m:sSup>
                        <m:sSupPr>
                          <m:ctrlPr>
                            <a:rPr lang="en-US" sz="1050" i="1">
                              <a:latin typeface="Cambria Math" panose="02040503050406030204" pitchFamily="18" charset="0"/>
                            </a:rPr>
                          </m:ctrlPr>
                        </m:sSupPr>
                        <m:e>
                          <m:r>
                            <a:rPr lang="en-US" sz="1050" i="1">
                              <a:latin typeface="Cambria Math" panose="02040503050406030204" pitchFamily="18" charset="0"/>
                            </a:rPr>
                            <m:t>𝑥</m:t>
                          </m:r>
                        </m:e>
                        <m:sup>
                          <m:r>
                            <a:rPr lang="en-US" sz="1050" i="1">
                              <a:latin typeface="Cambria Math" panose="02040503050406030204" pitchFamily="18" charset="0"/>
                            </a:rPr>
                            <m:t>(</m:t>
                          </m:r>
                          <m:r>
                            <a:rPr lang="en-US" sz="1050" i="1">
                              <a:latin typeface="Cambria Math" panose="02040503050406030204" pitchFamily="18" charset="0"/>
                            </a:rPr>
                            <m:t>𝑖</m:t>
                          </m:r>
                          <m:r>
                            <a:rPr lang="en-US" sz="1050" i="1">
                              <a:latin typeface="Cambria Math" panose="02040503050406030204" pitchFamily="18" charset="0"/>
                            </a:rPr>
                            <m:t>)</m:t>
                          </m:r>
                        </m:sup>
                      </m:sSup>
                    </m:oMath>
                  </m:oMathPara>
                </a14:m>
                <a:endParaRPr lang="en-US" sz="1050" dirty="0"/>
              </a:p>
              <a:p>
                <a:r>
                  <a:rPr lang="en-US" sz="1050" dirty="0"/>
                  <a:t>	straight line at data points</a:t>
                </a:r>
              </a:p>
            </p:txBody>
          </p:sp>
        </mc:Choice>
        <mc:Fallback xmlns="">
          <p:sp>
            <p:nvSpPr>
              <p:cNvPr id="14" name="TextBox 13">
                <a:extLst>
                  <a:ext uri="{FF2B5EF4-FFF2-40B4-BE49-F238E27FC236}">
                    <a16:creationId xmlns:a16="http://schemas.microsoft.com/office/drawing/2014/main" id="{74D0EC35-C43F-9284-9BFE-D22D11F0E1BC}"/>
                  </a:ext>
                </a:extLst>
              </p:cNvPr>
              <p:cNvSpPr txBox="1">
                <a:spLocks noRot="1" noChangeAspect="1" noMove="1" noResize="1" noEditPoints="1" noAdjustHandles="1" noChangeArrowheads="1" noChangeShapeType="1" noTextEdit="1"/>
              </p:cNvSpPr>
              <p:nvPr/>
            </p:nvSpPr>
            <p:spPr>
              <a:xfrm>
                <a:off x="4747206" y="1973197"/>
                <a:ext cx="2898305" cy="436338"/>
              </a:xfrm>
              <a:prstGeom prst="rect">
                <a:avLst/>
              </a:prstGeom>
              <a:blipFill>
                <a:blip r:embed="rId6"/>
                <a:stretch>
                  <a:fillRect b="-8451"/>
                </a:stretch>
              </a:blipFill>
              <a:ln>
                <a:noFill/>
              </a:ln>
            </p:spPr>
            <p:txBody>
              <a:bodyPr/>
              <a:lstStyle/>
              <a:p>
                <a:r>
                  <a:rPr lang="en-US">
                    <a:noFill/>
                  </a:rPr>
                  <a:t> </a:t>
                </a:r>
              </a:p>
            </p:txBody>
          </p:sp>
        </mc:Fallback>
      </mc:AlternateContent>
      <p:cxnSp>
        <p:nvCxnSpPr>
          <p:cNvPr id="16" name="Straight Arrow Connector 15">
            <a:extLst>
              <a:ext uri="{FF2B5EF4-FFF2-40B4-BE49-F238E27FC236}">
                <a16:creationId xmlns:a16="http://schemas.microsoft.com/office/drawing/2014/main" id="{011131AB-D342-EC84-971A-F68B8211A853}"/>
              </a:ext>
            </a:extLst>
          </p:cNvPr>
          <p:cNvCxnSpPr/>
          <p:nvPr/>
        </p:nvCxnSpPr>
        <p:spPr>
          <a:xfrm>
            <a:off x="5587105" y="2239676"/>
            <a:ext cx="1235347" cy="9546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62C0FB7F-E030-167A-1080-5379CE4C80E0}"/>
                  </a:ext>
                </a:extLst>
              </p:cNvPr>
              <p:cNvSpPr txBox="1"/>
              <p:nvPr/>
            </p:nvSpPr>
            <p:spPr>
              <a:xfrm>
                <a:off x="6487996" y="3575033"/>
                <a:ext cx="874734" cy="260712"/>
              </a:xfrm>
              <a:prstGeom prst="rect">
                <a:avLst/>
              </a:prstGeom>
              <a:noFill/>
              <a:ln>
                <a:noFill/>
              </a:ln>
            </p:spPr>
            <p:txBody>
              <a:bodyPr wrap="square">
                <a:spAutoFit/>
              </a:bodyPr>
              <a:lstStyle/>
              <a:p>
                <a14:m>
                  <m:oMath xmlns:m="http://schemas.openxmlformats.org/officeDocument/2006/math">
                    <m:sSup>
                      <m:sSupPr>
                        <m:ctrlPr>
                          <a:rPr lang="en-US" sz="1050" i="1" smtClean="0">
                            <a:latin typeface="Cambria Math" panose="02040503050406030204" pitchFamily="18" charset="0"/>
                          </a:rPr>
                        </m:ctrlPr>
                      </m:sSupPr>
                      <m:e>
                        <m:r>
                          <a:rPr lang="en-US" sz="1050" b="0" i="1" smtClean="0">
                            <a:latin typeface="Cambria Math" panose="02040503050406030204" pitchFamily="18" charset="0"/>
                          </a:rPr>
                          <m:t>(</m:t>
                        </m:r>
                        <m:r>
                          <a:rPr lang="en-US" sz="1050" i="1">
                            <a:latin typeface="Cambria Math" panose="02040503050406030204" pitchFamily="18" charset="0"/>
                          </a:rPr>
                          <m:t>𝑥</m:t>
                        </m:r>
                      </m:e>
                      <m:sup>
                        <m:r>
                          <a:rPr lang="en-US" sz="1050" i="1">
                            <a:latin typeface="Cambria Math" panose="02040503050406030204" pitchFamily="18" charset="0"/>
                          </a:rPr>
                          <m:t>(</m:t>
                        </m:r>
                        <m:r>
                          <a:rPr lang="en-US" sz="1050" i="1">
                            <a:latin typeface="Cambria Math" panose="02040503050406030204" pitchFamily="18" charset="0"/>
                          </a:rPr>
                          <m:t>𝑖</m:t>
                        </m:r>
                        <m:r>
                          <a:rPr lang="en-US" sz="1050" i="1">
                            <a:latin typeface="Cambria Math" panose="02040503050406030204" pitchFamily="18" charset="0"/>
                          </a:rPr>
                          <m:t>)</m:t>
                        </m:r>
                      </m:sup>
                    </m:sSup>
                  </m:oMath>
                </a14:m>
                <a:r>
                  <a:rPr lang="en-US" sz="1050" dirty="0"/>
                  <a:t>, </a:t>
                </a:r>
                <a14:m>
                  <m:oMath xmlns:m="http://schemas.openxmlformats.org/officeDocument/2006/math">
                    <m:sSup>
                      <m:sSupPr>
                        <m:ctrlPr>
                          <a:rPr lang="en-US" sz="1050" i="1">
                            <a:latin typeface="Cambria Math" panose="02040503050406030204" pitchFamily="18" charset="0"/>
                          </a:rPr>
                        </m:ctrlPr>
                      </m:sSupPr>
                      <m:e>
                        <m:r>
                          <a:rPr lang="en-US" sz="1050" b="0" i="1" smtClean="0">
                            <a:latin typeface="Cambria Math" panose="02040503050406030204" pitchFamily="18" charset="0"/>
                          </a:rPr>
                          <m:t>𝑦</m:t>
                        </m:r>
                      </m:e>
                      <m:sup>
                        <m:r>
                          <a:rPr lang="en-US" sz="1050" i="1">
                            <a:latin typeface="Cambria Math" panose="02040503050406030204" pitchFamily="18" charset="0"/>
                          </a:rPr>
                          <m:t>(</m:t>
                        </m:r>
                        <m:r>
                          <a:rPr lang="en-US" sz="1050" i="1">
                            <a:latin typeface="Cambria Math" panose="02040503050406030204" pitchFamily="18" charset="0"/>
                          </a:rPr>
                          <m:t>𝑖</m:t>
                        </m:r>
                        <m:r>
                          <a:rPr lang="en-US" sz="1050" i="1">
                            <a:latin typeface="Cambria Math" panose="02040503050406030204" pitchFamily="18" charset="0"/>
                          </a:rPr>
                          <m:t>)</m:t>
                        </m:r>
                      </m:sup>
                    </m:sSup>
                  </m:oMath>
                </a14:m>
                <a:r>
                  <a:rPr lang="en-US" sz="1050" dirty="0"/>
                  <a:t>)</a:t>
                </a:r>
              </a:p>
            </p:txBody>
          </p:sp>
        </mc:Choice>
        <mc:Fallback xmlns="">
          <p:sp>
            <p:nvSpPr>
              <p:cNvPr id="17" name="TextBox 16">
                <a:extLst>
                  <a:ext uri="{FF2B5EF4-FFF2-40B4-BE49-F238E27FC236}">
                    <a16:creationId xmlns:a16="http://schemas.microsoft.com/office/drawing/2014/main" id="{62C0FB7F-E030-167A-1080-5379CE4C80E0}"/>
                  </a:ext>
                </a:extLst>
              </p:cNvPr>
              <p:cNvSpPr txBox="1">
                <a:spLocks noRot="1" noChangeAspect="1" noMove="1" noResize="1" noEditPoints="1" noAdjustHandles="1" noChangeArrowheads="1" noChangeShapeType="1" noTextEdit="1"/>
              </p:cNvSpPr>
              <p:nvPr/>
            </p:nvSpPr>
            <p:spPr>
              <a:xfrm>
                <a:off x="6487996" y="3575033"/>
                <a:ext cx="874734" cy="260712"/>
              </a:xfrm>
              <a:prstGeom prst="rect">
                <a:avLst/>
              </a:prstGeom>
              <a:blipFill>
                <a:blip r:embed="rId7"/>
                <a:stretch>
                  <a:fillRect b="-11628"/>
                </a:stretch>
              </a:blipFill>
              <a:ln>
                <a:noFill/>
              </a:ln>
            </p:spPr>
            <p:txBody>
              <a:bodyPr/>
              <a:lstStyle/>
              <a:p>
                <a:r>
                  <a:rPr lang="en-US">
                    <a:noFill/>
                  </a:rPr>
                  <a:t> </a:t>
                </a:r>
              </a:p>
            </p:txBody>
          </p:sp>
        </mc:Fallback>
      </mc:AlternateContent>
      <p:sp>
        <p:nvSpPr>
          <p:cNvPr id="23" name="TextBox 22">
            <a:extLst>
              <a:ext uri="{FF2B5EF4-FFF2-40B4-BE49-F238E27FC236}">
                <a16:creationId xmlns:a16="http://schemas.microsoft.com/office/drawing/2014/main" id="{A0191DC6-C3CB-5045-6903-A484EACAD2B3}"/>
              </a:ext>
            </a:extLst>
          </p:cNvPr>
          <p:cNvSpPr txBox="1"/>
          <p:nvPr/>
        </p:nvSpPr>
        <p:spPr>
          <a:xfrm rot="16200000">
            <a:off x="-515959" y="3017636"/>
            <a:ext cx="2858033" cy="276999"/>
          </a:xfrm>
          <a:prstGeom prst="rect">
            <a:avLst/>
          </a:prstGeom>
          <a:noFill/>
        </p:spPr>
        <p:txBody>
          <a:bodyPr wrap="square" rtlCol="0">
            <a:spAutoFit/>
          </a:bodyPr>
          <a:lstStyle/>
          <a:p>
            <a:pPr algn="ctr"/>
            <a:r>
              <a:rPr lang="en-US" sz="1200" dirty="0"/>
              <a:t>Cost ($)</a:t>
            </a: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C655BE24-63A4-0FB9-04E9-AADFD8C0A648}"/>
                  </a:ext>
                </a:extLst>
              </p:cNvPr>
              <p:cNvSpPr txBox="1"/>
              <p:nvPr/>
            </p:nvSpPr>
            <p:spPr>
              <a:xfrm>
                <a:off x="316412" y="5373576"/>
                <a:ext cx="73514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𝑏</m:t>
                          </m:r>
                        </m:e>
                        <m:sub>
                          <m:r>
                            <a:rPr lang="en-US" sz="1800" b="0" i="1" smtClean="0">
                              <a:latin typeface="Cambria Math" panose="02040503050406030204" pitchFamily="18" charset="0"/>
                            </a:rPr>
                            <m:t>0</m:t>
                          </m:r>
                        </m:sub>
                      </m:sSub>
                    </m:oMath>
                  </m:oMathPara>
                </a14:m>
                <a:endParaRPr lang="en-US" dirty="0"/>
              </a:p>
            </p:txBody>
          </p:sp>
        </mc:Choice>
        <mc:Fallback xmlns="">
          <p:sp>
            <p:nvSpPr>
              <p:cNvPr id="25" name="TextBox 24">
                <a:extLst>
                  <a:ext uri="{FF2B5EF4-FFF2-40B4-BE49-F238E27FC236}">
                    <a16:creationId xmlns:a16="http://schemas.microsoft.com/office/drawing/2014/main" id="{C655BE24-63A4-0FB9-04E9-AADFD8C0A648}"/>
                  </a:ext>
                </a:extLst>
              </p:cNvPr>
              <p:cNvSpPr txBox="1">
                <a:spLocks noRot="1" noChangeAspect="1" noMove="1" noResize="1" noEditPoints="1" noAdjustHandles="1" noChangeArrowheads="1" noChangeShapeType="1" noTextEdit="1"/>
              </p:cNvSpPr>
              <p:nvPr/>
            </p:nvSpPr>
            <p:spPr>
              <a:xfrm>
                <a:off x="316412" y="5373576"/>
                <a:ext cx="735145" cy="369332"/>
              </a:xfrm>
              <a:prstGeom prst="rect">
                <a:avLst/>
              </a:prstGeom>
              <a:blipFill>
                <a:blip r:embed="rId8"/>
                <a:stretch>
                  <a:fillRect/>
                </a:stretch>
              </a:blipFill>
            </p:spPr>
            <p:txBody>
              <a:bodyPr/>
              <a:lstStyle/>
              <a:p>
                <a:r>
                  <a:rPr lang="en-US">
                    <a:noFill/>
                  </a:rPr>
                  <a:t> </a:t>
                </a:r>
              </a:p>
            </p:txBody>
          </p:sp>
        </mc:Fallback>
      </mc:AlternateContent>
      <p:cxnSp>
        <p:nvCxnSpPr>
          <p:cNvPr id="27" name="Straight Connector 26">
            <a:extLst>
              <a:ext uri="{FF2B5EF4-FFF2-40B4-BE49-F238E27FC236}">
                <a16:creationId xmlns:a16="http://schemas.microsoft.com/office/drawing/2014/main" id="{FB0A6447-0BAC-A5A2-AC01-D5A41D6C1062}"/>
              </a:ext>
            </a:extLst>
          </p:cNvPr>
          <p:cNvCxnSpPr/>
          <p:nvPr/>
        </p:nvCxnSpPr>
        <p:spPr>
          <a:xfrm flipV="1">
            <a:off x="4624367" y="4314196"/>
            <a:ext cx="0" cy="334340"/>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0274324E-DE65-F095-4E6B-F3245B73DCCB}"/>
              </a:ext>
            </a:extLst>
          </p:cNvPr>
          <p:cNvCxnSpPr>
            <a:cxnSpLocks/>
          </p:cNvCxnSpPr>
          <p:nvPr/>
        </p:nvCxnSpPr>
        <p:spPr>
          <a:xfrm>
            <a:off x="3995968" y="4648536"/>
            <a:ext cx="628399" cy="0"/>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C144C362-EB30-FE33-9595-F3D5FEF1D72E}"/>
                  </a:ext>
                </a:extLst>
              </p:cNvPr>
              <p:cNvSpPr txBox="1"/>
              <p:nvPr/>
            </p:nvSpPr>
            <p:spPr>
              <a:xfrm>
                <a:off x="3015636" y="3672881"/>
                <a:ext cx="1662103" cy="61395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𝑏</m:t>
                          </m:r>
                        </m:e>
                        <m:sub>
                          <m:r>
                            <a:rPr lang="en-US" sz="1800" b="0" i="1" smtClean="0">
                              <a:latin typeface="Cambria Math" panose="02040503050406030204" pitchFamily="18" charset="0"/>
                              <a:ea typeface="Cambria Math" panose="02040503050406030204" pitchFamily="18" charset="0"/>
                            </a:rPr>
                            <m:t>1</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1</m:t>
                              </m:r>
                            </m:sub>
                          </m:sSub>
                        </m:num>
                        <m:den>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den>
                      </m:f>
                    </m:oMath>
                  </m:oMathPara>
                </a14:m>
                <a:endParaRPr lang="en-US" dirty="0"/>
              </a:p>
            </p:txBody>
          </p:sp>
        </mc:Choice>
        <mc:Fallback xmlns="">
          <p:sp>
            <p:nvSpPr>
              <p:cNvPr id="31" name="TextBox 30">
                <a:extLst>
                  <a:ext uri="{FF2B5EF4-FFF2-40B4-BE49-F238E27FC236}">
                    <a16:creationId xmlns:a16="http://schemas.microsoft.com/office/drawing/2014/main" id="{C144C362-EB30-FE33-9595-F3D5FEF1D72E}"/>
                  </a:ext>
                </a:extLst>
              </p:cNvPr>
              <p:cNvSpPr txBox="1">
                <a:spLocks noRot="1" noChangeAspect="1" noMove="1" noResize="1" noEditPoints="1" noAdjustHandles="1" noChangeArrowheads="1" noChangeShapeType="1" noTextEdit="1"/>
              </p:cNvSpPr>
              <p:nvPr/>
            </p:nvSpPr>
            <p:spPr>
              <a:xfrm>
                <a:off x="3015636" y="3672881"/>
                <a:ext cx="1662103" cy="613951"/>
              </a:xfrm>
              <a:prstGeom prst="rect">
                <a:avLst/>
              </a:prstGeom>
              <a:blipFill>
                <a:blip r:embed="rId9"/>
                <a:stretch>
                  <a:fillRect/>
                </a:stretch>
              </a:blipFill>
            </p:spPr>
            <p:txBody>
              <a:bodyPr/>
              <a:lstStyle/>
              <a:p>
                <a:r>
                  <a:rPr lang="en-US">
                    <a:noFill/>
                  </a:rPr>
                  <a:t> </a:t>
                </a:r>
              </a:p>
            </p:txBody>
          </p:sp>
        </mc:Fallback>
      </mc:AlternateContent>
      <p:cxnSp>
        <p:nvCxnSpPr>
          <p:cNvPr id="33" name="Straight Connector 32">
            <a:extLst>
              <a:ext uri="{FF2B5EF4-FFF2-40B4-BE49-F238E27FC236}">
                <a16:creationId xmlns:a16="http://schemas.microsoft.com/office/drawing/2014/main" id="{8E5BE4DB-4D85-DEED-EF3B-203C5321194F}"/>
              </a:ext>
            </a:extLst>
          </p:cNvPr>
          <p:cNvCxnSpPr/>
          <p:nvPr/>
        </p:nvCxnSpPr>
        <p:spPr>
          <a:xfrm>
            <a:off x="4624367" y="4648536"/>
            <a:ext cx="0" cy="1232872"/>
          </a:xfrm>
          <a:prstGeom prst="line">
            <a:avLst/>
          </a:prstGeom>
          <a:ln>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7593A12D-8E2B-60AF-6CBF-C2CC562D516B}"/>
                  </a:ext>
                </a:extLst>
              </p:cNvPr>
              <p:cNvSpPr txBox="1"/>
              <p:nvPr/>
            </p:nvSpPr>
            <p:spPr>
              <a:xfrm>
                <a:off x="4310167" y="5814103"/>
                <a:ext cx="73514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𝑥</m:t>
                          </m:r>
                        </m:e>
                        <m:sub>
                          <m:r>
                            <a:rPr lang="en-US" sz="1800" b="0" i="1" smtClean="0">
                              <a:latin typeface="Cambria Math" panose="02040503050406030204" pitchFamily="18" charset="0"/>
                              <a:ea typeface="Cambria Math" panose="02040503050406030204" pitchFamily="18" charset="0"/>
                            </a:rPr>
                            <m:t>2</m:t>
                          </m:r>
                        </m:sub>
                      </m:sSub>
                    </m:oMath>
                  </m:oMathPara>
                </a14:m>
                <a:endParaRPr lang="en-US" dirty="0"/>
              </a:p>
            </p:txBody>
          </p:sp>
        </mc:Choice>
        <mc:Fallback xmlns="">
          <p:sp>
            <p:nvSpPr>
              <p:cNvPr id="34" name="TextBox 33">
                <a:extLst>
                  <a:ext uri="{FF2B5EF4-FFF2-40B4-BE49-F238E27FC236}">
                    <a16:creationId xmlns:a16="http://schemas.microsoft.com/office/drawing/2014/main" id="{7593A12D-8E2B-60AF-6CBF-C2CC562D516B}"/>
                  </a:ext>
                </a:extLst>
              </p:cNvPr>
              <p:cNvSpPr txBox="1">
                <a:spLocks noRot="1" noChangeAspect="1" noMove="1" noResize="1" noEditPoints="1" noAdjustHandles="1" noChangeArrowheads="1" noChangeShapeType="1" noTextEdit="1"/>
              </p:cNvSpPr>
              <p:nvPr/>
            </p:nvSpPr>
            <p:spPr>
              <a:xfrm>
                <a:off x="4310167" y="5814103"/>
                <a:ext cx="735145" cy="369332"/>
              </a:xfrm>
              <a:prstGeom prst="rect">
                <a:avLst/>
              </a:prstGeom>
              <a:blipFill>
                <a:blip r:embed="rId10"/>
                <a:stretch>
                  <a:fillRect b="-1667"/>
                </a:stretch>
              </a:blipFill>
            </p:spPr>
            <p:txBody>
              <a:bodyPr/>
              <a:lstStyle/>
              <a:p>
                <a:r>
                  <a:rPr lang="en-US">
                    <a:noFill/>
                  </a:rPr>
                  <a:t> </a:t>
                </a:r>
              </a:p>
            </p:txBody>
          </p:sp>
        </mc:Fallback>
      </mc:AlternateContent>
      <p:cxnSp>
        <p:nvCxnSpPr>
          <p:cNvPr id="35" name="Straight Connector 34">
            <a:extLst>
              <a:ext uri="{FF2B5EF4-FFF2-40B4-BE49-F238E27FC236}">
                <a16:creationId xmlns:a16="http://schemas.microsoft.com/office/drawing/2014/main" id="{124E9D7B-E085-CDEE-EB5E-99C9FA632922}"/>
              </a:ext>
            </a:extLst>
          </p:cNvPr>
          <p:cNvCxnSpPr/>
          <p:nvPr/>
        </p:nvCxnSpPr>
        <p:spPr>
          <a:xfrm>
            <a:off x="3995297" y="4648536"/>
            <a:ext cx="0" cy="1232872"/>
          </a:xfrm>
          <a:prstGeom prst="line">
            <a:avLst/>
          </a:prstGeom>
          <a:ln>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54B3D7CE-889F-DA60-1E29-E45E3570A224}"/>
                  </a:ext>
                </a:extLst>
              </p:cNvPr>
              <p:cNvSpPr txBox="1"/>
              <p:nvPr/>
            </p:nvSpPr>
            <p:spPr>
              <a:xfrm>
                <a:off x="3636722" y="5814103"/>
                <a:ext cx="73514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𝑥</m:t>
                          </m:r>
                        </m:e>
                        <m:sub>
                          <m:r>
                            <a:rPr lang="en-US" sz="1800" b="0" i="1" smtClean="0">
                              <a:latin typeface="Cambria Math" panose="02040503050406030204" pitchFamily="18" charset="0"/>
                              <a:ea typeface="Cambria Math" panose="02040503050406030204" pitchFamily="18" charset="0"/>
                            </a:rPr>
                            <m:t>1</m:t>
                          </m:r>
                        </m:sub>
                      </m:sSub>
                    </m:oMath>
                  </m:oMathPara>
                </a14:m>
                <a:endParaRPr lang="en-US" dirty="0"/>
              </a:p>
            </p:txBody>
          </p:sp>
        </mc:Choice>
        <mc:Fallback xmlns="">
          <p:sp>
            <p:nvSpPr>
              <p:cNvPr id="36" name="TextBox 35">
                <a:extLst>
                  <a:ext uri="{FF2B5EF4-FFF2-40B4-BE49-F238E27FC236}">
                    <a16:creationId xmlns:a16="http://schemas.microsoft.com/office/drawing/2014/main" id="{54B3D7CE-889F-DA60-1E29-E45E3570A224}"/>
                  </a:ext>
                </a:extLst>
              </p:cNvPr>
              <p:cNvSpPr txBox="1">
                <a:spLocks noRot="1" noChangeAspect="1" noMove="1" noResize="1" noEditPoints="1" noAdjustHandles="1" noChangeArrowheads="1" noChangeShapeType="1" noTextEdit="1"/>
              </p:cNvSpPr>
              <p:nvPr/>
            </p:nvSpPr>
            <p:spPr>
              <a:xfrm>
                <a:off x="3636722" y="5814103"/>
                <a:ext cx="735145" cy="369332"/>
              </a:xfrm>
              <a:prstGeom prst="rect">
                <a:avLst/>
              </a:prstGeom>
              <a:blipFill>
                <a:blip r:embed="rId11"/>
                <a:stretch>
                  <a:fillRect b="-1667"/>
                </a:stretch>
              </a:blipFill>
            </p:spPr>
            <p:txBody>
              <a:bodyPr/>
              <a:lstStyle/>
              <a:p>
                <a:r>
                  <a:rPr lang="en-US">
                    <a:noFill/>
                  </a:rPr>
                  <a:t> </a:t>
                </a:r>
              </a:p>
            </p:txBody>
          </p:sp>
        </mc:Fallback>
      </mc:AlternateContent>
      <p:cxnSp>
        <p:nvCxnSpPr>
          <p:cNvPr id="37" name="Straight Connector 36">
            <a:extLst>
              <a:ext uri="{FF2B5EF4-FFF2-40B4-BE49-F238E27FC236}">
                <a16:creationId xmlns:a16="http://schemas.microsoft.com/office/drawing/2014/main" id="{A245556E-8317-B147-467F-A72DC59444A5}"/>
              </a:ext>
            </a:extLst>
          </p:cNvPr>
          <p:cNvCxnSpPr>
            <a:cxnSpLocks/>
          </p:cNvCxnSpPr>
          <p:nvPr/>
        </p:nvCxnSpPr>
        <p:spPr>
          <a:xfrm>
            <a:off x="889483" y="4314196"/>
            <a:ext cx="3714674"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FE06268A-C313-9E9E-857D-2C242072031A}"/>
                  </a:ext>
                </a:extLst>
              </p:cNvPr>
              <p:cNvSpPr txBox="1"/>
              <p:nvPr/>
            </p:nvSpPr>
            <p:spPr>
              <a:xfrm>
                <a:off x="316411" y="4067770"/>
                <a:ext cx="73514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𝑦</m:t>
                          </m:r>
                        </m:e>
                        <m:sub>
                          <m:r>
                            <a:rPr lang="en-US" sz="1800" b="0" i="1" smtClean="0">
                              <a:latin typeface="Cambria Math" panose="02040503050406030204" pitchFamily="18" charset="0"/>
                              <a:ea typeface="Cambria Math" panose="02040503050406030204" pitchFamily="18" charset="0"/>
                            </a:rPr>
                            <m:t>2</m:t>
                          </m:r>
                        </m:sub>
                      </m:sSub>
                    </m:oMath>
                  </m:oMathPara>
                </a14:m>
                <a:endParaRPr lang="en-US" dirty="0"/>
              </a:p>
            </p:txBody>
          </p:sp>
        </mc:Choice>
        <mc:Fallback xmlns="">
          <p:sp>
            <p:nvSpPr>
              <p:cNvPr id="40" name="TextBox 39">
                <a:extLst>
                  <a:ext uri="{FF2B5EF4-FFF2-40B4-BE49-F238E27FC236}">
                    <a16:creationId xmlns:a16="http://schemas.microsoft.com/office/drawing/2014/main" id="{FE06268A-C313-9E9E-857D-2C242072031A}"/>
                  </a:ext>
                </a:extLst>
              </p:cNvPr>
              <p:cNvSpPr txBox="1">
                <a:spLocks noRot="1" noChangeAspect="1" noMove="1" noResize="1" noEditPoints="1" noAdjustHandles="1" noChangeArrowheads="1" noChangeShapeType="1" noTextEdit="1"/>
              </p:cNvSpPr>
              <p:nvPr/>
            </p:nvSpPr>
            <p:spPr>
              <a:xfrm>
                <a:off x="316411" y="4067770"/>
                <a:ext cx="735145" cy="369332"/>
              </a:xfrm>
              <a:prstGeom prst="rect">
                <a:avLst/>
              </a:prstGeom>
              <a:blipFill>
                <a:blip r:embed="rId12"/>
                <a:stretch>
                  <a:fillRect b="-819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A8738952-ECB8-41F0-42DC-9EC718F225F1}"/>
                  </a:ext>
                </a:extLst>
              </p:cNvPr>
              <p:cNvSpPr txBox="1"/>
              <p:nvPr/>
            </p:nvSpPr>
            <p:spPr>
              <a:xfrm>
                <a:off x="315741" y="4402438"/>
                <a:ext cx="73514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𝑦</m:t>
                          </m:r>
                        </m:e>
                        <m:sub>
                          <m:r>
                            <a:rPr lang="en-US" sz="1800" b="0" i="1" smtClean="0">
                              <a:latin typeface="Cambria Math" panose="02040503050406030204" pitchFamily="18" charset="0"/>
                              <a:ea typeface="Cambria Math" panose="02040503050406030204" pitchFamily="18" charset="0"/>
                            </a:rPr>
                            <m:t>1</m:t>
                          </m:r>
                        </m:sub>
                      </m:sSub>
                    </m:oMath>
                  </m:oMathPara>
                </a14:m>
                <a:endParaRPr lang="en-US" dirty="0"/>
              </a:p>
            </p:txBody>
          </p:sp>
        </mc:Choice>
        <mc:Fallback xmlns="">
          <p:sp>
            <p:nvSpPr>
              <p:cNvPr id="41" name="TextBox 40">
                <a:extLst>
                  <a:ext uri="{FF2B5EF4-FFF2-40B4-BE49-F238E27FC236}">
                    <a16:creationId xmlns:a16="http://schemas.microsoft.com/office/drawing/2014/main" id="{A8738952-ECB8-41F0-42DC-9EC718F225F1}"/>
                  </a:ext>
                </a:extLst>
              </p:cNvPr>
              <p:cNvSpPr txBox="1">
                <a:spLocks noRot="1" noChangeAspect="1" noMove="1" noResize="1" noEditPoints="1" noAdjustHandles="1" noChangeArrowheads="1" noChangeShapeType="1" noTextEdit="1"/>
              </p:cNvSpPr>
              <p:nvPr/>
            </p:nvSpPr>
            <p:spPr>
              <a:xfrm>
                <a:off x="315741" y="4402438"/>
                <a:ext cx="735145" cy="369332"/>
              </a:xfrm>
              <a:prstGeom prst="rect">
                <a:avLst/>
              </a:prstGeom>
              <a:blipFill>
                <a:blip r:embed="rId13"/>
                <a:stretch>
                  <a:fillRect b="-8197"/>
                </a:stretch>
              </a:blipFill>
            </p:spPr>
            <p:txBody>
              <a:bodyPr/>
              <a:lstStyle/>
              <a:p>
                <a:r>
                  <a:rPr lang="en-US">
                    <a:noFill/>
                  </a:rPr>
                  <a:t> </a:t>
                </a:r>
              </a:p>
            </p:txBody>
          </p:sp>
        </mc:Fallback>
      </mc:AlternateContent>
      <p:cxnSp>
        <p:nvCxnSpPr>
          <p:cNvPr id="42" name="Straight Connector 41">
            <a:extLst>
              <a:ext uri="{FF2B5EF4-FFF2-40B4-BE49-F238E27FC236}">
                <a16:creationId xmlns:a16="http://schemas.microsoft.com/office/drawing/2014/main" id="{2E6938EC-AB98-4FC7-1391-3547CB66F8A4}"/>
              </a:ext>
            </a:extLst>
          </p:cNvPr>
          <p:cNvCxnSpPr>
            <a:cxnSpLocks/>
          </p:cNvCxnSpPr>
          <p:nvPr/>
        </p:nvCxnSpPr>
        <p:spPr>
          <a:xfrm>
            <a:off x="909693" y="4649838"/>
            <a:ext cx="3085604"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319F21F4-72C1-1328-320A-9AF3F58730FF}"/>
                  </a:ext>
                </a:extLst>
              </p:cNvPr>
              <p:cNvSpPr txBox="1"/>
              <p:nvPr/>
            </p:nvSpPr>
            <p:spPr>
              <a:xfrm>
                <a:off x="6366635" y="4819648"/>
                <a:ext cx="3170039" cy="338554"/>
              </a:xfrm>
              <a:prstGeom prst="rect">
                <a:avLst/>
              </a:prstGeom>
              <a:noFill/>
              <a:ln>
                <a:noFill/>
              </a:ln>
            </p:spPr>
            <p:txBody>
              <a:bodyPr wrap="square">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𝑅𝑒𝑚𝑒𝑚𝑏𝑒𝑟</m:t>
                      </m:r>
                      <m:r>
                        <a:rPr lang="en-US" sz="1600" b="0" i="1" smtClean="0">
                          <a:latin typeface="Cambria Math" panose="02040503050406030204" pitchFamily="18" charset="0"/>
                        </a:rPr>
                        <m:t>:</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𝑖</m:t>
                          </m:r>
                        </m:e>
                      </m:d>
                      <m:r>
                        <a:rPr lang="en-US" sz="1600" b="0" i="1" smtClean="0">
                          <a:latin typeface="Cambria Math" panose="02040503050406030204" pitchFamily="18" charset="0"/>
                        </a:rPr>
                        <m:t> </m:t>
                      </m:r>
                      <m:r>
                        <a:rPr lang="en-US" sz="1600" b="0" i="1" smtClean="0">
                          <a:latin typeface="Cambria Math" panose="02040503050406030204" pitchFamily="18" charset="0"/>
                        </a:rPr>
                        <m:t>𝑑𝑒𝑛𝑜𝑡𝑒𝑠</m:t>
                      </m:r>
                      <m:r>
                        <a:rPr lang="en-US" sz="1600" b="0" i="1" smtClean="0">
                          <a:latin typeface="Cambria Math" panose="02040503050406030204" pitchFamily="18" charset="0"/>
                        </a:rPr>
                        <m:t> </m:t>
                      </m:r>
                      <m:r>
                        <a:rPr lang="en-US" sz="1600" b="0" i="1" smtClean="0">
                          <a:latin typeface="Cambria Math" panose="02040503050406030204" pitchFamily="18" charset="0"/>
                        </a:rPr>
                        <m:t>𝑎</m:t>
                      </m:r>
                      <m:r>
                        <a:rPr lang="en-US" sz="1600" b="0" i="1" smtClean="0">
                          <a:latin typeface="Cambria Math" panose="02040503050406030204" pitchFamily="18" charset="0"/>
                        </a:rPr>
                        <m:t> </m:t>
                      </m:r>
                      <m:r>
                        <a:rPr lang="en-US" sz="1600" b="0" i="1" smtClean="0">
                          <a:latin typeface="Cambria Math" panose="02040503050406030204" pitchFamily="18" charset="0"/>
                        </a:rPr>
                        <m:t>𝑝𝑜𝑖𝑛𝑡</m:t>
                      </m:r>
                      <m:r>
                        <a:rPr lang="en-US" sz="1600" b="0" i="1" smtClean="0">
                          <a:latin typeface="Cambria Math" panose="02040503050406030204" pitchFamily="18" charset="0"/>
                        </a:rPr>
                        <m:t> </m:t>
                      </m:r>
                      <m:r>
                        <a:rPr lang="en-US" sz="1600" b="0" i="1" smtClean="0">
                          <a:latin typeface="Cambria Math" panose="02040503050406030204" pitchFamily="18" charset="0"/>
                        </a:rPr>
                        <m:t>𝑓𝑟𝑜𝑚</m:t>
                      </m:r>
                      <m:r>
                        <a:rPr lang="en-US" sz="1600" b="0" i="1" smtClean="0">
                          <a:latin typeface="Cambria Math" panose="02040503050406030204" pitchFamily="18" charset="0"/>
                        </a:rPr>
                        <m:t> </m:t>
                      </m:r>
                      <m:r>
                        <a:rPr lang="en-US" sz="1600" b="0" i="1" smtClean="0">
                          <a:latin typeface="Cambria Math" panose="02040503050406030204" pitchFamily="18" charset="0"/>
                        </a:rPr>
                        <m:t>𝑜𝑢𝑟</m:t>
                      </m:r>
                      <m:r>
                        <a:rPr lang="en-US" sz="1600" b="0" i="1" smtClean="0">
                          <a:latin typeface="Cambria Math" panose="02040503050406030204" pitchFamily="18" charset="0"/>
                        </a:rPr>
                        <m:t> </m:t>
                      </m:r>
                      <m:r>
                        <a:rPr lang="en-US" sz="1600" b="0" i="1" smtClean="0">
                          <a:latin typeface="Cambria Math" panose="02040503050406030204" pitchFamily="18" charset="0"/>
                        </a:rPr>
                        <m:t>𝑑𝑎𝑡𝑎</m:t>
                      </m:r>
                      <m:r>
                        <a:rPr lang="en-US" sz="1600" b="0" i="1" smtClean="0">
                          <a:latin typeface="Cambria Math" panose="02040503050406030204" pitchFamily="18" charset="0"/>
                        </a:rPr>
                        <m:t> </m:t>
                      </m:r>
                      <m:r>
                        <a:rPr lang="en-US" sz="1600" b="0" i="1" smtClean="0">
                          <a:latin typeface="Cambria Math" panose="02040503050406030204" pitchFamily="18" charset="0"/>
                        </a:rPr>
                        <m:t>𝑠𝑒𝑡</m:t>
                      </m:r>
                    </m:oMath>
                  </m:oMathPara>
                </a14:m>
                <a:endParaRPr lang="en-US" sz="1600" dirty="0"/>
              </a:p>
            </p:txBody>
          </p:sp>
        </mc:Choice>
        <mc:Fallback xmlns="">
          <p:sp>
            <p:nvSpPr>
              <p:cNvPr id="44" name="TextBox 43">
                <a:extLst>
                  <a:ext uri="{FF2B5EF4-FFF2-40B4-BE49-F238E27FC236}">
                    <a16:creationId xmlns:a16="http://schemas.microsoft.com/office/drawing/2014/main" id="{319F21F4-72C1-1328-320A-9AF3F58730FF}"/>
                  </a:ext>
                </a:extLst>
              </p:cNvPr>
              <p:cNvSpPr txBox="1">
                <a:spLocks noRot="1" noChangeAspect="1" noMove="1" noResize="1" noEditPoints="1" noAdjustHandles="1" noChangeArrowheads="1" noChangeShapeType="1" noTextEdit="1"/>
              </p:cNvSpPr>
              <p:nvPr/>
            </p:nvSpPr>
            <p:spPr>
              <a:xfrm>
                <a:off x="6366635" y="4819648"/>
                <a:ext cx="3170039" cy="338554"/>
              </a:xfrm>
              <a:prstGeom prst="rect">
                <a:avLst/>
              </a:prstGeom>
              <a:blipFill>
                <a:blip r:embed="rId14"/>
                <a:stretch>
                  <a:fillRect r="-45962" b="-12727"/>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3830326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4F348D9-5277-CFA2-7F14-61585017DE4F}"/>
              </a:ext>
            </a:extLst>
          </p:cNvPr>
          <p:cNvSpPr/>
          <p:nvPr/>
        </p:nvSpPr>
        <p:spPr>
          <a:xfrm>
            <a:off x="926485" y="1776433"/>
            <a:ext cx="10690826" cy="30211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303456" y="173621"/>
            <a:ext cx="8920462" cy="6134194"/>
          </a:xfrm>
          <a:prstGeom prst="rect">
            <a:avLst/>
          </a:prstGeom>
        </p:spPr>
      </p:pic>
    </p:spTree>
    <p:extLst>
      <p:ext uri="{BB962C8B-B14F-4D97-AF65-F5344CB8AC3E}">
        <p14:creationId xmlns:p14="http://schemas.microsoft.com/office/powerpoint/2010/main" val="12875061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1097280" y="758952"/>
            <a:ext cx="10058400" cy="3892168"/>
          </a:xfrm>
        </p:spPr>
        <p:txBody>
          <a:bodyPr anchor="ctr">
            <a:normAutofit/>
          </a:bodyPr>
          <a:lstStyle/>
          <a:p>
            <a:pPr lvl="0"/>
            <a:r>
              <a:rPr lang="en-US" sz="4800" i="1" dirty="0">
                <a:solidFill>
                  <a:srgbClr val="FFFFFF"/>
                </a:solidFill>
              </a:rPr>
              <a:t>“What will happen to me if I fail your test?”</a:t>
            </a:r>
          </a:p>
        </p:txBody>
      </p:sp>
      <p:sp>
        <p:nvSpPr>
          <p:cNvPr id="49" name="Rectangle 48">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1100051" y="5225240"/>
            <a:ext cx="10058400" cy="1143000"/>
          </a:xfrm>
        </p:spPr>
        <p:txBody>
          <a:bodyPr>
            <a:normAutofit/>
          </a:bodyPr>
          <a:lstStyle/>
          <a:p>
            <a:r>
              <a:rPr lang="en-US" dirty="0">
                <a:solidFill>
                  <a:srgbClr val="FFFFFF"/>
                </a:solidFill>
              </a:rPr>
              <a:t>- AVA, </a:t>
            </a:r>
            <a:r>
              <a:rPr lang="en-US" i="1" dirty="0">
                <a:solidFill>
                  <a:srgbClr val="FF0000"/>
                </a:solidFill>
              </a:rPr>
              <a:t>Ex Machina</a:t>
            </a:r>
            <a:r>
              <a:rPr lang="en-US" dirty="0">
                <a:solidFill>
                  <a:srgbClr val="FFFFFF"/>
                </a:solidFill>
              </a:rPr>
              <a:t>, 2014</a:t>
            </a:r>
          </a:p>
        </p:txBody>
      </p:sp>
    </p:spTree>
    <p:extLst>
      <p:ext uri="{BB962C8B-B14F-4D97-AF65-F5344CB8AC3E}">
        <p14:creationId xmlns:p14="http://schemas.microsoft.com/office/powerpoint/2010/main" val="1917146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8" name="Rectangle 17"/>
              <p:cNvSpPr/>
              <p:nvPr/>
            </p:nvSpPr>
            <p:spPr>
              <a:xfrm>
                <a:off x="1030378" y="2628781"/>
                <a:ext cx="9067800" cy="2800767"/>
              </a:xfrm>
              <a:prstGeom prst="rect">
                <a:avLst/>
              </a:prstGeom>
              <a:ln>
                <a:noFill/>
              </a:ln>
            </p:spPr>
            <p:txBody>
              <a:bodyPr wrap="square">
                <a:spAutoFit/>
              </a:bodyPr>
              <a:lstStyle/>
              <a:p>
                <a:r>
                  <a:rPr lang="en-US" sz="4000" b="1" kern="0" dirty="0">
                    <a:solidFill>
                      <a:schemeClr val="tx1">
                        <a:lumMod val="95000"/>
                        <a:lumOff val="5000"/>
                      </a:schemeClr>
                    </a:solidFill>
                    <a:ea typeface="Open Sans" charset="0"/>
                    <a:cs typeface="Open Sans" charset="0"/>
                  </a:rPr>
                  <a:t>Diamond Example</a:t>
                </a:r>
              </a:p>
              <a:p>
                <a:endParaRPr lang="en-US" sz="2000" dirty="0">
                  <a:solidFill>
                    <a:schemeClr val="tx1">
                      <a:lumMod val="95000"/>
                      <a:lumOff val="5000"/>
                    </a:schemeClr>
                  </a:solidFill>
                  <a:ea typeface="Open Sans Light" charset="0"/>
                  <a:cs typeface="Open Sans Light" charset="0"/>
                </a:endParaRPr>
              </a:p>
              <a:p>
                <a:pPr>
                  <a:buClr>
                    <a:srgbClr val="669900"/>
                  </a:buClr>
                  <a:buSzPct val="75000"/>
                </a:pPr>
                <a14:m>
                  <m:oMathPara xmlns:m="http://schemas.openxmlformats.org/officeDocument/2006/math">
                    <m:oMathParaPr>
                      <m:jc m:val="centerGroup"/>
                    </m:oMathParaPr>
                    <m:oMath xmlns:m="http://schemas.openxmlformats.org/officeDocument/2006/math">
                      <m:r>
                        <a:rPr lang="en-US" altLang="x-none" sz="4000" b="0" i="1" smtClean="0">
                          <a:solidFill>
                            <a:srgbClr val="0070C0"/>
                          </a:solidFill>
                          <a:latin typeface="Cambria Math" panose="02040503050406030204" pitchFamily="18" charset="0"/>
                        </a:rPr>
                        <m:t>𝑦</m:t>
                      </m:r>
                      <m:r>
                        <a:rPr lang="en-US" altLang="x-none" sz="4000" b="0" i="1" smtClean="0">
                          <a:solidFill>
                            <a:srgbClr val="0070C0"/>
                          </a:solidFill>
                          <a:latin typeface="Cambria Math" panose="02040503050406030204" pitchFamily="18" charset="0"/>
                          <a:ea typeface="Open Sans Light" charset="0"/>
                          <a:cs typeface="Open Sans Light" charset="0"/>
                        </a:rPr>
                        <m:t>= </m:t>
                      </m:r>
                      <m:sSub>
                        <m:sSubPr>
                          <m:ctrlPr>
                            <a:rPr lang="en-US" altLang="x-none" sz="4000" b="0" i="1" smtClean="0">
                              <a:solidFill>
                                <a:srgbClr val="0070C0"/>
                              </a:solidFill>
                              <a:latin typeface="Cambria Math" panose="02040503050406030204" pitchFamily="18" charset="0"/>
                            </a:rPr>
                          </m:ctrlPr>
                        </m:sSubPr>
                        <m:e>
                          <m:r>
                            <a:rPr lang="en-US" altLang="x-none" sz="4000" b="0" i="1" smtClean="0">
                              <a:solidFill>
                                <a:srgbClr val="0070C0"/>
                              </a:solidFill>
                              <a:latin typeface="Cambria Math" panose="02040503050406030204" pitchFamily="18" charset="0"/>
                            </a:rPr>
                            <m:t>𝑏</m:t>
                          </m:r>
                        </m:e>
                        <m:sub>
                          <m:r>
                            <a:rPr lang="en-US" altLang="x-none" sz="4000" b="0" i="1" smtClean="0">
                              <a:solidFill>
                                <a:srgbClr val="0070C0"/>
                              </a:solidFill>
                              <a:latin typeface="Cambria Math" panose="02040503050406030204" pitchFamily="18" charset="0"/>
                            </a:rPr>
                            <m:t>0</m:t>
                          </m:r>
                        </m:sub>
                      </m:sSub>
                      <m:r>
                        <a:rPr lang="en-US" altLang="x-none" sz="4000" b="0" i="1" smtClean="0">
                          <a:solidFill>
                            <a:srgbClr val="0070C0"/>
                          </a:solidFill>
                          <a:latin typeface="Cambria Math" panose="02040503050406030204" pitchFamily="18" charset="0"/>
                          <a:ea typeface="Open Sans Light" charset="0"/>
                          <a:cs typeface="Open Sans Light" charset="0"/>
                        </a:rPr>
                        <m:t>+ </m:t>
                      </m:r>
                      <m:sSub>
                        <m:sSubPr>
                          <m:ctrlPr>
                            <a:rPr lang="en-US" altLang="x-none" sz="4000" b="0" i="1" smtClean="0">
                              <a:solidFill>
                                <a:srgbClr val="0070C0"/>
                              </a:solidFill>
                              <a:latin typeface="Cambria Math" panose="02040503050406030204" pitchFamily="18" charset="0"/>
                            </a:rPr>
                          </m:ctrlPr>
                        </m:sSubPr>
                        <m:e>
                          <m:r>
                            <a:rPr lang="en-US" altLang="x-none" sz="4000" b="0" i="1" smtClean="0">
                              <a:solidFill>
                                <a:srgbClr val="0070C0"/>
                              </a:solidFill>
                              <a:latin typeface="Cambria Math" panose="02040503050406030204" pitchFamily="18" charset="0"/>
                            </a:rPr>
                            <m:t>𝑏</m:t>
                          </m:r>
                        </m:e>
                        <m:sub>
                          <m:r>
                            <a:rPr lang="en-US" altLang="x-none" sz="4000" b="0" i="1" smtClean="0">
                              <a:solidFill>
                                <a:srgbClr val="0070C0"/>
                              </a:solidFill>
                              <a:latin typeface="Cambria Math" panose="02040503050406030204" pitchFamily="18" charset="0"/>
                            </a:rPr>
                            <m:t>1</m:t>
                          </m:r>
                        </m:sub>
                      </m:sSub>
                      <m:r>
                        <a:rPr lang="en-US" altLang="x-none" sz="4000" b="0" i="1" smtClean="0">
                          <a:solidFill>
                            <a:srgbClr val="0070C0"/>
                          </a:solidFill>
                          <a:latin typeface="Cambria Math" panose="02040503050406030204" pitchFamily="18" charset="0"/>
                        </a:rPr>
                        <m:t>𝑥</m:t>
                      </m:r>
                      <m:r>
                        <a:rPr lang="en-US" altLang="x-none" sz="4000" b="0" i="1" smtClean="0">
                          <a:solidFill>
                            <a:srgbClr val="0070C0"/>
                          </a:solidFill>
                          <a:latin typeface="Cambria Math" panose="02040503050406030204" pitchFamily="18" charset="0"/>
                        </a:rPr>
                        <m:t> </m:t>
                      </m:r>
                    </m:oMath>
                  </m:oMathPara>
                </a14:m>
                <a:endParaRPr lang="en-US" altLang="x-none" sz="3800" i="1" dirty="0">
                  <a:solidFill>
                    <a:srgbClr val="0070C0"/>
                  </a:solidFill>
                  <a:ea typeface="Open Sans Light" charset="0"/>
                  <a:cs typeface="Open Sans Light" charset="0"/>
                </a:endParaRPr>
              </a:p>
              <a:p>
                <a:pPr>
                  <a:buClr>
                    <a:srgbClr val="669900"/>
                  </a:buClr>
                  <a:buSzPct val="75000"/>
                </a:pPr>
                <a:endParaRPr lang="en-US" altLang="x-none" sz="3800" i="1" dirty="0">
                  <a:solidFill>
                    <a:srgbClr val="0070C0"/>
                  </a:solidFill>
                  <a:ea typeface="Open Sans Light" charset="0"/>
                  <a:cs typeface="Open Sans Light" charset="0"/>
                </a:endParaRPr>
              </a:p>
              <a:p>
                <a:pPr>
                  <a:buClr>
                    <a:srgbClr val="669900"/>
                  </a:buClr>
                  <a:buSzPct val="75000"/>
                </a:pPr>
                <a:r>
                  <a:rPr lang="en-US" altLang="x-none" sz="3800" i="1" dirty="0">
                    <a:solidFill>
                      <a:srgbClr val="0070C0"/>
                    </a:solidFill>
                    <a:ea typeface="Open Sans Light" charset="0"/>
                    <a:cs typeface="Open Sans Light" charset="0"/>
                  </a:rPr>
                  <a:t>Estimated Price </a:t>
                </a:r>
                <a:r>
                  <a:rPr lang="en-US" altLang="x-none" sz="3800" dirty="0">
                    <a:solidFill>
                      <a:srgbClr val="0070C0"/>
                    </a:solidFill>
                    <a:ea typeface="Open Sans Light" charset="0"/>
                    <a:cs typeface="Open Sans Light" charset="0"/>
                  </a:rPr>
                  <a:t>= 15 + 2,697 * </a:t>
                </a:r>
                <a:r>
                  <a:rPr lang="en-US" altLang="x-none" sz="3800" i="1" dirty="0">
                    <a:solidFill>
                      <a:srgbClr val="0070C0"/>
                    </a:solidFill>
                    <a:ea typeface="Open Sans Light" charset="0"/>
                    <a:cs typeface="Open Sans Light" charset="0"/>
                  </a:rPr>
                  <a:t>Weight</a:t>
                </a:r>
              </a:p>
            </p:txBody>
          </p:sp>
        </mc:Choice>
        <mc:Fallback xmlns="">
          <p:sp>
            <p:nvSpPr>
              <p:cNvPr id="18" name="Rectangle 17"/>
              <p:cNvSpPr>
                <a:spLocks noRot="1" noChangeAspect="1" noMove="1" noResize="1" noEditPoints="1" noAdjustHandles="1" noChangeArrowheads="1" noChangeShapeType="1" noTextEdit="1"/>
              </p:cNvSpPr>
              <p:nvPr/>
            </p:nvSpPr>
            <p:spPr>
              <a:xfrm>
                <a:off x="1030378" y="2628781"/>
                <a:ext cx="9067800" cy="2800767"/>
              </a:xfrm>
              <a:prstGeom prst="rect">
                <a:avLst/>
              </a:prstGeom>
              <a:blipFill>
                <a:blip r:embed="rId3"/>
                <a:stretch>
                  <a:fillRect l="-2352" t="-3913" b="-7826"/>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23057701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097280" y="2129544"/>
            <a:ext cx="9353550" cy="2400657"/>
          </a:xfrm>
          <a:prstGeom prst="rect">
            <a:avLst/>
          </a:prstGeom>
          <a:ln>
            <a:noFill/>
          </a:ln>
        </p:spPr>
        <p:txBody>
          <a:bodyPr wrap="square">
            <a:spAutoFit/>
          </a:bodyPr>
          <a:lstStyle/>
          <a:p>
            <a:pPr>
              <a:buClr>
                <a:srgbClr val="669900"/>
              </a:buClr>
              <a:buSzPct val="75000"/>
            </a:pPr>
            <a:r>
              <a:rPr lang="en-US" altLang="x-none" sz="3000" i="1" dirty="0">
                <a:solidFill>
                  <a:srgbClr val="FF0000"/>
                </a:solidFill>
                <a:ea typeface="Open Sans Light" charset="0"/>
                <a:cs typeface="Open Sans Light" charset="0"/>
              </a:rPr>
              <a:t>Intercept</a:t>
            </a:r>
            <a:r>
              <a:rPr lang="en-US" altLang="x-none" sz="3000" i="1" dirty="0">
                <a:solidFill>
                  <a:schemeClr val="tx1">
                    <a:lumMod val="95000"/>
                    <a:lumOff val="5000"/>
                  </a:schemeClr>
                </a:solidFill>
                <a:ea typeface="Open Sans Light" charset="0"/>
                <a:cs typeface="Open Sans Light" charset="0"/>
              </a:rPr>
              <a:t> </a:t>
            </a:r>
            <a:r>
              <a:rPr lang="en-US" altLang="x-none" sz="3000" b="1" i="1" dirty="0">
                <a:solidFill>
                  <a:srgbClr val="0070C0"/>
                </a:solidFill>
                <a:ea typeface="Open Sans Light" charset="0"/>
                <a:cs typeface="Open Sans Light" charset="0"/>
              </a:rPr>
              <a:t>b</a:t>
            </a:r>
            <a:r>
              <a:rPr lang="en-US" altLang="x-none" sz="3000" b="1" i="1" baseline="-25000" dirty="0">
                <a:solidFill>
                  <a:srgbClr val="0070C0"/>
                </a:solidFill>
                <a:ea typeface="Open Sans Light" charset="0"/>
                <a:cs typeface="Open Sans Light" charset="0"/>
              </a:rPr>
              <a:t>0</a:t>
            </a:r>
            <a:r>
              <a:rPr lang="en-US" altLang="x-none" sz="3000" i="1" baseline="-25000" dirty="0">
                <a:solidFill>
                  <a:schemeClr val="tx1">
                    <a:lumMod val="95000"/>
                    <a:lumOff val="5000"/>
                  </a:schemeClr>
                </a:solidFill>
                <a:ea typeface="Open Sans Light" charset="0"/>
                <a:cs typeface="Open Sans Light" charset="0"/>
              </a:rPr>
              <a:t>  </a:t>
            </a:r>
            <a:r>
              <a:rPr lang="en-US" altLang="x-none" sz="3000" dirty="0">
                <a:solidFill>
                  <a:schemeClr val="tx1">
                    <a:lumMod val="95000"/>
                    <a:lumOff val="5000"/>
                  </a:schemeClr>
                </a:solidFill>
                <a:ea typeface="Open Sans Light" charset="0"/>
                <a:cs typeface="Open Sans Light" charset="0"/>
              </a:rPr>
              <a:t>Average response when </a:t>
            </a:r>
            <a:r>
              <a:rPr lang="en-US" altLang="x-none" sz="3000" i="1" dirty="0">
                <a:solidFill>
                  <a:schemeClr val="tx1">
                    <a:lumMod val="95000"/>
                    <a:lumOff val="5000"/>
                  </a:schemeClr>
                </a:solidFill>
                <a:ea typeface="Open Sans Light" charset="0"/>
                <a:cs typeface="Open Sans Light" charset="0"/>
              </a:rPr>
              <a:t>x = 0 </a:t>
            </a:r>
            <a:r>
              <a:rPr lang="en-US" altLang="x-none" sz="3000" dirty="0">
                <a:solidFill>
                  <a:schemeClr val="tx1">
                    <a:lumMod val="95000"/>
                    <a:lumOff val="5000"/>
                  </a:schemeClr>
                </a:solidFill>
                <a:ea typeface="Open Sans Light" charset="0"/>
                <a:cs typeface="Open Sans Light" charset="0"/>
              </a:rPr>
              <a:t>and where the line crosses the </a:t>
            </a:r>
            <a:r>
              <a:rPr lang="en-US" altLang="x-none" sz="3000" i="1" dirty="0">
                <a:solidFill>
                  <a:schemeClr val="tx1">
                    <a:lumMod val="95000"/>
                    <a:lumOff val="5000"/>
                  </a:schemeClr>
                </a:solidFill>
                <a:ea typeface="Open Sans Light" charset="0"/>
                <a:cs typeface="Open Sans Light" charset="0"/>
              </a:rPr>
              <a:t>y</a:t>
            </a:r>
            <a:r>
              <a:rPr lang="en-US" altLang="x-none" sz="3000" dirty="0">
                <a:solidFill>
                  <a:schemeClr val="tx1">
                    <a:lumMod val="95000"/>
                    <a:lumOff val="5000"/>
                  </a:schemeClr>
                </a:solidFill>
                <a:ea typeface="Open Sans Light" charset="0"/>
                <a:cs typeface="Open Sans Light" charset="0"/>
              </a:rPr>
              <a:t> axis</a:t>
            </a:r>
          </a:p>
          <a:p>
            <a:pPr>
              <a:buClr>
                <a:srgbClr val="669900"/>
              </a:buClr>
              <a:buSzPct val="75000"/>
            </a:pPr>
            <a:endParaRPr lang="en-US" altLang="x-none" sz="3000" dirty="0">
              <a:solidFill>
                <a:schemeClr val="tx1">
                  <a:lumMod val="95000"/>
                  <a:lumOff val="5000"/>
                </a:schemeClr>
              </a:solidFill>
              <a:ea typeface="Open Sans Light" charset="0"/>
              <a:cs typeface="Open Sans Light" charset="0"/>
            </a:endParaRPr>
          </a:p>
          <a:p>
            <a:pPr>
              <a:buClr>
                <a:srgbClr val="669900"/>
              </a:buClr>
              <a:buSzPct val="75000"/>
            </a:pPr>
            <a:r>
              <a:rPr lang="en-US" altLang="x-none" sz="3000" i="1" dirty="0">
                <a:solidFill>
                  <a:srgbClr val="FF0000"/>
                </a:solidFill>
                <a:ea typeface="Open Sans Light" charset="0"/>
                <a:cs typeface="Open Sans Light" charset="0"/>
              </a:rPr>
              <a:t>Slope</a:t>
            </a:r>
            <a:r>
              <a:rPr lang="en-US" altLang="x-none" sz="3000" dirty="0">
                <a:solidFill>
                  <a:schemeClr val="tx1">
                    <a:lumMod val="95000"/>
                    <a:lumOff val="5000"/>
                  </a:schemeClr>
                </a:solidFill>
                <a:ea typeface="Open Sans Light" charset="0"/>
                <a:cs typeface="Open Sans Light" charset="0"/>
              </a:rPr>
              <a:t> </a:t>
            </a:r>
            <a:r>
              <a:rPr lang="en-US" altLang="x-none" sz="3000" b="1" i="1" dirty="0">
                <a:solidFill>
                  <a:srgbClr val="0070C0"/>
                </a:solidFill>
                <a:ea typeface="Open Sans Light" charset="0"/>
                <a:cs typeface="Open Sans Light" charset="0"/>
              </a:rPr>
              <a:t>b</a:t>
            </a:r>
            <a:r>
              <a:rPr lang="en-US" altLang="x-none" sz="3000" b="1" i="1" baseline="-25000" dirty="0">
                <a:solidFill>
                  <a:srgbClr val="0070C0"/>
                </a:solidFill>
                <a:ea typeface="Open Sans Light" charset="0"/>
                <a:cs typeface="Open Sans Light" charset="0"/>
              </a:rPr>
              <a:t>1</a:t>
            </a:r>
            <a:r>
              <a:rPr lang="en-US" altLang="x-none" sz="3000" i="1" baseline="-25000" dirty="0">
                <a:solidFill>
                  <a:schemeClr val="tx1">
                    <a:lumMod val="95000"/>
                    <a:lumOff val="5000"/>
                  </a:schemeClr>
                </a:solidFill>
                <a:ea typeface="Open Sans Light" charset="0"/>
                <a:cs typeface="Open Sans Light" charset="0"/>
              </a:rPr>
              <a:t> </a:t>
            </a:r>
            <a:r>
              <a:rPr lang="en-US" altLang="x-none" sz="3000" dirty="0">
                <a:solidFill>
                  <a:schemeClr val="tx1">
                    <a:lumMod val="95000"/>
                    <a:lumOff val="5000"/>
                  </a:schemeClr>
                </a:solidFill>
                <a:ea typeface="Open Sans Light" charset="0"/>
                <a:cs typeface="Open Sans Light" charset="0"/>
              </a:rPr>
              <a:t>Estimates the </a:t>
            </a:r>
            <a:r>
              <a:rPr lang="en-US" altLang="x-none" sz="3000" i="1" dirty="0">
                <a:solidFill>
                  <a:schemeClr val="tx1">
                    <a:lumMod val="95000"/>
                    <a:lumOff val="5000"/>
                  </a:schemeClr>
                </a:solidFill>
                <a:ea typeface="Open Sans Light" charset="0"/>
                <a:cs typeface="Open Sans Light" charset="0"/>
              </a:rPr>
              <a:t>marginal cost </a:t>
            </a:r>
            <a:r>
              <a:rPr lang="en-US" altLang="x-none" sz="3000" dirty="0">
                <a:solidFill>
                  <a:schemeClr val="tx1">
                    <a:lumMod val="95000"/>
                    <a:lumOff val="5000"/>
                  </a:schemeClr>
                </a:solidFill>
                <a:ea typeface="Open Sans Light" charset="0"/>
                <a:cs typeface="Open Sans Light" charset="0"/>
              </a:rPr>
              <a:t>(additional cost for each additional weight) used to find the total cost</a:t>
            </a:r>
          </a:p>
        </p:txBody>
      </p:sp>
      <p:sp>
        <p:nvSpPr>
          <p:cNvPr id="2" name="Title 3">
            <a:extLst>
              <a:ext uri="{FF2B5EF4-FFF2-40B4-BE49-F238E27FC236}">
                <a16:creationId xmlns:a16="http://schemas.microsoft.com/office/drawing/2014/main" id="{63629BF0-C2FA-107D-6A36-43DB1CEF8FC0}"/>
              </a:ext>
            </a:extLst>
          </p:cNvPr>
          <p:cNvSpPr txBox="1">
            <a:spLocks/>
          </p:cNvSpPr>
          <p:nvPr/>
        </p:nvSpPr>
        <p:spPr>
          <a:xfrm>
            <a:off x="1097280" y="286603"/>
            <a:ext cx="10058400" cy="145075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r>
              <a:rPr lang="en-US" dirty="0"/>
              <a:t>Interpretation</a:t>
            </a:r>
          </a:p>
        </p:txBody>
      </p:sp>
    </p:spTree>
    <p:extLst>
      <p:ext uri="{BB962C8B-B14F-4D97-AF65-F5344CB8AC3E}">
        <p14:creationId xmlns:p14="http://schemas.microsoft.com/office/powerpoint/2010/main" val="17605468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CAFF142-E44F-427A-BA00-49CC220C49C6}"/>
              </a:ext>
            </a:extLst>
          </p:cNvPr>
          <p:cNvSpPr txBox="1"/>
          <p:nvPr/>
        </p:nvSpPr>
        <p:spPr>
          <a:xfrm>
            <a:off x="1769166" y="2520836"/>
            <a:ext cx="7908383" cy="769441"/>
          </a:xfrm>
          <a:prstGeom prst="rect">
            <a:avLst/>
          </a:prstGeom>
          <a:noFill/>
        </p:spPr>
        <p:txBody>
          <a:bodyPr wrap="none" rtlCol="0">
            <a:spAutoFit/>
          </a:bodyPr>
          <a:lstStyle/>
          <a:p>
            <a:r>
              <a:rPr lang="en-US" sz="4400" dirty="0"/>
              <a:t>Example of regression in python </a:t>
            </a:r>
          </a:p>
        </p:txBody>
      </p:sp>
    </p:spTree>
    <p:extLst>
      <p:ext uri="{BB962C8B-B14F-4D97-AF65-F5344CB8AC3E}">
        <p14:creationId xmlns:p14="http://schemas.microsoft.com/office/powerpoint/2010/main" val="13476681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6BFA3EB-4E28-C71C-CEC3-6085649A58AA}"/>
              </a:ext>
            </a:extLst>
          </p:cNvPr>
          <p:cNvPicPr>
            <a:picLocks noChangeAspect="1"/>
          </p:cNvPicPr>
          <p:nvPr/>
        </p:nvPicPr>
        <p:blipFill rotWithShape="1">
          <a:blip r:embed="rId3"/>
          <a:srcRect r="18646" b="46946"/>
          <a:stretch/>
        </p:blipFill>
        <p:spPr>
          <a:xfrm>
            <a:off x="647700" y="2337968"/>
            <a:ext cx="9918700" cy="3529432"/>
          </a:xfrm>
          <a:prstGeom prst="rect">
            <a:avLst/>
          </a:prstGeom>
        </p:spPr>
      </p:pic>
      <p:sp>
        <p:nvSpPr>
          <p:cNvPr id="2" name="TextBox 1">
            <a:extLst>
              <a:ext uri="{FF2B5EF4-FFF2-40B4-BE49-F238E27FC236}">
                <a16:creationId xmlns:a16="http://schemas.microsoft.com/office/drawing/2014/main" id="{E8A04ED5-0350-40CC-8889-8B8B998554B6}"/>
              </a:ext>
            </a:extLst>
          </p:cNvPr>
          <p:cNvSpPr txBox="1"/>
          <p:nvPr/>
        </p:nvSpPr>
        <p:spPr>
          <a:xfrm>
            <a:off x="6797086" y="3537358"/>
            <a:ext cx="4629150" cy="1754326"/>
          </a:xfrm>
          <a:prstGeom prst="rect">
            <a:avLst/>
          </a:prstGeom>
          <a:noFill/>
        </p:spPr>
        <p:txBody>
          <a:bodyPr wrap="square" rtlCol="0">
            <a:spAutoFit/>
          </a:bodyPr>
          <a:lstStyle/>
          <a:p>
            <a:r>
              <a:rPr lang="en-US" b="1" dirty="0">
                <a:solidFill>
                  <a:srgbClr val="FF0000"/>
                </a:solidFill>
              </a:rPr>
              <a:t>Generate random independent variable x.</a:t>
            </a:r>
          </a:p>
          <a:p>
            <a:r>
              <a:rPr lang="en-US" b="1" dirty="0">
                <a:solidFill>
                  <a:srgbClr val="FF0000"/>
                </a:solidFill>
              </a:rPr>
              <a:t>Generate a dependent variable y. A contrived</a:t>
            </a:r>
          </a:p>
          <a:p>
            <a:r>
              <a:rPr lang="en-US" b="1" dirty="0">
                <a:solidFill>
                  <a:srgbClr val="FF0000"/>
                </a:solidFill>
              </a:rPr>
              <a:t>dependency on x (with added randomness)</a:t>
            </a:r>
          </a:p>
          <a:p>
            <a:endParaRPr lang="en-US" b="1" dirty="0">
              <a:solidFill>
                <a:srgbClr val="FF0000"/>
              </a:solidFill>
            </a:endParaRPr>
          </a:p>
          <a:p>
            <a:r>
              <a:rPr lang="en-US" b="1" dirty="0">
                <a:solidFill>
                  <a:srgbClr val="FF0000"/>
                </a:solidFill>
              </a:rPr>
              <a:t>Regression will try to discover the formula we put in</a:t>
            </a:r>
          </a:p>
        </p:txBody>
      </p:sp>
      <p:sp>
        <p:nvSpPr>
          <p:cNvPr id="3" name="TextBox 2">
            <a:extLst>
              <a:ext uri="{FF2B5EF4-FFF2-40B4-BE49-F238E27FC236}">
                <a16:creationId xmlns:a16="http://schemas.microsoft.com/office/drawing/2014/main" id="{7D428F1D-80FF-651C-626E-F9762ECD97D7}"/>
              </a:ext>
            </a:extLst>
          </p:cNvPr>
          <p:cNvSpPr txBox="1"/>
          <p:nvPr/>
        </p:nvSpPr>
        <p:spPr>
          <a:xfrm>
            <a:off x="543762" y="561923"/>
            <a:ext cx="11287449" cy="1200329"/>
          </a:xfrm>
          <a:prstGeom prst="rect">
            <a:avLst/>
          </a:prstGeom>
          <a:noFill/>
        </p:spPr>
        <p:txBody>
          <a:bodyPr wrap="none" rtlCol="0">
            <a:spAutoFit/>
          </a:bodyPr>
          <a:lstStyle/>
          <a:p>
            <a:r>
              <a:rPr lang="en-US" sz="2400" dirty="0"/>
              <a:t>Let's generate random values of </a:t>
            </a:r>
            <a:r>
              <a:rPr lang="en-US" sz="2400" i="1" dirty="0"/>
              <a:t>x</a:t>
            </a:r>
            <a:r>
              <a:rPr lang="en-US" sz="2400" dirty="0"/>
              <a:t>. Then, formulate a </a:t>
            </a:r>
            <a:r>
              <a:rPr lang="en-US" sz="2400" i="1" dirty="0"/>
              <a:t>y</a:t>
            </a:r>
            <a:r>
              <a:rPr lang="en-US" sz="2400" dirty="0"/>
              <a:t> that is a linear dependent of </a:t>
            </a:r>
            <a:r>
              <a:rPr lang="en-US" sz="2400" i="1" dirty="0"/>
              <a:t>x</a:t>
            </a:r>
            <a:r>
              <a:rPr lang="en-US" sz="2400" dirty="0"/>
              <a:t>.</a:t>
            </a:r>
          </a:p>
          <a:p>
            <a:r>
              <a:rPr lang="en-US" sz="2400" dirty="0"/>
              <a:t>Then we will add some '</a:t>
            </a:r>
            <a:r>
              <a:rPr lang="en-US" sz="2400" i="1" dirty="0"/>
              <a:t>noise'</a:t>
            </a:r>
            <a:r>
              <a:rPr lang="en-US" sz="2400" dirty="0"/>
              <a:t> to </a:t>
            </a:r>
            <a:r>
              <a:rPr lang="en-US" sz="2400" i="1" dirty="0"/>
              <a:t>y</a:t>
            </a:r>
            <a:r>
              <a:rPr lang="en-US" sz="2400" dirty="0"/>
              <a:t>. </a:t>
            </a:r>
          </a:p>
          <a:p>
            <a:r>
              <a:rPr lang="en-US" sz="2400" dirty="0"/>
              <a:t>We will then do a linear regression to “discover” that linear formula.</a:t>
            </a:r>
          </a:p>
        </p:txBody>
      </p:sp>
    </p:spTree>
    <p:extLst>
      <p:ext uri="{BB962C8B-B14F-4D97-AF65-F5344CB8AC3E}">
        <p14:creationId xmlns:p14="http://schemas.microsoft.com/office/powerpoint/2010/main" val="3594119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ED4B6D7-DC99-BD53-D250-E86D3B7A1855}"/>
              </a:ext>
            </a:extLst>
          </p:cNvPr>
          <p:cNvSpPr/>
          <p:nvPr/>
        </p:nvSpPr>
        <p:spPr>
          <a:xfrm>
            <a:off x="1043302" y="1800603"/>
            <a:ext cx="10416909" cy="26183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6866D2C4-B481-449A-A826-72AB70EDC1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08857" y="298613"/>
            <a:ext cx="7574286" cy="5680715"/>
          </a:xfrm>
          <a:prstGeom prst="rect">
            <a:avLst/>
          </a:prstGeom>
        </p:spPr>
      </p:pic>
    </p:spTree>
    <p:extLst>
      <p:ext uri="{BB962C8B-B14F-4D97-AF65-F5344CB8AC3E}">
        <p14:creationId xmlns:p14="http://schemas.microsoft.com/office/powerpoint/2010/main" val="14883286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676400" y="3025914"/>
            <a:ext cx="8839200" cy="1323439"/>
          </a:xfrm>
          <a:prstGeom prst="rect">
            <a:avLst/>
          </a:prstGeom>
          <a:ln>
            <a:noFill/>
          </a:ln>
        </p:spPr>
        <p:txBody>
          <a:bodyPr wrap="square">
            <a:spAutoFit/>
          </a:bodyPr>
          <a:lstStyle/>
          <a:p>
            <a:pPr marL="742950" indent="-742950" algn="ctr">
              <a:buAutoNum type="arabicPeriod"/>
            </a:pPr>
            <a:r>
              <a:rPr lang="en-US" sz="4000" b="1" kern="0" dirty="0">
                <a:solidFill>
                  <a:schemeClr val="tx1">
                    <a:lumMod val="95000"/>
                    <a:lumOff val="5000"/>
                  </a:schemeClr>
                </a:solidFill>
                <a:latin typeface="Open Sans" charset="0"/>
                <a:ea typeface="Open Sans" charset="0"/>
                <a:cs typeface="Open Sans" charset="0"/>
              </a:rPr>
              <a:t>Choose a class of model</a:t>
            </a:r>
          </a:p>
          <a:p>
            <a:pPr algn="ctr"/>
            <a:r>
              <a:rPr lang="en-US" sz="4000" b="1" kern="0" dirty="0">
                <a:solidFill>
                  <a:schemeClr val="tx1">
                    <a:lumMod val="95000"/>
                    <a:lumOff val="5000"/>
                  </a:schemeClr>
                </a:solidFill>
                <a:latin typeface="Open Sans" charset="0"/>
                <a:ea typeface="Open Sans" charset="0"/>
                <a:cs typeface="Open Sans" charset="0"/>
              </a:rPr>
              <a:t>(from </a:t>
            </a:r>
            <a:r>
              <a:rPr lang="en-US" sz="4000" b="1" kern="0" dirty="0" err="1">
                <a:solidFill>
                  <a:schemeClr val="tx1">
                    <a:lumMod val="95000"/>
                    <a:lumOff val="5000"/>
                  </a:schemeClr>
                </a:solidFill>
                <a:latin typeface="Open Sans" charset="0"/>
                <a:ea typeface="Open Sans" charset="0"/>
                <a:cs typeface="Open Sans" charset="0"/>
              </a:rPr>
              <a:t>sklearn</a:t>
            </a:r>
            <a:r>
              <a:rPr lang="en-US" sz="4000" b="1" kern="0" dirty="0">
                <a:solidFill>
                  <a:schemeClr val="tx1">
                    <a:lumMod val="95000"/>
                    <a:lumOff val="5000"/>
                  </a:schemeClr>
                </a:solidFill>
                <a:latin typeface="Open Sans" charset="0"/>
                <a:ea typeface="Open Sans" charset="0"/>
                <a:cs typeface="Open Sans" charset="0"/>
              </a:rPr>
              <a:t>)</a:t>
            </a:r>
          </a:p>
        </p:txBody>
      </p:sp>
    </p:spTree>
    <p:extLst>
      <p:ext uri="{BB962C8B-B14F-4D97-AF65-F5344CB8AC3E}">
        <p14:creationId xmlns:p14="http://schemas.microsoft.com/office/powerpoint/2010/main" val="1637437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37610"/>
            <a:ext cx="12192000" cy="6820390"/>
          </a:xfrm>
          <a:prstGeom prst="rect">
            <a:avLst/>
          </a:prstGeom>
        </p:spPr>
      </p:pic>
    </p:spTree>
    <p:extLst>
      <p:ext uri="{BB962C8B-B14F-4D97-AF65-F5344CB8AC3E}">
        <p14:creationId xmlns:p14="http://schemas.microsoft.com/office/powerpoint/2010/main" val="5012203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8C7B74-F311-A2B7-1C60-224D25B85BEB}"/>
              </a:ext>
            </a:extLst>
          </p:cNvPr>
          <p:cNvSpPr>
            <a:spLocks noChangeArrowheads="1"/>
          </p:cNvSpPr>
          <p:nvPr/>
        </p:nvSpPr>
        <p:spPr bwMode="auto">
          <a:xfrm>
            <a:off x="1308100" y="2530445"/>
            <a:ext cx="5998758" cy="40011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rgbClr val="0033B3"/>
                </a:solidFill>
                <a:effectLst/>
                <a:latin typeface="Arial Unicode MS"/>
                <a:ea typeface="JetBrains Mono"/>
              </a:rPr>
              <a:t>from </a:t>
            </a:r>
            <a:r>
              <a:rPr kumimoji="0" lang="en-US" altLang="en-US" sz="2000" b="0" i="0" u="none" strike="noStrike" cap="none" normalizeH="0" baseline="0">
                <a:ln>
                  <a:noFill/>
                </a:ln>
                <a:solidFill>
                  <a:srgbClr val="080808"/>
                </a:solidFill>
                <a:effectLst/>
                <a:latin typeface="Arial Unicode MS"/>
                <a:ea typeface="JetBrains Mono"/>
              </a:rPr>
              <a:t>sklearn.linear_model </a:t>
            </a:r>
            <a:r>
              <a:rPr kumimoji="0" lang="en-US" altLang="en-US" sz="2000" b="0" i="0" u="none" strike="noStrike" cap="none" normalizeH="0" baseline="0">
                <a:ln>
                  <a:noFill/>
                </a:ln>
                <a:solidFill>
                  <a:srgbClr val="0033B3"/>
                </a:solidFill>
                <a:effectLst/>
                <a:latin typeface="Arial Unicode MS"/>
                <a:ea typeface="JetBrains Mono"/>
              </a:rPr>
              <a:t>import </a:t>
            </a:r>
            <a:r>
              <a:rPr kumimoji="0" lang="en-US" altLang="en-US" sz="2000" b="0" i="0" u="none" strike="noStrike" cap="none" normalizeH="0" baseline="0">
                <a:ln>
                  <a:noFill/>
                </a:ln>
                <a:solidFill>
                  <a:srgbClr val="080808"/>
                </a:solidFill>
                <a:effectLst/>
                <a:latin typeface="Arial Unicode MS"/>
                <a:ea typeface="JetBrains Mono"/>
              </a:rPr>
              <a:t>LinearRegression</a:t>
            </a:r>
            <a:endParaRPr kumimoji="0" lang="en-US" altLang="en-US" sz="2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657703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676400" y="3025914"/>
            <a:ext cx="8839200" cy="707886"/>
          </a:xfrm>
          <a:prstGeom prst="rect">
            <a:avLst/>
          </a:prstGeom>
          <a:ln>
            <a:noFill/>
          </a:ln>
        </p:spPr>
        <p:txBody>
          <a:bodyPr wrap="square">
            <a:spAutoFit/>
          </a:bodyPr>
          <a:lstStyle/>
          <a:p>
            <a:pPr algn="ctr"/>
            <a:r>
              <a:rPr lang="en-US" sz="4000" b="1" kern="0" dirty="0">
                <a:solidFill>
                  <a:schemeClr val="tx1">
                    <a:lumMod val="95000"/>
                    <a:lumOff val="5000"/>
                  </a:schemeClr>
                </a:solidFill>
                <a:latin typeface="Open Sans" charset="0"/>
                <a:ea typeface="Open Sans" charset="0"/>
                <a:cs typeface="Open Sans" charset="0"/>
              </a:rPr>
              <a:t>2. Choose model</a:t>
            </a:r>
          </a:p>
        </p:txBody>
      </p:sp>
    </p:spTree>
    <p:extLst>
      <p:ext uri="{BB962C8B-B14F-4D97-AF65-F5344CB8AC3E}">
        <p14:creationId xmlns:p14="http://schemas.microsoft.com/office/powerpoint/2010/main" val="139561819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39ACE33-F665-DB69-B040-2AC7F2E9B185}"/>
              </a:ext>
            </a:extLst>
          </p:cNvPr>
          <p:cNvPicPr>
            <a:picLocks noChangeAspect="1"/>
          </p:cNvPicPr>
          <p:nvPr/>
        </p:nvPicPr>
        <p:blipFill>
          <a:blip r:embed="rId3"/>
          <a:stretch>
            <a:fillRect/>
          </a:stretch>
        </p:blipFill>
        <p:spPr>
          <a:xfrm>
            <a:off x="0" y="102768"/>
            <a:ext cx="12192000" cy="6652464"/>
          </a:xfrm>
          <a:prstGeom prst="rect">
            <a:avLst/>
          </a:prstGeom>
        </p:spPr>
      </p:pic>
      <p:sp>
        <p:nvSpPr>
          <p:cNvPr id="2" name="Rectangle 1">
            <a:extLst>
              <a:ext uri="{FF2B5EF4-FFF2-40B4-BE49-F238E27FC236}">
                <a16:creationId xmlns:a16="http://schemas.microsoft.com/office/drawing/2014/main" id="{3B7F98D8-B937-3A75-E271-591B0546091E}"/>
              </a:ext>
            </a:extLst>
          </p:cNvPr>
          <p:cNvSpPr/>
          <p:nvPr/>
        </p:nvSpPr>
        <p:spPr>
          <a:xfrm>
            <a:off x="495468" y="1216515"/>
            <a:ext cx="4817720" cy="79355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416552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090428-42AC-4930-BDC5-BC08B3FE5FF1}"/>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1BCE7FFB-3147-476C-B3F3-25D8F0162905}"/>
              </a:ext>
            </a:extLst>
          </p:cNvPr>
          <p:cNvSpPr>
            <a:spLocks noGrp="1"/>
          </p:cNvSpPr>
          <p:nvPr>
            <p:ph idx="1"/>
          </p:nvPr>
        </p:nvSpPr>
        <p:spPr/>
        <p:txBody>
          <a:bodyPr>
            <a:normAutofit fontScale="92500" lnSpcReduction="20000"/>
          </a:bodyPr>
          <a:lstStyle/>
          <a:p>
            <a:r>
              <a:rPr lang="en-US" dirty="0"/>
              <a:t>Machine Learning</a:t>
            </a:r>
          </a:p>
          <a:p>
            <a:pPr lvl="1"/>
            <a:r>
              <a:rPr lang="en-US" dirty="0"/>
              <a:t>Unsupervised</a:t>
            </a:r>
          </a:p>
          <a:p>
            <a:pPr lvl="2"/>
            <a:r>
              <a:rPr lang="en-US" dirty="0"/>
              <a:t>Clustering</a:t>
            </a:r>
          </a:p>
          <a:p>
            <a:pPr lvl="2"/>
            <a:r>
              <a:rPr lang="en-US" dirty="0"/>
              <a:t>Association Analysis</a:t>
            </a:r>
          </a:p>
          <a:p>
            <a:pPr lvl="1"/>
            <a:r>
              <a:rPr lang="en-US" dirty="0">
                <a:solidFill>
                  <a:srgbClr val="FF0000"/>
                </a:solidFill>
              </a:rPr>
              <a:t>Supervised</a:t>
            </a:r>
          </a:p>
          <a:p>
            <a:pPr lvl="2"/>
            <a:r>
              <a:rPr lang="en-US" dirty="0">
                <a:solidFill>
                  <a:srgbClr val="FF0000"/>
                </a:solidFill>
              </a:rPr>
              <a:t>Approximation / Estimation</a:t>
            </a:r>
          </a:p>
          <a:p>
            <a:pPr lvl="3"/>
            <a:r>
              <a:rPr lang="en-US" dirty="0">
                <a:solidFill>
                  <a:srgbClr val="FF0000"/>
                </a:solidFill>
              </a:rPr>
              <a:t>Linear Regression</a:t>
            </a:r>
          </a:p>
          <a:p>
            <a:pPr lvl="3"/>
            <a:r>
              <a:rPr lang="en-US" dirty="0">
                <a:solidFill>
                  <a:srgbClr val="FF0000"/>
                </a:solidFill>
              </a:rPr>
              <a:t>Logistic Regression</a:t>
            </a:r>
          </a:p>
          <a:p>
            <a:pPr lvl="3"/>
            <a:r>
              <a:rPr lang="en-US" dirty="0">
                <a:solidFill>
                  <a:srgbClr val="FF0000"/>
                </a:solidFill>
              </a:rPr>
              <a:t>Neural Networks</a:t>
            </a:r>
          </a:p>
          <a:p>
            <a:pPr lvl="2"/>
            <a:r>
              <a:rPr lang="en-US" dirty="0">
                <a:solidFill>
                  <a:srgbClr val="FF0000"/>
                </a:solidFill>
              </a:rPr>
              <a:t>Classification</a:t>
            </a:r>
          </a:p>
          <a:p>
            <a:pPr lvl="3"/>
            <a:r>
              <a:rPr lang="en-US" dirty="0" err="1">
                <a:solidFill>
                  <a:srgbClr val="FF0000"/>
                </a:solidFill>
              </a:rPr>
              <a:t>kNN</a:t>
            </a:r>
            <a:endParaRPr lang="en-US" dirty="0">
              <a:solidFill>
                <a:srgbClr val="FF0000"/>
              </a:solidFill>
            </a:endParaRPr>
          </a:p>
          <a:p>
            <a:pPr lvl="3"/>
            <a:r>
              <a:rPr lang="en-US" dirty="0">
                <a:solidFill>
                  <a:srgbClr val="FF0000"/>
                </a:solidFill>
              </a:rPr>
              <a:t>SVM</a:t>
            </a:r>
          </a:p>
          <a:p>
            <a:pPr lvl="3"/>
            <a:r>
              <a:rPr lang="en-US" dirty="0">
                <a:solidFill>
                  <a:srgbClr val="FF0000"/>
                </a:solidFill>
              </a:rPr>
              <a:t>Decision Trees</a:t>
            </a:r>
          </a:p>
          <a:p>
            <a:pPr lvl="3"/>
            <a:r>
              <a:rPr lang="en-US" dirty="0" err="1">
                <a:solidFill>
                  <a:srgbClr val="FF0000"/>
                </a:solidFill>
              </a:rPr>
              <a:t>Näive</a:t>
            </a:r>
            <a:r>
              <a:rPr lang="en-US" dirty="0">
                <a:solidFill>
                  <a:srgbClr val="FF0000"/>
                </a:solidFill>
              </a:rPr>
              <a:t> Bayes</a:t>
            </a:r>
          </a:p>
          <a:p>
            <a:pPr lvl="3"/>
            <a:r>
              <a:rPr lang="en-US" dirty="0">
                <a:solidFill>
                  <a:srgbClr val="FF0000"/>
                </a:solidFill>
              </a:rPr>
              <a:t>Neural Networks</a:t>
            </a:r>
          </a:p>
        </p:txBody>
      </p:sp>
    </p:spTree>
    <p:extLst>
      <p:ext uri="{BB962C8B-B14F-4D97-AF65-F5344CB8AC3E}">
        <p14:creationId xmlns:p14="http://schemas.microsoft.com/office/powerpoint/2010/main" val="131415855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676400" y="3025914"/>
            <a:ext cx="8839200" cy="707886"/>
          </a:xfrm>
          <a:prstGeom prst="rect">
            <a:avLst/>
          </a:prstGeom>
          <a:ln>
            <a:noFill/>
          </a:ln>
        </p:spPr>
        <p:txBody>
          <a:bodyPr wrap="square">
            <a:spAutoFit/>
          </a:bodyPr>
          <a:lstStyle/>
          <a:p>
            <a:pPr algn="ctr"/>
            <a:r>
              <a:rPr lang="en-US" sz="4000" b="1" kern="0" dirty="0">
                <a:solidFill>
                  <a:schemeClr val="tx1">
                    <a:lumMod val="95000"/>
                    <a:lumOff val="5000"/>
                  </a:schemeClr>
                </a:solidFill>
                <a:latin typeface="Open Sans" charset="0"/>
                <a:ea typeface="Open Sans" charset="0"/>
                <a:cs typeface="Open Sans" charset="0"/>
              </a:rPr>
              <a:t>3. Arrange data</a:t>
            </a:r>
          </a:p>
        </p:txBody>
      </p:sp>
    </p:spTree>
    <p:extLst>
      <p:ext uri="{BB962C8B-B14F-4D97-AF65-F5344CB8AC3E}">
        <p14:creationId xmlns:p14="http://schemas.microsoft.com/office/powerpoint/2010/main" val="5024156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ACCFA34-6C29-19D5-0587-2E55B37E9E56}"/>
              </a:ext>
            </a:extLst>
          </p:cNvPr>
          <p:cNvPicPr>
            <a:picLocks noChangeAspect="1"/>
          </p:cNvPicPr>
          <p:nvPr/>
        </p:nvPicPr>
        <p:blipFill>
          <a:blip r:embed="rId3"/>
          <a:stretch>
            <a:fillRect/>
          </a:stretch>
        </p:blipFill>
        <p:spPr>
          <a:xfrm>
            <a:off x="0" y="0"/>
            <a:ext cx="12192000" cy="6652464"/>
          </a:xfrm>
          <a:prstGeom prst="rect">
            <a:avLst/>
          </a:prstGeom>
        </p:spPr>
      </p:pic>
    </p:spTree>
    <p:extLst>
      <p:ext uri="{BB962C8B-B14F-4D97-AF65-F5344CB8AC3E}">
        <p14:creationId xmlns:p14="http://schemas.microsoft.com/office/powerpoint/2010/main" val="11294756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ewaxis canva visualization"/>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570324" y="2155084"/>
            <a:ext cx="4017116" cy="401711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C492BD6D-0746-4148-8427-CE1BB6F06FB9}"/>
              </a:ext>
            </a:extLst>
          </p:cNvPr>
          <p:cNvSpPr txBox="1"/>
          <p:nvPr/>
        </p:nvSpPr>
        <p:spPr>
          <a:xfrm>
            <a:off x="6903676" y="2193152"/>
            <a:ext cx="3886200" cy="3139321"/>
          </a:xfrm>
          <a:prstGeom prst="rect">
            <a:avLst/>
          </a:prstGeom>
          <a:noFill/>
        </p:spPr>
        <p:txBody>
          <a:bodyPr wrap="square" rtlCol="0">
            <a:spAutoFit/>
          </a:bodyPr>
          <a:lstStyle/>
          <a:p>
            <a:r>
              <a:rPr lang="en-US" dirty="0" err="1"/>
              <a:t>Numpy</a:t>
            </a:r>
            <a:r>
              <a:rPr lang="en-US" dirty="0"/>
              <a:t> </a:t>
            </a:r>
            <a:r>
              <a:rPr lang="en-US" i="1" dirty="0" err="1"/>
              <a:t>newaxis</a:t>
            </a:r>
            <a:r>
              <a:rPr lang="en-US" dirty="0"/>
              <a:t> is used to increase the dimension of a </a:t>
            </a:r>
            <a:r>
              <a:rPr lang="en-US" dirty="0" err="1"/>
              <a:t>numpy</a:t>
            </a:r>
            <a:r>
              <a:rPr lang="en-US" dirty="0"/>
              <a:t> array.</a:t>
            </a:r>
          </a:p>
          <a:p>
            <a:endParaRPr lang="en-US" dirty="0"/>
          </a:p>
          <a:p>
            <a:r>
              <a:rPr lang="en-US" dirty="0"/>
              <a:t>The reason to do this is </a:t>
            </a:r>
            <a:r>
              <a:rPr lang="en-US" i="1" dirty="0" err="1"/>
              <a:t>LinearRegression</a:t>
            </a:r>
            <a:r>
              <a:rPr lang="en-US" dirty="0"/>
              <a:t> requires X to be an array of shape (</a:t>
            </a:r>
            <a:r>
              <a:rPr lang="en-US" dirty="0" err="1"/>
              <a:t>n_samples</a:t>
            </a:r>
            <a:r>
              <a:rPr lang="en-US" dirty="0"/>
              <a:t>, </a:t>
            </a:r>
            <a:r>
              <a:rPr lang="en-US" dirty="0" err="1"/>
              <a:t>n_features</a:t>
            </a:r>
            <a:r>
              <a:rPr lang="en-US" dirty="0"/>
              <a:t>), e.g. (50,1)</a:t>
            </a:r>
          </a:p>
          <a:p>
            <a:endParaRPr lang="en-US" dirty="0"/>
          </a:p>
          <a:p>
            <a:r>
              <a:rPr lang="en-US" dirty="0">
                <a:solidFill>
                  <a:srgbClr val="FF0000"/>
                </a:solidFill>
              </a:rPr>
              <a:t>print(</a:t>
            </a:r>
            <a:r>
              <a:rPr lang="en-US" dirty="0" err="1">
                <a:solidFill>
                  <a:srgbClr val="FF0000"/>
                </a:solidFill>
              </a:rPr>
              <a:t>X.ndim</a:t>
            </a:r>
            <a:r>
              <a:rPr lang="en-US" dirty="0">
                <a:solidFill>
                  <a:srgbClr val="FF0000"/>
                </a:solidFill>
              </a:rPr>
              <a:t>) </a:t>
            </a:r>
            <a:r>
              <a:rPr lang="en-US" dirty="0"/>
              <a:t>to know the dimension of the array X</a:t>
            </a:r>
          </a:p>
          <a:p>
            <a:r>
              <a:rPr lang="en-US" dirty="0"/>
              <a:t>Our X is 2 dimensional</a:t>
            </a:r>
          </a:p>
        </p:txBody>
      </p:sp>
      <p:sp>
        <p:nvSpPr>
          <p:cNvPr id="3" name="Title 3">
            <a:extLst>
              <a:ext uri="{FF2B5EF4-FFF2-40B4-BE49-F238E27FC236}">
                <a16:creationId xmlns:a16="http://schemas.microsoft.com/office/drawing/2014/main" id="{3DAEADF2-8F13-0A5F-23C4-C365E27B5C23}"/>
              </a:ext>
            </a:extLst>
          </p:cNvPr>
          <p:cNvSpPr txBox="1">
            <a:spLocks/>
          </p:cNvSpPr>
          <p:nvPr/>
        </p:nvSpPr>
        <p:spPr>
          <a:xfrm>
            <a:off x="1097280" y="286603"/>
            <a:ext cx="10058400" cy="145075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r>
              <a:rPr lang="en-US" dirty="0"/>
              <a:t>Reshaping our Data</a:t>
            </a:r>
          </a:p>
        </p:txBody>
      </p:sp>
    </p:spTree>
    <p:extLst>
      <p:ext uri="{BB962C8B-B14F-4D97-AF65-F5344CB8AC3E}">
        <p14:creationId xmlns:p14="http://schemas.microsoft.com/office/powerpoint/2010/main" val="12152302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676400" y="2522390"/>
            <a:ext cx="8839200" cy="2554545"/>
          </a:xfrm>
          <a:prstGeom prst="rect">
            <a:avLst/>
          </a:prstGeom>
          <a:ln>
            <a:noFill/>
          </a:ln>
        </p:spPr>
        <p:txBody>
          <a:bodyPr wrap="square">
            <a:spAutoFit/>
          </a:bodyPr>
          <a:lstStyle/>
          <a:p>
            <a:pPr algn="ctr"/>
            <a:r>
              <a:rPr lang="en-US" sz="4000" b="1" kern="0" dirty="0">
                <a:solidFill>
                  <a:schemeClr val="tx1">
                    <a:lumMod val="95000"/>
                    <a:lumOff val="5000"/>
                  </a:schemeClr>
                </a:solidFill>
                <a:latin typeface="Open Sans" charset="0"/>
                <a:ea typeface="Open Sans" charset="0"/>
                <a:cs typeface="Open Sans" charset="0"/>
              </a:rPr>
              <a:t>4. Fit the model to the data</a:t>
            </a:r>
          </a:p>
          <a:p>
            <a:pPr algn="ctr"/>
            <a:endParaRPr lang="en-US" sz="4000" b="1" kern="0" dirty="0">
              <a:solidFill>
                <a:schemeClr val="tx1">
                  <a:lumMod val="95000"/>
                  <a:lumOff val="5000"/>
                </a:schemeClr>
              </a:solidFill>
              <a:latin typeface="Open Sans" charset="0"/>
              <a:ea typeface="Open Sans" charset="0"/>
              <a:cs typeface="Open Sans" charset="0"/>
            </a:endParaRPr>
          </a:p>
          <a:p>
            <a:pPr algn="ctr"/>
            <a:r>
              <a:rPr lang="en-US" sz="4000" b="1" kern="0" dirty="0">
                <a:solidFill>
                  <a:schemeClr val="tx1">
                    <a:lumMod val="95000"/>
                    <a:lumOff val="5000"/>
                  </a:schemeClr>
                </a:solidFill>
                <a:latin typeface="Open Sans" charset="0"/>
                <a:ea typeface="Open Sans" charset="0"/>
                <a:cs typeface="Open Sans" charset="0"/>
              </a:rPr>
              <a:t>5. Predict labels for unknown data</a:t>
            </a:r>
          </a:p>
        </p:txBody>
      </p:sp>
    </p:spTree>
    <p:extLst>
      <p:ext uri="{BB962C8B-B14F-4D97-AF65-F5344CB8AC3E}">
        <p14:creationId xmlns:p14="http://schemas.microsoft.com/office/powerpoint/2010/main" val="6459921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0ADF601-95AA-0FD9-18BA-4B54551795F7}"/>
              </a:ext>
            </a:extLst>
          </p:cNvPr>
          <p:cNvPicPr>
            <a:picLocks noChangeAspect="1"/>
          </p:cNvPicPr>
          <p:nvPr/>
        </p:nvPicPr>
        <p:blipFill>
          <a:blip r:embed="rId3"/>
          <a:stretch>
            <a:fillRect/>
          </a:stretch>
        </p:blipFill>
        <p:spPr>
          <a:xfrm>
            <a:off x="0" y="102768"/>
            <a:ext cx="12192000" cy="6652464"/>
          </a:xfrm>
          <a:prstGeom prst="rect">
            <a:avLst/>
          </a:prstGeom>
        </p:spPr>
      </p:pic>
    </p:spTree>
    <p:extLst>
      <p:ext uri="{BB962C8B-B14F-4D97-AF65-F5344CB8AC3E}">
        <p14:creationId xmlns:p14="http://schemas.microsoft.com/office/powerpoint/2010/main" val="4709228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id="{519364D7-08F5-D8A6-F358-0401FA9B6BE0}"/>
              </a:ext>
            </a:extLst>
          </p:cNvPr>
          <p:cNvPicPr>
            <a:picLocks noChangeAspect="1"/>
          </p:cNvPicPr>
          <p:nvPr/>
        </p:nvPicPr>
        <p:blipFill rotWithShape="1">
          <a:blip r:embed="rId3"/>
          <a:srcRect r="52882" b="50784"/>
          <a:stretch/>
        </p:blipFill>
        <p:spPr>
          <a:xfrm>
            <a:off x="1205980" y="1915539"/>
            <a:ext cx="3560924" cy="4116551"/>
          </a:xfrm>
          <a:prstGeom prst="rect">
            <a:avLst/>
          </a:prstGeom>
        </p:spPr>
      </p:pic>
      <p:sp>
        <p:nvSpPr>
          <p:cNvPr id="2" name="TextBox 1">
            <a:extLst>
              <a:ext uri="{FF2B5EF4-FFF2-40B4-BE49-F238E27FC236}">
                <a16:creationId xmlns:a16="http://schemas.microsoft.com/office/drawing/2014/main" id="{8C7EA33F-BD61-4195-9421-78F8841C52B2}"/>
              </a:ext>
            </a:extLst>
          </p:cNvPr>
          <p:cNvSpPr txBox="1"/>
          <p:nvPr/>
        </p:nvSpPr>
        <p:spPr>
          <a:xfrm>
            <a:off x="5286515" y="2057303"/>
            <a:ext cx="4085542" cy="1754326"/>
          </a:xfrm>
          <a:prstGeom prst="rect">
            <a:avLst/>
          </a:prstGeom>
          <a:noFill/>
        </p:spPr>
        <p:txBody>
          <a:bodyPr wrap="none" rtlCol="0">
            <a:spAutoFit/>
          </a:bodyPr>
          <a:lstStyle/>
          <a:p>
            <a:r>
              <a:rPr lang="en-US" dirty="0"/>
              <a:t>What regression equation did the</a:t>
            </a:r>
          </a:p>
          <a:p>
            <a:r>
              <a:rPr lang="en-US" dirty="0"/>
              <a:t>model uncover? (would vary because of </a:t>
            </a:r>
          </a:p>
          <a:p>
            <a:r>
              <a:rPr lang="en-US" dirty="0"/>
              <a:t>the random X and y)</a:t>
            </a:r>
          </a:p>
          <a:p>
            <a:endParaRPr lang="en-US" dirty="0"/>
          </a:p>
          <a:p>
            <a:r>
              <a:rPr lang="en-US" dirty="0"/>
              <a:t>y = 2.02 x – 1.12</a:t>
            </a:r>
          </a:p>
          <a:p>
            <a:endParaRPr lang="en-US" b="1" dirty="0">
              <a:solidFill>
                <a:srgbClr val="FF0000"/>
              </a:solidFill>
            </a:endParaRPr>
          </a:p>
        </p:txBody>
      </p:sp>
      <p:sp>
        <p:nvSpPr>
          <p:cNvPr id="6" name="Title 3">
            <a:extLst>
              <a:ext uri="{FF2B5EF4-FFF2-40B4-BE49-F238E27FC236}">
                <a16:creationId xmlns:a16="http://schemas.microsoft.com/office/drawing/2014/main" id="{949BA754-5496-9BE9-1AD0-1739AD082543}"/>
              </a:ext>
            </a:extLst>
          </p:cNvPr>
          <p:cNvSpPr txBox="1">
            <a:spLocks/>
          </p:cNvSpPr>
          <p:nvPr/>
        </p:nvSpPr>
        <p:spPr>
          <a:xfrm>
            <a:off x="1097280" y="286603"/>
            <a:ext cx="10058400" cy="145075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r>
              <a:rPr lang="en-US" dirty="0"/>
              <a:t>Results</a:t>
            </a:r>
          </a:p>
        </p:txBody>
      </p:sp>
      <p:cxnSp>
        <p:nvCxnSpPr>
          <p:cNvPr id="5" name="Straight Arrow Connector 4">
            <a:extLst>
              <a:ext uri="{FF2B5EF4-FFF2-40B4-BE49-F238E27FC236}">
                <a16:creationId xmlns:a16="http://schemas.microsoft.com/office/drawing/2014/main" id="{8BEB6C5A-EAA9-A3F1-2300-789762B8AD04}"/>
              </a:ext>
            </a:extLst>
          </p:cNvPr>
          <p:cNvCxnSpPr>
            <a:cxnSpLocks/>
            <a:stCxn id="10" idx="1"/>
          </p:cNvCxnSpPr>
          <p:nvPr/>
        </p:nvCxnSpPr>
        <p:spPr>
          <a:xfrm flipH="1" flipV="1">
            <a:off x="4208223" y="3418112"/>
            <a:ext cx="1201641" cy="5557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A9DD6C48-90B7-8547-B8AC-8A4B0F54DF88}"/>
              </a:ext>
            </a:extLst>
          </p:cNvPr>
          <p:cNvSpPr/>
          <p:nvPr/>
        </p:nvSpPr>
        <p:spPr>
          <a:xfrm>
            <a:off x="5409864" y="3790532"/>
            <a:ext cx="3299091" cy="36656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t>Evenly spaced new values for x</a:t>
            </a:r>
          </a:p>
        </p:txBody>
      </p:sp>
      <p:sp>
        <p:nvSpPr>
          <p:cNvPr id="16" name="Rectangle 15">
            <a:extLst>
              <a:ext uri="{FF2B5EF4-FFF2-40B4-BE49-F238E27FC236}">
                <a16:creationId xmlns:a16="http://schemas.microsoft.com/office/drawing/2014/main" id="{D688B3C7-0384-DDE7-A472-A4B506D8108E}"/>
              </a:ext>
            </a:extLst>
          </p:cNvPr>
          <p:cNvSpPr/>
          <p:nvPr/>
        </p:nvSpPr>
        <p:spPr>
          <a:xfrm>
            <a:off x="5409861" y="5318095"/>
            <a:ext cx="3299091" cy="36656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t>Model prediction at original data points</a:t>
            </a:r>
          </a:p>
        </p:txBody>
      </p:sp>
      <p:cxnSp>
        <p:nvCxnSpPr>
          <p:cNvPr id="17" name="Straight Arrow Connector 16">
            <a:extLst>
              <a:ext uri="{FF2B5EF4-FFF2-40B4-BE49-F238E27FC236}">
                <a16:creationId xmlns:a16="http://schemas.microsoft.com/office/drawing/2014/main" id="{563C4F01-8A75-FC50-BA57-A9A2A701EB53}"/>
              </a:ext>
            </a:extLst>
          </p:cNvPr>
          <p:cNvCxnSpPr>
            <a:cxnSpLocks/>
            <a:stCxn id="16" idx="1"/>
          </p:cNvCxnSpPr>
          <p:nvPr/>
        </p:nvCxnSpPr>
        <p:spPr>
          <a:xfrm flipH="1" flipV="1">
            <a:off x="3923461" y="4193853"/>
            <a:ext cx="1486400" cy="13075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5DD2225E-EDCE-6F05-7816-E5C397326F55}"/>
              </a:ext>
            </a:extLst>
          </p:cNvPr>
          <p:cNvSpPr/>
          <p:nvPr/>
        </p:nvSpPr>
        <p:spPr>
          <a:xfrm>
            <a:off x="1645053" y="3475325"/>
            <a:ext cx="2086604" cy="394763"/>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058F0CA0-F7BB-DE3B-EC25-5FBFCFB10616}"/>
              </a:ext>
            </a:extLst>
          </p:cNvPr>
          <p:cNvSpPr/>
          <p:nvPr/>
        </p:nvSpPr>
        <p:spPr>
          <a:xfrm>
            <a:off x="5409863" y="4226918"/>
            <a:ext cx="3299091" cy="36656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t>Model fit for new values</a:t>
            </a:r>
          </a:p>
        </p:txBody>
      </p:sp>
      <p:sp>
        <p:nvSpPr>
          <p:cNvPr id="25" name="Rectangle 24">
            <a:extLst>
              <a:ext uri="{FF2B5EF4-FFF2-40B4-BE49-F238E27FC236}">
                <a16:creationId xmlns:a16="http://schemas.microsoft.com/office/drawing/2014/main" id="{38252B22-97B3-2A4F-671F-F571058FCB30}"/>
              </a:ext>
            </a:extLst>
          </p:cNvPr>
          <p:cNvSpPr/>
          <p:nvPr/>
        </p:nvSpPr>
        <p:spPr>
          <a:xfrm>
            <a:off x="5409862" y="4663304"/>
            <a:ext cx="3299091" cy="36656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t>Predict y-values for the fitted model</a:t>
            </a:r>
          </a:p>
        </p:txBody>
      </p:sp>
      <p:cxnSp>
        <p:nvCxnSpPr>
          <p:cNvPr id="26" name="Straight Arrow Connector 25">
            <a:extLst>
              <a:ext uri="{FF2B5EF4-FFF2-40B4-BE49-F238E27FC236}">
                <a16:creationId xmlns:a16="http://schemas.microsoft.com/office/drawing/2014/main" id="{9D55B9D7-18D2-3DE3-3261-2558F97177F1}"/>
              </a:ext>
            </a:extLst>
          </p:cNvPr>
          <p:cNvCxnSpPr>
            <a:cxnSpLocks/>
            <a:stCxn id="23" idx="1"/>
          </p:cNvCxnSpPr>
          <p:nvPr/>
        </p:nvCxnSpPr>
        <p:spPr>
          <a:xfrm flipH="1" flipV="1">
            <a:off x="3762333" y="3601394"/>
            <a:ext cx="1647530" cy="8088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C2C59E18-F725-2218-F8B3-83870F6E8419}"/>
              </a:ext>
            </a:extLst>
          </p:cNvPr>
          <p:cNvCxnSpPr>
            <a:cxnSpLocks/>
            <a:stCxn id="25" idx="1"/>
          </p:cNvCxnSpPr>
          <p:nvPr/>
        </p:nvCxnSpPr>
        <p:spPr>
          <a:xfrm flipH="1" flipV="1">
            <a:off x="3731657" y="3824720"/>
            <a:ext cx="1678205" cy="10218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9813544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94D652E-740B-9409-9A65-981D4A516093}"/>
              </a:ext>
            </a:extLst>
          </p:cNvPr>
          <p:cNvSpPr txBox="1"/>
          <p:nvPr/>
        </p:nvSpPr>
        <p:spPr>
          <a:xfrm>
            <a:off x="7766684" y="2505669"/>
            <a:ext cx="3794232" cy="1477328"/>
          </a:xfrm>
          <a:prstGeom prst="rect">
            <a:avLst/>
          </a:prstGeom>
          <a:noFill/>
        </p:spPr>
        <p:txBody>
          <a:bodyPr wrap="square" rtlCol="0">
            <a:spAutoFit/>
          </a:bodyPr>
          <a:lstStyle/>
          <a:p>
            <a:r>
              <a:rPr lang="en-US" dirty="0"/>
              <a:t>What do the blue dots represent?</a:t>
            </a:r>
          </a:p>
          <a:p>
            <a:endParaRPr lang="en-US" dirty="0"/>
          </a:p>
          <a:p>
            <a:r>
              <a:rPr lang="en-US" dirty="0"/>
              <a:t>What does the red line represent?</a:t>
            </a:r>
          </a:p>
          <a:p>
            <a:endParaRPr lang="en-US" dirty="0"/>
          </a:p>
          <a:p>
            <a:r>
              <a:rPr lang="en-US" dirty="0"/>
              <a:t>What does the yellow line represent?</a:t>
            </a:r>
          </a:p>
        </p:txBody>
      </p:sp>
      <p:pic>
        <p:nvPicPr>
          <p:cNvPr id="3" name="Picture 2">
            <a:extLst>
              <a:ext uri="{FF2B5EF4-FFF2-40B4-BE49-F238E27FC236}">
                <a16:creationId xmlns:a16="http://schemas.microsoft.com/office/drawing/2014/main" id="{77F98018-4851-42EF-149C-D4E92B516A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2783" y="1934423"/>
            <a:ext cx="5832809" cy="44363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477898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170952-0B40-83CF-01A2-54166B733849}"/>
              </a:ext>
            </a:extLst>
          </p:cNvPr>
          <p:cNvSpPr>
            <a:spLocks noGrp="1"/>
          </p:cNvSpPr>
          <p:nvPr>
            <p:ph type="title"/>
          </p:nvPr>
        </p:nvSpPr>
        <p:spPr>
          <a:xfrm>
            <a:off x="1097280" y="758952"/>
            <a:ext cx="10058400" cy="2212848"/>
          </a:xfrm>
        </p:spPr>
        <p:txBody>
          <a:bodyPr>
            <a:normAutofit/>
          </a:bodyPr>
          <a:lstStyle/>
          <a:p>
            <a:r>
              <a:rPr kumimoji="0" lang="en-US" sz="6600" b="1" i="0" u="none" strike="noStrike" kern="0" cap="none" spc="0" normalizeH="0" baseline="0" noProof="0" dirty="0">
                <a:ln>
                  <a:noFill/>
                </a:ln>
                <a:solidFill>
                  <a:srgbClr val="000000">
                    <a:lumMod val="95000"/>
                    <a:lumOff val="5000"/>
                  </a:srgbClr>
                </a:solidFill>
                <a:effectLst/>
                <a:uLnTx/>
                <a:uFillTx/>
                <a:latin typeface="+mn-lt"/>
                <a:ea typeface="Open Sans" charset="0"/>
                <a:cs typeface="Open Sans" charset="0"/>
              </a:rPr>
              <a:t>Classification</a:t>
            </a:r>
            <a:endParaRPr lang="en-US" sz="6600" dirty="0">
              <a:latin typeface="+mn-lt"/>
            </a:endParaRPr>
          </a:p>
        </p:txBody>
      </p:sp>
    </p:spTree>
    <p:extLst>
      <p:ext uri="{BB962C8B-B14F-4D97-AF65-F5344CB8AC3E}">
        <p14:creationId xmlns:p14="http://schemas.microsoft.com/office/powerpoint/2010/main" val="175072874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8" name="Rectangle 17"/>
              <p:cNvSpPr/>
              <p:nvPr/>
            </p:nvSpPr>
            <p:spPr>
              <a:xfrm>
                <a:off x="1028700" y="2137823"/>
                <a:ext cx="10134600" cy="3526799"/>
              </a:xfrm>
              <a:prstGeom prst="rect">
                <a:avLst/>
              </a:prstGeom>
              <a:ln>
                <a:no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srgbClr val="000000">
                        <a:lumMod val="95000"/>
                        <a:lumOff val="5000"/>
                      </a:srgbClr>
                    </a:solidFill>
                    <a:effectLst/>
                    <a:uLnTx/>
                    <a:uFillTx/>
                    <a:ea typeface="Open Sans Light" charset="0"/>
                    <a:cs typeface="Open Sans Light" charset="0"/>
                  </a:rPr>
                  <a:t>Definition: A classification problem has as the output variable a category, such as “red” or “blue” or “disease” and “no disease”. A classification model is trained to draw a conclusion from observed values and predict the value of one or more outcomes.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dirty="0">
                  <a:ln>
                    <a:noFill/>
                  </a:ln>
                  <a:solidFill>
                    <a:srgbClr val="000000">
                      <a:lumMod val="95000"/>
                      <a:lumOff val="5000"/>
                    </a:srgbClr>
                  </a:solidFill>
                  <a:effectLst/>
                  <a:uLnTx/>
                  <a:uFillTx/>
                  <a:ea typeface="Open Sans Light" charset="0"/>
                  <a:cs typeface="Open Sans Light" charset="0"/>
                </a:endParaRPr>
              </a:p>
              <a:p>
                <a:pPr lvl="0">
                  <a:defRPr/>
                </a:pPr>
                <a:r>
                  <a:rPr lang="en-US" sz="1800" dirty="0"/>
                  <a:t>Problem statement: given a set of </a:t>
                </a:r>
                <a:r>
                  <a:rPr lang="en-US" sz="1800" i="1" dirty="0"/>
                  <a:t>n</a:t>
                </a:r>
                <a:r>
                  <a:rPr lang="en-US" sz="1800" dirty="0"/>
                  <a:t> independent measurement data </a:t>
                </a:r>
                <a14:m>
                  <m:oMath xmlns:m="http://schemas.openxmlformats.org/officeDocument/2006/math">
                    <m:r>
                      <a:rPr lang="en-US" sz="1800" b="1" i="1" smtClean="0">
                        <a:latin typeface="Cambria Math" panose="02040503050406030204" pitchFamily="18" charset="0"/>
                      </a:rPr>
                      <m:t>𝑿</m:t>
                    </m:r>
                    <m:r>
                      <a:rPr lang="en-US" sz="1800" b="1" i="1" smtClean="0">
                        <a:latin typeface="Cambria Math" panose="02040503050406030204" pitchFamily="18" charset="0"/>
                      </a:rPr>
                      <m:t>=</m:t>
                    </m:r>
                    <m:d>
                      <m:dPr>
                        <m:begChr m:val="{"/>
                        <m:endChr m:val="}"/>
                        <m:ctrlPr>
                          <a:rPr lang="en-US" sz="1800" b="1" i="1" smtClean="0">
                            <a:latin typeface="Cambria Math" panose="02040503050406030204" pitchFamily="18" charset="0"/>
                          </a:rPr>
                        </m:ctrlPr>
                      </m:dPr>
                      <m:e>
                        <m:sSup>
                          <m:sSupPr>
                            <m:ctrlPr>
                              <a:rPr lang="en-US" sz="1800" b="1" i="1" smtClean="0">
                                <a:latin typeface="Cambria Math" panose="02040503050406030204" pitchFamily="18" charset="0"/>
                              </a:rPr>
                            </m:ctrlPr>
                          </m:sSupPr>
                          <m:e>
                            <m:r>
                              <a:rPr lang="en-US" sz="1800" b="1" i="1" smtClean="0">
                                <a:latin typeface="Cambria Math" panose="02040503050406030204" pitchFamily="18" charset="0"/>
                              </a:rPr>
                              <m:t>𝒙</m:t>
                            </m:r>
                          </m:e>
                          <m:sup>
                            <m:r>
                              <a:rPr lang="en-US" sz="1800" b="0" i="1" smtClean="0">
                                <a:latin typeface="Cambria Math" panose="02040503050406030204" pitchFamily="18" charset="0"/>
                              </a:rPr>
                              <m:t>(1)</m:t>
                            </m:r>
                          </m:sup>
                        </m:sSup>
                        <m:r>
                          <a:rPr lang="en-US" sz="1800" b="1" i="1" smtClean="0">
                            <a:latin typeface="Cambria Math" panose="02040503050406030204" pitchFamily="18" charset="0"/>
                          </a:rPr>
                          <m:t>,…,</m:t>
                        </m:r>
                        <m:sSup>
                          <m:sSupPr>
                            <m:ctrlPr>
                              <a:rPr lang="en-US" sz="1800" b="1" i="1">
                                <a:latin typeface="Cambria Math" panose="02040503050406030204" pitchFamily="18" charset="0"/>
                              </a:rPr>
                            </m:ctrlPr>
                          </m:sSupPr>
                          <m:e>
                            <m:r>
                              <a:rPr lang="en-US" sz="1800" b="1" i="1">
                                <a:latin typeface="Cambria Math" panose="02040503050406030204" pitchFamily="18" charset="0"/>
                              </a:rPr>
                              <m:t>𝒙</m:t>
                            </m:r>
                          </m:e>
                          <m:sup>
                            <m:r>
                              <a:rPr lang="en-US" sz="1800" i="1">
                                <a:latin typeface="Cambria Math" panose="02040503050406030204" pitchFamily="18" charset="0"/>
                              </a:rPr>
                              <m:t>(</m:t>
                            </m:r>
                            <m:r>
                              <a:rPr lang="en-US" sz="1800" b="0" i="1" smtClean="0">
                                <a:latin typeface="Cambria Math" panose="02040503050406030204" pitchFamily="18" charset="0"/>
                              </a:rPr>
                              <m:t>𝑛</m:t>
                            </m:r>
                            <m:r>
                              <a:rPr lang="en-US" sz="1800" i="1">
                                <a:latin typeface="Cambria Math" panose="02040503050406030204" pitchFamily="18" charset="0"/>
                              </a:rPr>
                              <m:t>)</m:t>
                            </m:r>
                          </m:sup>
                        </m:sSup>
                      </m:e>
                    </m:d>
                    <m:r>
                      <a:rPr lang="en-US" sz="1800" b="1" i="1" smtClean="0">
                        <a:latin typeface="Cambria Math" panose="02040503050406030204" pitchFamily="18" charset="0"/>
                      </a:rPr>
                      <m:t>,</m:t>
                    </m:r>
                    <m:sSup>
                      <m:sSupPr>
                        <m:ctrlPr>
                          <a:rPr lang="en-US" b="1" i="1">
                            <a:latin typeface="Cambria Math" panose="02040503050406030204" pitchFamily="18" charset="0"/>
                          </a:rPr>
                        </m:ctrlPr>
                      </m:sSupPr>
                      <m:e>
                        <m:r>
                          <a:rPr lang="en-US" b="1" i="1" smtClean="0">
                            <a:latin typeface="Cambria Math" panose="02040503050406030204" pitchFamily="18" charset="0"/>
                          </a:rPr>
                          <m:t>𝒙</m:t>
                        </m:r>
                      </m:e>
                      <m:sup>
                        <m:r>
                          <a:rPr lang="en-US" i="1">
                            <a:latin typeface="Cambria Math" panose="02040503050406030204" pitchFamily="18" charset="0"/>
                          </a:rPr>
                          <m:t>(</m:t>
                        </m:r>
                        <m:r>
                          <a:rPr lang="en-US" i="1">
                            <a:latin typeface="Cambria Math" panose="02040503050406030204" pitchFamily="18" charset="0"/>
                          </a:rPr>
                          <m:t>𝑖</m:t>
                        </m:r>
                        <m:r>
                          <a:rPr lang="en-US" i="1">
                            <a:latin typeface="Cambria Math" panose="02040503050406030204" pitchFamily="18" charset="0"/>
                          </a:rPr>
                          <m:t>)</m:t>
                        </m:r>
                      </m:sup>
                    </m:sSup>
                    <m:r>
                      <a:rPr lang="en-US" sz="1800" b="0" i="1" smtClean="0">
                        <a:latin typeface="Cambria Math" panose="02040503050406030204" pitchFamily="18" charset="0"/>
                        <a:ea typeface="Cambria Math" panose="02040503050406030204" pitchFamily="18" charset="0"/>
                      </a:rPr>
                      <m:t>∈</m:t>
                    </m:r>
                  </m:oMath>
                </a14:m>
                <a:r>
                  <a:rPr lang="en-US" sz="1800" dirty="0">
                    <a:ea typeface="Cambria Math" panose="02040503050406030204" pitchFamily="18" charset="0"/>
                  </a:rPr>
                  <a:t> </a:t>
                </a:r>
                <a14:m>
                  <m:oMath xmlns:m="http://schemas.openxmlformats.org/officeDocument/2006/math">
                    <m:sSup>
                      <m:sSupPr>
                        <m:ctrlPr>
                          <a:rPr lang="en-US" sz="1800" i="1">
                            <a:latin typeface="Cambria Math" panose="02040503050406030204" pitchFamily="18" charset="0"/>
                            <a:ea typeface="Cambria Math" panose="02040503050406030204" pitchFamily="18" charset="0"/>
                          </a:rPr>
                        </m:ctrlPr>
                      </m:sSupPr>
                      <m:e>
                        <m:r>
                          <a:rPr lang="en-US" sz="1800" b="0" i="1">
                            <a:latin typeface="Cambria Math" panose="02040503050406030204" pitchFamily="18" charset="0"/>
                            <a:ea typeface="Cambria Math" panose="02040503050406030204" pitchFamily="18" charset="0"/>
                          </a:rPr>
                          <m:t>ℝ</m:t>
                        </m:r>
                      </m:e>
                      <m:sup>
                        <m:r>
                          <a:rPr lang="en-US" sz="1800" b="0" i="1" smtClean="0">
                            <a:latin typeface="Cambria Math" panose="02040503050406030204" pitchFamily="18" charset="0"/>
                            <a:ea typeface="Cambria Math" panose="02040503050406030204" pitchFamily="18" charset="0"/>
                          </a:rPr>
                          <m:t>𝑚</m:t>
                        </m:r>
                      </m:sup>
                    </m:sSup>
                  </m:oMath>
                </a14:m>
                <a:r>
                  <a:rPr lang="en-US" sz="1800" dirty="0"/>
                  <a:t> and corresponding labels</a:t>
                </a:r>
                <a14:m>
                  <m:oMath xmlns:m="http://schemas.openxmlformats.org/officeDocument/2006/math">
                    <m:r>
                      <a:rPr lang="en-US" sz="1800" b="0" i="0" smtClean="0">
                        <a:latin typeface="Cambria Math" panose="02040503050406030204" pitchFamily="18" charset="0"/>
                      </a:rPr>
                      <m:t> </m:t>
                    </m:r>
                    <m:r>
                      <a:rPr lang="en-US" sz="1800" b="1" i="1" smtClean="0">
                        <a:latin typeface="Cambria Math" panose="02040503050406030204" pitchFamily="18" charset="0"/>
                      </a:rPr>
                      <m:t>𝒀</m:t>
                    </m:r>
                    <m:r>
                      <a:rPr lang="en-US" sz="1800" b="1" i="1">
                        <a:latin typeface="Cambria Math" panose="02040503050406030204" pitchFamily="18" charset="0"/>
                      </a:rPr>
                      <m:t>=</m:t>
                    </m:r>
                    <m:d>
                      <m:dPr>
                        <m:begChr m:val="{"/>
                        <m:endChr m:val="}"/>
                        <m:ctrlPr>
                          <a:rPr lang="en-US" sz="1800" b="1" i="1">
                            <a:latin typeface="Cambria Math" panose="02040503050406030204" pitchFamily="18" charset="0"/>
                          </a:rPr>
                        </m:ctrlPr>
                      </m:dPr>
                      <m:e>
                        <m:sSup>
                          <m:sSupPr>
                            <m:ctrlPr>
                              <a:rPr lang="en-US" sz="1800" b="1" i="1">
                                <a:latin typeface="Cambria Math" panose="02040503050406030204" pitchFamily="18" charset="0"/>
                              </a:rPr>
                            </m:ctrlPr>
                          </m:sSupPr>
                          <m:e>
                            <m:r>
                              <a:rPr lang="en-US" sz="1800" b="1" i="1" smtClean="0">
                                <a:latin typeface="Cambria Math" panose="02040503050406030204" pitchFamily="18" charset="0"/>
                              </a:rPr>
                              <m:t>𝒚</m:t>
                            </m:r>
                          </m:e>
                          <m:sup>
                            <m:r>
                              <a:rPr lang="en-US" sz="1800" i="1">
                                <a:latin typeface="Cambria Math" panose="02040503050406030204" pitchFamily="18" charset="0"/>
                              </a:rPr>
                              <m:t>(1)</m:t>
                            </m:r>
                          </m:sup>
                        </m:sSup>
                        <m:r>
                          <a:rPr lang="en-US" sz="1800" b="1" i="1">
                            <a:latin typeface="Cambria Math" panose="02040503050406030204" pitchFamily="18" charset="0"/>
                          </a:rPr>
                          <m:t>,…,</m:t>
                        </m:r>
                        <m:sSup>
                          <m:sSupPr>
                            <m:ctrlPr>
                              <a:rPr lang="en-US" sz="1800" b="1" i="1">
                                <a:latin typeface="Cambria Math" panose="02040503050406030204" pitchFamily="18" charset="0"/>
                              </a:rPr>
                            </m:ctrlPr>
                          </m:sSupPr>
                          <m:e>
                            <m:r>
                              <a:rPr lang="en-US" sz="1800" b="1" i="1" smtClean="0">
                                <a:latin typeface="Cambria Math" panose="02040503050406030204" pitchFamily="18" charset="0"/>
                              </a:rPr>
                              <m:t>𝒚</m:t>
                            </m:r>
                          </m:e>
                          <m:sup>
                            <m:r>
                              <a:rPr lang="en-US" sz="1800" i="1">
                                <a:latin typeface="Cambria Math" panose="02040503050406030204" pitchFamily="18" charset="0"/>
                              </a:rPr>
                              <m:t>(</m:t>
                            </m:r>
                            <m:r>
                              <a:rPr lang="en-US" sz="1800" b="0" i="1" smtClean="0">
                                <a:latin typeface="Cambria Math" panose="02040503050406030204" pitchFamily="18" charset="0"/>
                              </a:rPr>
                              <m:t>𝑛</m:t>
                            </m:r>
                            <m:r>
                              <a:rPr lang="en-US" sz="1800" i="1">
                                <a:latin typeface="Cambria Math" panose="02040503050406030204" pitchFamily="18" charset="0"/>
                              </a:rPr>
                              <m:t>)</m:t>
                            </m:r>
                          </m:sup>
                        </m:sSup>
                      </m:e>
                    </m:d>
                    <m:r>
                      <a:rPr lang="en-US" sz="1800" b="1" i="1" smtClean="0">
                        <a:latin typeface="Cambria Math" panose="02040503050406030204" pitchFamily="18" charset="0"/>
                      </a:rPr>
                      <m:t>,</m:t>
                    </m:r>
                    <m:sSup>
                      <m:sSupPr>
                        <m:ctrlPr>
                          <a:rPr lang="en-US" b="1" i="1">
                            <a:latin typeface="Cambria Math" panose="02040503050406030204" pitchFamily="18" charset="0"/>
                          </a:rPr>
                        </m:ctrlPr>
                      </m:sSupPr>
                      <m:e>
                        <m:r>
                          <a:rPr lang="en-US" b="1" i="1">
                            <a:latin typeface="Cambria Math" panose="02040503050406030204" pitchFamily="18" charset="0"/>
                          </a:rPr>
                          <m:t>𝒚</m:t>
                        </m:r>
                      </m:e>
                      <m:sup>
                        <m:r>
                          <a:rPr lang="en-US" i="1">
                            <a:latin typeface="Cambria Math" panose="02040503050406030204" pitchFamily="18" charset="0"/>
                          </a:rPr>
                          <m:t>(</m:t>
                        </m:r>
                        <m:r>
                          <a:rPr lang="en-US" b="0" i="1" smtClean="0">
                            <a:latin typeface="Cambria Math" panose="02040503050406030204" pitchFamily="18" charset="0"/>
                          </a:rPr>
                          <m:t>𝑖</m:t>
                        </m:r>
                        <m:r>
                          <a:rPr lang="en-US" i="1">
                            <a:latin typeface="Cambria Math" panose="02040503050406030204" pitchFamily="18" charset="0"/>
                          </a:rPr>
                          <m:t>)</m:t>
                        </m:r>
                      </m:sup>
                    </m:sSup>
                    <m:r>
                      <a:rPr lang="en-US" sz="1800" i="1">
                        <a:latin typeface="Cambria Math" panose="02040503050406030204" pitchFamily="18" charset="0"/>
                        <a:ea typeface="Cambria Math" panose="02040503050406030204" pitchFamily="18" charset="0"/>
                      </a:rPr>
                      <m:t>∈</m:t>
                    </m:r>
                    <m:d>
                      <m:dPr>
                        <m:begChr m:val="{"/>
                        <m:endChr m:val="}"/>
                        <m:ctrlPr>
                          <a:rPr lang="en-US" sz="180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ea typeface="Cambria Math" panose="02040503050406030204" pitchFamily="18" charset="0"/>
                          </a:rPr>
                          <m:t>−1,1</m:t>
                        </m:r>
                      </m:e>
                    </m:d>
                  </m:oMath>
                </a14:m>
                <a:r>
                  <a:rPr lang="en-US" sz="1800" dirty="0"/>
                  <a:t> find a function </a:t>
                </a:r>
                <a14:m>
                  <m:oMath xmlns:m="http://schemas.openxmlformats.org/officeDocument/2006/math">
                    <m:r>
                      <a:rPr lang="en-US" sz="1800" b="0" i="1" smtClean="0">
                        <a:latin typeface="Cambria Math" panose="02040503050406030204" pitchFamily="18" charset="0"/>
                      </a:rPr>
                      <m:t>𝑓</m:t>
                    </m:r>
                    <m:sSup>
                      <m:sSupPr>
                        <m:ctrlPr>
                          <a:rPr lang="en-US" sz="1800" b="1" i="1">
                            <a:latin typeface="Cambria Math" panose="02040503050406030204" pitchFamily="18" charset="0"/>
                            <a:ea typeface="Cambria Math" panose="02040503050406030204" pitchFamily="18" charset="0"/>
                          </a:rPr>
                        </m:ctrlPr>
                      </m:sSupPr>
                      <m:e>
                        <m:r>
                          <a:rPr lang="en-US" sz="1800" b="1" i="1" smtClean="0">
                            <a:latin typeface="Cambria Math" panose="02040503050406030204" pitchFamily="18" charset="0"/>
                            <a:ea typeface="Cambria Math" panose="02040503050406030204" pitchFamily="18" charset="0"/>
                          </a:rPr>
                          <m:t>:</m:t>
                        </m:r>
                        <m:r>
                          <a:rPr lang="en-US" sz="1800" b="1" i="1">
                            <a:latin typeface="Cambria Math" panose="02040503050406030204" pitchFamily="18" charset="0"/>
                            <a:ea typeface="Cambria Math" panose="02040503050406030204" pitchFamily="18" charset="0"/>
                          </a:rPr>
                          <m:t>ℝ</m:t>
                        </m:r>
                      </m:e>
                      <m:sup>
                        <m:r>
                          <a:rPr lang="en-US" sz="1800" b="0" i="1" smtClean="0">
                            <a:latin typeface="Cambria Math" panose="02040503050406030204" pitchFamily="18" charset="0"/>
                            <a:ea typeface="Cambria Math" panose="02040503050406030204" pitchFamily="18" charset="0"/>
                          </a:rPr>
                          <m:t>𝑚</m:t>
                        </m:r>
                      </m:sup>
                    </m:sSup>
                    <m:r>
                      <a:rPr lang="en-US" sz="1800" b="1" i="1">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ℝ</m:t>
                    </m:r>
                  </m:oMath>
                </a14:m>
                <a:r>
                  <a:rPr lang="en-US" sz="1800" dirty="0"/>
                  <a:t> and the </a:t>
                </a:r>
                <a:r>
                  <a:rPr lang="en-US" dirty="0"/>
                  <a:t>parameters </a:t>
                </a:r>
                <a14:m>
                  <m:oMath xmlns:m="http://schemas.openxmlformats.org/officeDocument/2006/math">
                    <m:r>
                      <a:rPr lang="en-US" b="1" i="1">
                        <a:latin typeface="Cambria Math" panose="02040503050406030204" pitchFamily="18" charset="0"/>
                        <a:ea typeface="Cambria Math" panose="02040503050406030204" pitchFamily="18" charset="0"/>
                      </a:rPr>
                      <m:t>𝜽</m:t>
                    </m:r>
                    <m:r>
                      <a:rPr lang="en-US" b="1" i="1">
                        <a:latin typeface="Cambria Math" panose="02040503050406030204" pitchFamily="18" charset="0"/>
                        <a:ea typeface="Cambria Math" panose="02040503050406030204" pitchFamily="18" charset="0"/>
                      </a:rPr>
                      <m:t> </m:t>
                    </m:r>
                  </m:oMath>
                </a14:m>
                <a:r>
                  <a:rPr lang="en-US" sz="1800" dirty="0"/>
                  <a:t> that “best” (</a:t>
                </a:r>
                <a:r>
                  <a:rPr lang="en-US" sz="1800" dirty="0" err="1"/>
                  <a:t>tbd</a:t>
                </a:r>
                <a:r>
                  <a:rPr lang="en-US" sz="1800" dirty="0"/>
                  <a:t>) approximate the data in the sense </a:t>
                </a:r>
                <a:endParaRPr kumimoji="0" lang="en-US" b="0" i="0" u="none" strike="noStrike" kern="1200" cap="none" spc="0" normalizeH="0" baseline="0" noProof="0" dirty="0">
                  <a:ln>
                    <a:noFill/>
                  </a:ln>
                  <a:solidFill>
                    <a:srgbClr val="000000">
                      <a:lumMod val="95000"/>
                      <a:lumOff val="5000"/>
                    </a:srgbClr>
                  </a:solidFill>
                  <a:effectLst/>
                  <a:uLnTx/>
                  <a:uFillTx/>
                  <a:ea typeface="Open Sans Light" charset="0"/>
                  <a:cs typeface="Open Sans Light"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dirty="0">
                  <a:ln>
                    <a:noFill/>
                  </a:ln>
                  <a:solidFill>
                    <a:srgbClr val="000000">
                      <a:lumMod val="95000"/>
                      <a:lumOff val="5000"/>
                    </a:srgbClr>
                  </a:solidFill>
                  <a:effectLst/>
                  <a:uLnTx/>
                  <a:uFillTx/>
                  <a:ea typeface="Open Sans Light" charset="0"/>
                  <a:cs typeface="Open Sans Light"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dirty="0">
                  <a:ln>
                    <a:noFill/>
                  </a:ln>
                  <a:solidFill>
                    <a:srgbClr val="000000">
                      <a:lumMod val="95000"/>
                      <a:lumOff val="5000"/>
                    </a:srgbClr>
                  </a:solidFill>
                  <a:effectLst/>
                  <a:uLnTx/>
                  <a:uFillTx/>
                  <a:ea typeface="Open Sans Light" charset="0"/>
                  <a:cs typeface="Open Sans Light"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dirty="0">
                  <a:ln>
                    <a:noFill/>
                  </a:ln>
                  <a:solidFill>
                    <a:srgbClr val="000000">
                      <a:lumMod val="95000"/>
                      <a:lumOff val="5000"/>
                    </a:srgbClr>
                  </a:solidFill>
                  <a:effectLst/>
                  <a:uLnTx/>
                  <a:uFillTx/>
                  <a:ea typeface="Open Sans Light" charset="0"/>
                  <a:cs typeface="Open Sans Light"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dirty="0">
                  <a:ln>
                    <a:noFill/>
                  </a:ln>
                  <a:solidFill>
                    <a:srgbClr val="000000">
                      <a:lumMod val="95000"/>
                      <a:lumOff val="5000"/>
                    </a:srgbClr>
                  </a:solidFill>
                  <a:effectLst/>
                  <a:uLnTx/>
                  <a:uFillTx/>
                  <a:ea typeface="Open Sans Light" charset="0"/>
                  <a:cs typeface="Open Sans Light"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srgbClr val="000000">
                        <a:lumMod val="95000"/>
                        <a:lumOff val="5000"/>
                      </a:srgbClr>
                    </a:solidFill>
                    <a:effectLst/>
                    <a:uLnTx/>
                    <a:uFillTx/>
                    <a:ea typeface="Open Sans Light" charset="0"/>
                    <a:cs typeface="Open Sans Light" charset="0"/>
                  </a:rPr>
                  <a:t>sign is a threshold function of the form </a:t>
                </a:r>
              </a:p>
            </p:txBody>
          </p:sp>
        </mc:Choice>
        <mc:Fallback xmlns="">
          <p:sp>
            <p:nvSpPr>
              <p:cNvPr id="18" name="Rectangle 17"/>
              <p:cNvSpPr>
                <a:spLocks noRot="1" noChangeAspect="1" noMove="1" noResize="1" noEditPoints="1" noAdjustHandles="1" noChangeArrowheads="1" noChangeShapeType="1" noTextEdit="1"/>
              </p:cNvSpPr>
              <p:nvPr/>
            </p:nvSpPr>
            <p:spPr>
              <a:xfrm>
                <a:off x="1028700" y="2137823"/>
                <a:ext cx="10134600" cy="3526799"/>
              </a:xfrm>
              <a:prstGeom prst="rect">
                <a:avLst/>
              </a:prstGeom>
              <a:blipFill>
                <a:blip r:embed="rId3"/>
                <a:stretch>
                  <a:fillRect l="-542" t="-1038" r="-421" b="-865"/>
                </a:stretch>
              </a:blipFill>
              <a:ln>
                <a:noFill/>
              </a:ln>
            </p:spPr>
            <p:txBody>
              <a:bodyPr/>
              <a:lstStyle/>
              <a:p>
                <a:r>
                  <a:rPr lang="en-US">
                    <a:noFill/>
                  </a:rPr>
                  <a:t> </a:t>
                </a:r>
              </a:p>
            </p:txBody>
          </p:sp>
        </mc:Fallback>
      </mc:AlternateContent>
      <p:sp>
        <p:nvSpPr>
          <p:cNvPr id="2" name="Title 3">
            <a:extLst>
              <a:ext uri="{FF2B5EF4-FFF2-40B4-BE49-F238E27FC236}">
                <a16:creationId xmlns:a16="http://schemas.microsoft.com/office/drawing/2014/main" id="{97E5117D-551B-65ED-A2A2-D098E5751305}"/>
              </a:ext>
            </a:extLst>
          </p:cNvPr>
          <p:cNvSpPr txBox="1">
            <a:spLocks/>
          </p:cNvSpPr>
          <p:nvPr/>
        </p:nvSpPr>
        <p:spPr>
          <a:xfrm>
            <a:off x="1097280" y="286603"/>
            <a:ext cx="10058400" cy="145075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r>
              <a:rPr lang="en-US" dirty="0"/>
              <a:t>General Formulation</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6BED27A7-0BC7-868F-2515-C47BDC1F7A82}"/>
                  </a:ext>
                </a:extLst>
              </p:cNvPr>
              <p:cNvSpPr txBox="1"/>
              <p:nvPr/>
            </p:nvSpPr>
            <p:spPr>
              <a:xfrm>
                <a:off x="4881960" y="4389550"/>
                <a:ext cx="3347640" cy="506870"/>
              </a:xfrm>
              <a:prstGeom prst="rect">
                <a:avLst/>
              </a:prstGeom>
              <a:noFill/>
              <a:ln>
                <a:solidFill>
                  <a:schemeClr val="tx1"/>
                </a:solidFill>
              </a:ln>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b="1" i="1" smtClean="0">
                              <a:latin typeface="Cambria Math" panose="02040503050406030204" pitchFamily="18" charset="0"/>
                            </a:rPr>
                          </m:ctrlPr>
                        </m:sSupPr>
                        <m:e>
                          <m:r>
                            <a:rPr lang="en-US" b="0" i="1">
                              <a:latin typeface="Cambria Math" panose="02040503050406030204" pitchFamily="18" charset="0"/>
                            </a:rPr>
                            <m:t>𝑦</m:t>
                          </m:r>
                        </m:e>
                        <m:sup>
                          <m:r>
                            <a:rPr lang="en-US" i="1">
                              <a:latin typeface="Cambria Math" panose="02040503050406030204" pitchFamily="18" charset="0"/>
                            </a:rPr>
                            <m:t>(</m:t>
                          </m:r>
                          <m:r>
                            <a:rPr lang="en-US" b="0" i="1" smtClean="0">
                              <a:latin typeface="Cambria Math" panose="02040503050406030204" pitchFamily="18" charset="0"/>
                            </a:rPr>
                            <m:t>𝑖</m:t>
                          </m:r>
                          <m:r>
                            <a:rPr lang="en-US" i="1">
                              <a:latin typeface="Cambria Math" panose="02040503050406030204" pitchFamily="18" charset="0"/>
                            </a:rPr>
                            <m:t>)</m:t>
                          </m:r>
                        </m:sup>
                      </m:sSup>
                      <m:r>
                        <a:rPr lang="en-US" b="1" i="1" smtClean="0">
                          <a:latin typeface="Cambria Math" panose="02040503050406030204" pitchFamily="18" charset="0"/>
                        </a:rPr>
                        <m:t>=</m:t>
                      </m:r>
                      <m:r>
                        <m:rPr>
                          <m:nor/>
                        </m:rPr>
                        <a:rPr lang="en-US" b="1" i="0" smtClean="0">
                          <a:latin typeface="Cambria Math" panose="02040503050406030204" pitchFamily="18" charset="0"/>
                        </a:rPr>
                        <m:t>sign</m:t>
                      </m:r>
                      <m:d>
                        <m:dPr>
                          <m:ctrlPr>
                            <a:rPr lang="en-US" b="1" i="1" smtClean="0">
                              <a:latin typeface="Cambria Math" panose="02040503050406030204" pitchFamily="18" charset="0"/>
                            </a:rPr>
                          </m:ctrlPr>
                        </m:dPr>
                        <m:e>
                          <m:r>
                            <a:rPr lang="en-US" b="0" i="1" smtClean="0">
                              <a:latin typeface="Cambria Math" panose="02040503050406030204" pitchFamily="18" charset="0"/>
                            </a:rPr>
                            <m:t>𝑓</m:t>
                          </m:r>
                          <m:d>
                            <m:dPr>
                              <m:ctrlPr>
                                <a:rPr lang="en-US" i="1" smtClean="0">
                                  <a:latin typeface="Cambria Math" panose="02040503050406030204" pitchFamily="18" charset="0"/>
                                </a:rPr>
                              </m:ctrlPr>
                            </m:dPr>
                            <m:e>
                              <m:sSup>
                                <m:sSupPr>
                                  <m:ctrlPr>
                                    <a:rPr lang="en-US" b="1" i="1">
                                      <a:latin typeface="Cambria Math" panose="02040503050406030204" pitchFamily="18" charset="0"/>
                                    </a:rPr>
                                  </m:ctrlPr>
                                </m:sSupPr>
                                <m:e>
                                  <m:r>
                                    <a:rPr lang="en-US" b="1" i="1">
                                      <a:latin typeface="Cambria Math" panose="02040503050406030204" pitchFamily="18" charset="0"/>
                                    </a:rPr>
                                    <m:t>𝒙</m:t>
                                  </m:r>
                                </m:e>
                                <m:sup>
                                  <m:d>
                                    <m:dPr>
                                      <m:ctrlPr>
                                        <a:rPr lang="en-US" b="0" i="1" smtClean="0">
                                          <a:latin typeface="Cambria Math" panose="02040503050406030204" pitchFamily="18" charset="0"/>
                                        </a:rPr>
                                      </m:ctrlPr>
                                    </m:dPr>
                                    <m:e>
                                      <m:r>
                                        <a:rPr lang="en-US" b="0" i="1" smtClean="0">
                                          <a:latin typeface="Cambria Math" panose="02040503050406030204" pitchFamily="18" charset="0"/>
                                        </a:rPr>
                                        <m:t>𝑖</m:t>
                                      </m:r>
                                    </m:e>
                                  </m:d>
                                </m:sup>
                              </m:sSup>
                              <m:r>
                                <a:rPr lang="en-US" b="0" i="1" smtClean="0">
                                  <a:latin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𝜽</m:t>
                              </m:r>
                            </m:e>
                          </m:d>
                        </m:e>
                      </m:d>
                    </m:oMath>
                  </m:oMathPara>
                </a14:m>
                <a:endParaRPr lang="en-US" dirty="0"/>
              </a:p>
            </p:txBody>
          </p:sp>
        </mc:Choice>
        <mc:Fallback xmlns="">
          <p:sp>
            <p:nvSpPr>
              <p:cNvPr id="3" name="TextBox 2">
                <a:extLst>
                  <a:ext uri="{FF2B5EF4-FFF2-40B4-BE49-F238E27FC236}">
                    <a16:creationId xmlns:a16="http://schemas.microsoft.com/office/drawing/2014/main" id="{6BED27A7-0BC7-868F-2515-C47BDC1F7A82}"/>
                  </a:ext>
                </a:extLst>
              </p:cNvPr>
              <p:cNvSpPr txBox="1">
                <a:spLocks noRot="1" noChangeAspect="1" noMove="1" noResize="1" noEditPoints="1" noAdjustHandles="1" noChangeArrowheads="1" noChangeShapeType="1" noTextEdit="1"/>
              </p:cNvSpPr>
              <p:nvPr/>
            </p:nvSpPr>
            <p:spPr>
              <a:xfrm>
                <a:off x="4881960" y="4389550"/>
                <a:ext cx="3347640" cy="506870"/>
              </a:xfrm>
              <a:prstGeom prst="rect">
                <a:avLst/>
              </a:prstGeom>
              <a:blipFill>
                <a:blip r:embed="rId4"/>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6D43C253-2A40-8050-9D31-272C80ACC8CF}"/>
                  </a:ext>
                </a:extLst>
              </p:cNvPr>
              <p:cNvSpPr txBox="1"/>
              <p:nvPr/>
            </p:nvSpPr>
            <p:spPr>
              <a:xfrm>
                <a:off x="5055704" y="5334105"/>
                <a:ext cx="3173896" cy="88428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m:rPr>
                          <m:nor/>
                        </m:rPr>
                        <a:rPr lang="en-US" b="1" i="0" smtClean="0">
                          <a:latin typeface="Cambria Math" panose="02040503050406030204" pitchFamily="18" charset="0"/>
                          <a:ea typeface="Cambria Math" panose="02040503050406030204" pitchFamily="18" charset="0"/>
                        </a:rPr>
                        <m:t>sign</m:t>
                      </m:r>
                      <m:d>
                        <m:dPr>
                          <m:ctrlPr>
                            <a:rPr lang="en-US" b="1"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ea typeface="Cambria Math" panose="02040503050406030204" pitchFamily="18" charset="0"/>
                        </a:rPr>
                        <m:t>=</m:t>
                      </m:r>
                      <m:d>
                        <m:dPr>
                          <m:begChr m:val="{"/>
                          <m:endChr m:val=""/>
                          <m:ctrlPr>
                            <a:rPr lang="en-US" b="0" i="1" smtClean="0">
                              <a:latin typeface="Cambria Math" panose="02040503050406030204" pitchFamily="18" charset="0"/>
                              <a:ea typeface="Cambria Math" panose="02040503050406030204" pitchFamily="18" charset="0"/>
                            </a:rPr>
                          </m:ctrlPr>
                        </m:dPr>
                        <m:e>
                          <m:eqArr>
                            <m:eqArrPr>
                              <m:ctrlPr>
                                <a:rPr lang="en-US" b="0" i="1" smtClean="0">
                                  <a:latin typeface="Cambria Math" panose="02040503050406030204" pitchFamily="18" charset="0"/>
                                  <a:ea typeface="Cambria Math" panose="02040503050406030204" pitchFamily="18" charset="0"/>
                                </a:rPr>
                              </m:ctrlPr>
                            </m:eqArrPr>
                            <m:e>
                              <m:r>
                                <a:rPr lang="en-US" b="0" i="1" smtClean="0">
                                  <a:latin typeface="Cambria Math" panose="02040503050406030204" pitchFamily="18" charset="0"/>
                                  <a:ea typeface="Cambria Math" panose="02040503050406030204" pitchFamily="18" charset="0"/>
                                </a:rPr>
                                <m:t>1     </m:t>
                              </m:r>
                              <m:r>
                                <m:rPr>
                                  <m:nor/>
                                </m:rPr>
                                <a:rPr lang="en-US" b="0" i="0" smtClean="0">
                                  <a:latin typeface="Cambria Math" panose="02040503050406030204" pitchFamily="18" charset="0"/>
                                  <a:ea typeface="Cambria Math" panose="02040503050406030204" pitchFamily="18" charset="0"/>
                                </a:rPr>
                                <m:t>if</m:t>
                              </m:r>
                              <m:r>
                                <m:rPr>
                                  <m:nor/>
                                </m:rPr>
                                <a:rPr lang="en-US" b="0" i="0"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rPr>
                                <m:t>𝑥</m:t>
                              </m:r>
                              <m:r>
                                <a:rPr lang="en-US" b="0" i="1" smtClean="0">
                                  <a:latin typeface="Cambria Math" panose="02040503050406030204" pitchFamily="18" charset="0"/>
                                </a:rPr>
                                <m:t>&gt;0</m:t>
                              </m:r>
                            </m:e>
                            <m:e>
                              <m:r>
                                <a:rPr lang="en-US" b="0" i="1" smtClean="0">
                                  <a:latin typeface="Cambria Math" panose="02040503050406030204" pitchFamily="18" charset="0"/>
                                  <a:ea typeface="Cambria Math" panose="02040503050406030204" pitchFamily="18" charset="0"/>
                                </a:rPr>
                                <m:t>0</m:t>
                              </m:r>
                              <m:r>
                                <a:rPr lang="en-US" i="1">
                                  <a:latin typeface="Cambria Math" panose="02040503050406030204" pitchFamily="18" charset="0"/>
                                  <a:ea typeface="Cambria Math" panose="02040503050406030204" pitchFamily="18" charset="0"/>
                                </a:rPr>
                                <m:t>     </m:t>
                              </m:r>
                              <m:r>
                                <m:rPr>
                                  <m:nor/>
                                </m:rPr>
                                <a:rPr lang="en-US">
                                  <a:latin typeface="Cambria Math" panose="02040503050406030204" pitchFamily="18" charset="0"/>
                                  <a:ea typeface="Cambria Math" panose="02040503050406030204" pitchFamily="18" charset="0"/>
                                </a:rPr>
                                <m:t>if</m:t>
                              </m:r>
                              <m:r>
                                <a:rPr lang="en-US" b="1"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rPr>
                                <m:t>𝑥</m:t>
                              </m:r>
                              <m:r>
                                <a:rPr lang="en-US" b="0" i="1" smtClean="0">
                                  <a:latin typeface="Cambria Math" panose="02040503050406030204" pitchFamily="18" charset="0"/>
                                </a:rPr>
                                <m:t>=0</m:t>
                              </m:r>
                            </m:e>
                            <m:e>
                              <m:r>
                                <a:rPr lang="en-US" b="0" i="1" smtClean="0">
                                  <a:latin typeface="Cambria Math" panose="02040503050406030204" pitchFamily="18" charset="0"/>
                                  <a:ea typeface="Cambria Math" panose="02040503050406030204" pitchFamily="18" charset="0"/>
                                </a:rPr>
                                <m:t>−1</m:t>
                              </m:r>
                              <m:r>
                                <a:rPr lang="en-US" i="1">
                                  <a:latin typeface="Cambria Math" panose="02040503050406030204" pitchFamily="18" charset="0"/>
                                  <a:ea typeface="Cambria Math" panose="02040503050406030204" pitchFamily="18" charset="0"/>
                                </a:rPr>
                                <m:t>   </m:t>
                              </m:r>
                              <m:r>
                                <m:rPr>
                                  <m:nor/>
                                </m:rPr>
                                <a:rPr lang="en-US">
                                  <a:latin typeface="Cambria Math" panose="02040503050406030204" pitchFamily="18" charset="0"/>
                                  <a:ea typeface="Cambria Math" panose="02040503050406030204" pitchFamily="18" charset="0"/>
                                </a:rPr>
                                <m:t>if</m:t>
                              </m:r>
                              <m:r>
                                <a:rPr lang="en-US" b="1" i="1">
                                  <a:latin typeface="Cambria Math" panose="02040503050406030204" pitchFamily="18" charset="0"/>
                                  <a:ea typeface="Cambria Math" panose="02040503050406030204" pitchFamily="18" charset="0"/>
                                </a:rPr>
                                <m:t>   </m:t>
                              </m:r>
                              <m:r>
                                <a:rPr lang="en-US" i="1">
                                  <a:latin typeface="Cambria Math" panose="02040503050406030204" pitchFamily="18" charset="0"/>
                                </a:rPr>
                                <m:t>𝑥</m:t>
                              </m:r>
                              <m:r>
                                <a:rPr lang="en-US" b="0" i="1" smtClean="0">
                                  <a:latin typeface="Cambria Math" panose="02040503050406030204" pitchFamily="18" charset="0"/>
                                </a:rPr>
                                <m:t>&lt;</m:t>
                              </m:r>
                              <m:r>
                                <a:rPr lang="en-US" i="1">
                                  <a:latin typeface="Cambria Math" panose="02040503050406030204" pitchFamily="18" charset="0"/>
                                </a:rPr>
                                <m:t>0</m:t>
                              </m:r>
                            </m:e>
                          </m:eqArr>
                        </m:e>
                      </m:d>
                    </m:oMath>
                  </m:oMathPara>
                </a14:m>
                <a:endParaRPr lang="en-US" i="1" dirty="0"/>
              </a:p>
            </p:txBody>
          </p:sp>
        </mc:Choice>
        <mc:Fallback xmlns="">
          <p:sp>
            <p:nvSpPr>
              <p:cNvPr id="4" name="TextBox 3">
                <a:extLst>
                  <a:ext uri="{FF2B5EF4-FFF2-40B4-BE49-F238E27FC236}">
                    <a16:creationId xmlns:a16="http://schemas.microsoft.com/office/drawing/2014/main" id="{6D43C253-2A40-8050-9D31-272C80ACC8CF}"/>
                  </a:ext>
                </a:extLst>
              </p:cNvPr>
              <p:cNvSpPr txBox="1">
                <a:spLocks noRot="1" noChangeAspect="1" noMove="1" noResize="1" noEditPoints="1" noAdjustHandles="1" noChangeArrowheads="1" noChangeShapeType="1" noTextEdit="1"/>
              </p:cNvSpPr>
              <p:nvPr/>
            </p:nvSpPr>
            <p:spPr>
              <a:xfrm>
                <a:off x="5055704" y="5334105"/>
                <a:ext cx="3173896" cy="884281"/>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88720521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4F0D17D-899D-CD0B-F32B-6FB0922E9AE5}"/>
              </a:ext>
            </a:extLst>
          </p:cNvPr>
          <p:cNvPicPr>
            <a:picLocks noChangeAspect="1"/>
          </p:cNvPicPr>
          <p:nvPr/>
        </p:nvPicPr>
        <p:blipFill>
          <a:blip r:embed="rId3"/>
          <a:stretch>
            <a:fillRect/>
          </a:stretch>
        </p:blipFill>
        <p:spPr>
          <a:xfrm>
            <a:off x="6318959" y="3569611"/>
            <a:ext cx="4932136" cy="2674620"/>
          </a:xfrm>
          <a:prstGeom prst="rect">
            <a:avLst/>
          </a:prstGeom>
        </p:spPr>
      </p:pic>
      <p:sp>
        <p:nvSpPr>
          <p:cNvPr id="18" name="Rectangle 17"/>
          <p:cNvSpPr/>
          <p:nvPr/>
        </p:nvSpPr>
        <p:spPr>
          <a:xfrm>
            <a:off x="1028700" y="2137823"/>
            <a:ext cx="10134600" cy="2031325"/>
          </a:xfrm>
          <a:prstGeom prst="rect">
            <a:avLst/>
          </a:prstGeom>
          <a:ln>
            <a:no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srgbClr val="000000">
                    <a:lumMod val="95000"/>
                    <a:lumOff val="5000"/>
                  </a:srgbClr>
                </a:solidFill>
                <a:effectLst/>
                <a:uLnTx/>
                <a:uFillTx/>
                <a:ea typeface="Open Sans Light" charset="0"/>
                <a:cs typeface="Open Sans Light" charset="0"/>
              </a:rPr>
              <a:t>As in Regression problems we will solve the problem of finding the approximator function by minimizing a Loss Function that calculates the ‘distance’ between our data points and the output of the model.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000000">
                  <a:lumMod val="95000"/>
                  <a:lumOff val="5000"/>
                </a:srgbClr>
              </a:solidFill>
              <a:ea typeface="Open Sans Light" charset="0"/>
              <a:cs typeface="Open Sans Light"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srgbClr val="000000">
                    <a:lumMod val="95000"/>
                    <a:lumOff val="5000"/>
                  </a:srgbClr>
                </a:solidFill>
                <a:effectLst/>
                <a:uLnTx/>
                <a:uFillTx/>
                <a:ea typeface="Open Sans Light" charset="0"/>
                <a:cs typeface="Open Sans Light" charset="0"/>
              </a:rPr>
              <a:t>We impose a ‘separability condition’ on the problem, that ensures that we can separate the space into a negative and positive class. This will lead to us being able to calculate </a:t>
            </a:r>
            <a:r>
              <a:rPr kumimoji="0" lang="en-US" i="0" u="none" strike="noStrike" kern="1200" cap="none" spc="0" normalizeH="0" baseline="0" noProof="0" dirty="0">
                <a:ln>
                  <a:noFill/>
                </a:ln>
                <a:solidFill>
                  <a:srgbClr val="000000">
                    <a:lumMod val="95000"/>
                    <a:lumOff val="5000"/>
                  </a:srgbClr>
                </a:solidFill>
                <a:effectLst/>
                <a:uLnTx/>
                <a:uFillTx/>
                <a:ea typeface="Open Sans Light" charset="0"/>
                <a:cs typeface="Open Sans Light" charset="0"/>
              </a:rPr>
              <a:t>a </a:t>
            </a:r>
            <a:r>
              <a:rPr kumimoji="0" lang="en-US" b="1" i="0" u="none" strike="noStrike" kern="1200" cap="none" spc="0" normalizeH="0" baseline="0" noProof="0" dirty="0">
                <a:ln>
                  <a:noFill/>
                </a:ln>
                <a:solidFill>
                  <a:srgbClr val="000000">
                    <a:lumMod val="95000"/>
                    <a:lumOff val="5000"/>
                  </a:srgbClr>
                </a:solidFill>
                <a:effectLst/>
                <a:uLnTx/>
                <a:uFillTx/>
                <a:ea typeface="Open Sans Light" charset="0"/>
                <a:cs typeface="Open Sans Light" charset="0"/>
              </a:rPr>
              <a:t>decision boundary:</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dirty="0">
              <a:ln>
                <a:noFill/>
              </a:ln>
              <a:solidFill>
                <a:srgbClr val="000000">
                  <a:lumMod val="95000"/>
                  <a:lumOff val="5000"/>
                </a:srgbClr>
              </a:solidFill>
              <a:effectLst/>
              <a:uLnTx/>
              <a:uFillTx/>
              <a:ea typeface="Open Sans Light" charset="0"/>
              <a:cs typeface="Open Sans Light"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dirty="0">
              <a:ln>
                <a:noFill/>
              </a:ln>
              <a:solidFill>
                <a:srgbClr val="000000">
                  <a:lumMod val="95000"/>
                  <a:lumOff val="5000"/>
                </a:srgbClr>
              </a:solidFill>
              <a:effectLst/>
              <a:uLnTx/>
              <a:uFillTx/>
              <a:ea typeface="Open Sans Light" charset="0"/>
              <a:cs typeface="Open Sans Light" charset="0"/>
            </a:endParaRPr>
          </a:p>
        </p:txBody>
      </p:sp>
      <p:sp>
        <p:nvSpPr>
          <p:cNvPr id="2" name="Title 3">
            <a:extLst>
              <a:ext uri="{FF2B5EF4-FFF2-40B4-BE49-F238E27FC236}">
                <a16:creationId xmlns:a16="http://schemas.microsoft.com/office/drawing/2014/main" id="{97E5117D-551B-65ED-A2A2-D098E5751305}"/>
              </a:ext>
            </a:extLst>
          </p:cNvPr>
          <p:cNvSpPr txBox="1">
            <a:spLocks/>
          </p:cNvSpPr>
          <p:nvPr/>
        </p:nvSpPr>
        <p:spPr>
          <a:xfrm>
            <a:off x="1097280" y="286603"/>
            <a:ext cx="10058400" cy="145075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r>
              <a:rPr lang="en-US" dirty="0"/>
              <a:t>Decision Boundary</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6BED27A7-0BC7-868F-2515-C47BDC1F7A82}"/>
                  </a:ext>
                </a:extLst>
              </p:cNvPr>
              <p:cNvSpPr txBox="1"/>
              <p:nvPr/>
            </p:nvSpPr>
            <p:spPr>
              <a:xfrm>
                <a:off x="1974168" y="3804175"/>
                <a:ext cx="3347640" cy="410177"/>
              </a:xfrm>
              <a:prstGeom prst="rect">
                <a:avLst/>
              </a:prstGeom>
              <a:noFill/>
              <a:ln>
                <a:noFill/>
              </a:ln>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b="1" i="1" smtClean="0">
                              <a:latin typeface="Cambria Math" panose="02040503050406030204" pitchFamily="18" charset="0"/>
                            </a:rPr>
                          </m:ctrlPr>
                        </m:sSupPr>
                        <m:e>
                          <m:r>
                            <a:rPr lang="en-US" b="0" i="1">
                              <a:latin typeface="Cambria Math" panose="02040503050406030204" pitchFamily="18" charset="0"/>
                            </a:rPr>
                            <m:t>𝑦</m:t>
                          </m:r>
                        </m:e>
                        <m:sup>
                          <m:r>
                            <a:rPr lang="en-US" i="1">
                              <a:latin typeface="Cambria Math" panose="02040503050406030204" pitchFamily="18" charset="0"/>
                            </a:rPr>
                            <m:t>(</m:t>
                          </m:r>
                          <m:r>
                            <a:rPr lang="en-US" b="0" i="1" smtClean="0">
                              <a:latin typeface="Cambria Math" panose="02040503050406030204" pitchFamily="18" charset="0"/>
                            </a:rPr>
                            <m:t>𝑖</m:t>
                          </m:r>
                          <m:r>
                            <a:rPr lang="en-US" i="1">
                              <a:latin typeface="Cambria Math" panose="02040503050406030204" pitchFamily="18" charset="0"/>
                            </a:rPr>
                            <m:t>)</m:t>
                          </m:r>
                        </m:sup>
                      </m:sSup>
                      <m:r>
                        <a:rPr lang="en-US" i="1">
                          <a:latin typeface="Cambria Math" panose="02040503050406030204" pitchFamily="18" charset="0"/>
                        </a:rPr>
                        <m:t>𝑓</m:t>
                      </m:r>
                      <m:d>
                        <m:dPr>
                          <m:ctrlPr>
                            <a:rPr lang="en-US" i="1">
                              <a:latin typeface="Cambria Math" panose="02040503050406030204" pitchFamily="18" charset="0"/>
                            </a:rPr>
                          </m:ctrlPr>
                        </m:dPr>
                        <m:e>
                          <m:sSup>
                            <m:sSupPr>
                              <m:ctrlPr>
                                <a:rPr lang="en-US" b="1" i="1">
                                  <a:latin typeface="Cambria Math" panose="02040503050406030204" pitchFamily="18" charset="0"/>
                                </a:rPr>
                              </m:ctrlPr>
                            </m:sSupPr>
                            <m:e>
                              <m:r>
                                <a:rPr lang="en-US" b="1" i="1">
                                  <a:latin typeface="Cambria Math" panose="02040503050406030204" pitchFamily="18" charset="0"/>
                                </a:rPr>
                                <m:t>𝒙</m:t>
                              </m:r>
                            </m:e>
                            <m:sup>
                              <m:d>
                                <m:dPr>
                                  <m:ctrlPr>
                                    <a:rPr lang="en-US" i="1">
                                      <a:latin typeface="Cambria Math" panose="02040503050406030204" pitchFamily="18" charset="0"/>
                                    </a:rPr>
                                  </m:ctrlPr>
                                </m:dPr>
                                <m:e>
                                  <m:r>
                                    <a:rPr lang="en-US" i="1">
                                      <a:latin typeface="Cambria Math" panose="02040503050406030204" pitchFamily="18" charset="0"/>
                                    </a:rPr>
                                    <m:t>𝑖</m:t>
                                  </m:r>
                                </m:e>
                              </m:d>
                            </m:sup>
                          </m:sSup>
                          <m:r>
                            <a:rPr lang="en-US" i="1">
                              <a:latin typeface="Cambria Math" panose="02040503050406030204" pitchFamily="18" charset="0"/>
                            </a:rPr>
                            <m:t>;</m:t>
                          </m:r>
                          <m:r>
                            <a:rPr lang="en-US" b="1" i="1">
                              <a:latin typeface="Cambria Math" panose="02040503050406030204" pitchFamily="18" charset="0"/>
                              <a:ea typeface="Cambria Math" panose="02040503050406030204" pitchFamily="18" charset="0"/>
                            </a:rPr>
                            <m:t>𝜽</m:t>
                          </m:r>
                        </m:e>
                      </m:d>
                      <m:r>
                        <a:rPr lang="en-US" b="1"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𝟎</m:t>
                      </m:r>
                    </m:oMath>
                  </m:oMathPara>
                </a14:m>
                <a:endParaRPr lang="en-US" dirty="0"/>
              </a:p>
            </p:txBody>
          </p:sp>
        </mc:Choice>
        <mc:Fallback xmlns="">
          <p:sp>
            <p:nvSpPr>
              <p:cNvPr id="3" name="TextBox 2">
                <a:extLst>
                  <a:ext uri="{FF2B5EF4-FFF2-40B4-BE49-F238E27FC236}">
                    <a16:creationId xmlns:a16="http://schemas.microsoft.com/office/drawing/2014/main" id="{6BED27A7-0BC7-868F-2515-C47BDC1F7A82}"/>
                  </a:ext>
                </a:extLst>
              </p:cNvPr>
              <p:cNvSpPr txBox="1">
                <a:spLocks noRot="1" noChangeAspect="1" noMove="1" noResize="1" noEditPoints="1" noAdjustHandles="1" noChangeArrowheads="1" noChangeShapeType="1" noTextEdit="1"/>
              </p:cNvSpPr>
              <p:nvPr/>
            </p:nvSpPr>
            <p:spPr>
              <a:xfrm>
                <a:off x="1974168" y="3804175"/>
                <a:ext cx="3347640" cy="410177"/>
              </a:xfrm>
              <a:prstGeom prst="rect">
                <a:avLst/>
              </a:prstGeom>
              <a:blipFill>
                <a:blip r:embed="rId4"/>
                <a:stretch>
                  <a:fillRect b="-10448"/>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FDBDA16-7FE9-A0AC-D49F-42AC7668289E}"/>
                  </a:ext>
                </a:extLst>
              </p:cNvPr>
              <p:cNvSpPr txBox="1"/>
              <p:nvPr/>
            </p:nvSpPr>
            <p:spPr>
              <a:xfrm>
                <a:off x="6805422" y="3964059"/>
                <a:ext cx="6094476" cy="4101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𝑓</m:t>
                      </m:r>
                      <m:d>
                        <m:dPr>
                          <m:ctrlPr>
                            <a:rPr lang="en-US" i="1">
                              <a:latin typeface="Cambria Math" panose="02040503050406030204" pitchFamily="18" charset="0"/>
                            </a:rPr>
                          </m:ctrlPr>
                        </m:dPr>
                        <m:e>
                          <m:sSup>
                            <m:sSupPr>
                              <m:ctrlPr>
                                <a:rPr lang="en-US" b="1" i="1">
                                  <a:latin typeface="Cambria Math" panose="02040503050406030204" pitchFamily="18" charset="0"/>
                                </a:rPr>
                              </m:ctrlPr>
                            </m:sSupPr>
                            <m:e>
                              <m:r>
                                <a:rPr lang="en-US" b="1" i="1">
                                  <a:latin typeface="Cambria Math" panose="02040503050406030204" pitchFamily="18" charset="0"/>
                                </a:rPr>
                                <m:t>𝒙</m:t>
                              </m:r>
                            </m:e>
                            <m:sup>
                              <m:d>
                                <m:dPr>
                                  <m:ctrlPr>
                                    <a:rPr lang="en-US" i="1">
                                      <a:latin typeface="Cambria Math" panose="02040503050406030204" pitchFamily="18" charset="0"/>
                                    </a:rPr>
                                  </m:ctrlPr>
                                </m:dPr>
                                <m:e>
                                  <m:r>
                                    <a:rPr lang="en-US" i="1">
                                      <a:latin typeface="Cambria Math" panose="02040503050406030204" pitchFamily="18" charset="0"/>
                                    </a:rPr>
                                    <m:t>𝑖</m:t>
                                  </m:r>
                                </m:e>
                              </m:d>
                            </m:sup>
                          </m:sSup>
                          <m:r>
                            <a:rPr lang="en-US" i="1">
                              <a:latin typeface="Cambria Math" panose="02040503050406030204" pitchFamily="18" charset="0"/>
                            </a:rPr>
                            <m:t>;</m:t>
                          </m:r>
                          <m:r>
                            <a:rPr lang="en-US" b="1" i="1">
                              <a:latin typeface="Cambria Math" panose="02040503050406030204" pitchFamily="18" charset="0"/>
                              <a:ea typeface="Cambria Math" panose="02040503050406030204" pitchFamily="18" charset="0"/>
                            </a:rPr>
                            <m:t>𝜽</m:t>
                          </m:r>
                        </m:e>
                      </m:d>
                      <m:r>
                        <a:rPr lang="en-US" b="1" i="1" smtClean="0">
                          <a:latin typeface="Cambria Math" panose="02040503050406030204" pitchFamily="18" charset="0"/>
                          <a:ea typeface="Cambria Math" panose="02040503050406030204" pitchFamily="18" charset="0"/>
                        </a:rPr>
                        <m:t>&lt;</m:t>
                      </m:r>
                      <m:r>
                        <a:rPr lang="en-US" b="1" i="1" smtClean="0">
                          <a:latin typeface="Cambria Math" panose="02040503050406030204" pitchFamily="18" charset="0"/>
                          <a:ea typeface="Cambria Math" panose="02040503050406030204" pitchFamily="18" charset="0"/>
                        </a:rPr>
                        <m:t>𝟎</m:t>
                      </m:r>
                    </m:oMath>
                  </m:oMathPara>
                </a14:m>
                <a:endParaRPr lang="en-US" dirty="0"/>
              </a:p>
            </p:txBody>
          </p:sp>
        </mc:Choice>
        <mc:Fallback xmlns="">
          <p:sp>
            <p:nvSpPr>
              <p:cNvPr id="7" name="TextBox 6">
                <a:extLst>
                  <a:ext uri="{FF2B5EF4-FFF2-40B4-BE49-F238E27FC236}">
                    <a16:creationId xmlns:a16="http://schemas.microsoft.com/office/drawing/2014/main" id="{1FDBDA16-7FE9-A0AC-D49F-42AC7668289E}"/>
                  </a:ext>
                </a:extLst>
              </p:cNvPr>
              <p:cNvSpPr txBox="1">
                <a:spLocks noRot="1" noChangeAspect="1" noMove="1" noResize="1" noEditPoints="1" noAdjustHandles="1" noChangeArrowheads="1" noChangeShapeType="1" noTextEdit="1"/>
              </p:cNvSpPr>
              <p:nvPr/>
            </p:nvSpPr>
            <p:spPr>
              <a:xfrm>
                <a:off x="6805422" y="3964059"/>
                <a:ext cx="6094476" cy="410177"/>
              </a:xfrm>
              <a:prstGeom prst="rect">
                <a:avLst/>
              </a:prstGeom>
              <a:blipFill>
                <a:blip r:embed="rId5"/>
                <a:stretch>
                  <a:fillRect b="-88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945FF476-6C8C-1464-BF26-D47D84BDEA02}"/>
                  </a:ext>
                </a:extLst>
              </p:cNvPr>
              <p:cNvSpPr txBox="1"/>
              <p:nvPr/>
            </p:nvSpPr>
            <p:spPr>
              <a:xfrm>
                <a:off x="4130802" y="5008693"/>
                <a:ext cx="6451092" cy="4101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𝑓</m:t>
                      </m:r>
                      <m:d>
                        <m:dPr>
                          <m:ctrlPr>
                            <a:rPr lang="en-US" i="1">
                              <a:latin typeface="Cambria Math" panose="02040503050406030204" pitchFamily="18" charset="0"/>
                            </a:rPr>
                          </m:ctrlPr>
                        </m:dPr>
                        <m:e>
                          <m:sSup>
                            <m:sSupPr>
                              <m:ctrlPr>
                                <a:rPr lang="en-US" b="1" i="1">
                                  <a:latin typeface="Cambria Math" panose="02040503050406030204" pitchFamily="18" charset="0"/>
                                </a:rPr>
                              </m:ctrlPr>
                            </m:sSupPr>
                            <m:e>
                              <m:r>
                                <a:rPr lang="en-US" b="1" i="1">
                                  <a:latin typeface="Cambria Math" panose="02040503050406030204" pitchFamily="18" charset="0"/>
                                </a:rPr>
                                <m:t>𝒙</m:t>
                              </m:r>
                            </m:e>
                            <m:sup>
                              <m:d>
                                <m:dPr>
                                  <m:ctrlPr>
                                    <a:rPr lang="en-US" i="1">
                                      <a:latin typeface="Cambria Math" panose="02040503050406030204" pitchFamily="18" charset="0"/>
                                    </a:rPr>
                                  </m:ctrlPr>
                                </m:dPr>
                                <m:e>
                                  <m:r>
                                    <a:rPr lang="en-US" i="1">
                                      <a:latin typeface="Cambria Math" panose="02040503050406030204" pitchFamily="18" charset="0"/>
                                    </a:rPr>
                                    <m:t>𝑖</m:t>
                                  </m:r>
                                </m:e>
                              </m:d>
                            </m:sup>
                          </m:sSup>
                          <m:r>
                            <a:rPr lang="en-US" i="1">
                              <a:latin typeface="Cambria Math" panose="02040503050406030204" pitchFamily="18" charset="0"/>
                            </a:rPr>
                            <m:t>;</m:t>
                          </m:r>
                          <m:r>
                            <a:rPr lang="en-US" b="1" i="1">
                              <a:latin typeface="Cambria Math" panose="02040503050406030204" pitchFamily="18" charset="0"/>
                              <a:ea typeface="Cambria Math" panose="02040503050406030204" pitchFamily="18" charset="0"/>
                            </a:rPr>
                            <m:t>𝜽</m:t>
                          </m:r>
                        </m:e>
                      </m:d>
                      <m:r>
                        <a:rPr lang="en-US" b="1"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𝟎</m:t>
                      </m:r>
                    </m:oMath>
                  </m:oMathPara>
                </a14:m>
                <a:endParaRPr lang="en-US" dirty="0"/>
              </a:p>
            </p:txBody>
          </p:sp>
        </mc:Choice>
        <mc:Fallback xmlns="">
          <p:sp>
            <p:nvSpPr>
              <p:cNvPr id="9" name="TextBox 8">
                <a:extLst>
                  <a:ext uri="{FF2B5EF4-FFF2-40B4-BE49-F238E27FC236}">
                    <a16:creationId xmlns:a16="http://schemas.microsoft.com/office/drawing/2014/main" id="{945FF476-6C8C-1464-BF26-D47D84BDEA02}"/>
                  </a:ext>
                </a:extLst>
              </p:cNvPr>
              <p:cNvSpPr txBox="1">
                <a:spLocks noRot="1" noChangeAspect="1" noMove="1" noResize="1" noEditPoints="1" noAdjustHandles="1" noChangeArrowheads="1" noChangeShapeType="1" noTextEdit="1"/>
              </p:cNvSpPr>
              <p:nvPr/>
            </p:nvSpPr>
            <p:spPr>
              <a:xfrm>
                <a:off x="4130802" y="5008693"/>
                <a:ext cx="6451092" cy="410177"/>
              </a:xfrm>
              <a:prstGeom prst="rect">
                <a:avLst/>
              </a:prstGeom>
              <a:blipFill>
                <a:blip r:embed="rId6"/>
                <a:stretch>
                  <a:fillRect b="-8955"/>
                </a:stretch>
              </a:blipFill>
            </p:spPr>
            <p:txBody>
              <a:bodyPr/>
              <a:lstStyle/>
              <a:p>
                <a:r>
                  <a:rPr lang="en-US">
                    <a:noFill/>
                  </a:rPr>
                  <a:t> </a:t>
                </a:r>
              </a:p>
            </p:txBody>
          </p:sp>
        </mc:Fallback>
      </mc:AlternateContent>
    </p:spTree>
    <p:extLst>
      <p:ext uri="{BB962C8B-B14F-4D97-AF65-F5344CB8AC3E}">
        <p14:creationId xmlns:p14="http://schemas.microsoft.com/office/powerpoint/2010/main" val="25370947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428F57F-E7C3-468E-D95F-EEB3DAE75E44}"/>
              </a:ext>
            </a:extLst>
          </p:cNvPr>
          <p:cNvPicPr>
            <a:picLocks noChangeAspect="1"/>
          </p:cNvPicPr>
          <p:nvPr/>
        </p:nvPicPr>
        <p:blipFill>
          <a:blip r:embed="rId3"/>
          <a:stretch>
            <a:fillRect/>
          </a:stretch>
        </p:blipFill>
        <p:spPr>
          <a:xfrm>
            <a:off x="3602997" y="1985898"/>
            <a:ext cx="6789505" cy="3842898"/>
          </a:xfrm>
          <a:prstGeom prst="rect">
            <a:avLst/>
          </a:prstGeom>
        </p:spPr>
      </p:pic>
      <p:sp>
        <p:nvSpPr>
          <p:cNvPr id="5" name="Oval 4">
            <a:extLst>
              <a:ext uri="{FF2B5EF4-FFF2-40B4-BE49-F238E27FC236}">
                <a16:creationId xmlns:a16="http://schemas.microsoft.com/office/drawing/2014/main" id="{A0A0EEC2-4ED0-0B93-C0B3-FDAAA8DA4098}"/>
              </a:ext>
            </a:extLst>
          </p:cNvPr>
          <p:cNvSpPr/>
          <p:nvPr/>
        </p:nvSpPr>
        <p:spPr>
          <a:xfrm>
            <a:off x="8120270" y="3030050"/>
            <a:ext cx="2272232" cy="1393755"/>
          </a:xfrm>
          <a:prstGeom prst="ellipse">
            <a:avLst/>
          </a:prstGeom>
          <a:no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465EF8A3-8A00-A036-0FA1-57E7B2694792}"/>
              </a:ext>
            </a:extLst>
          </p:cNvPr>
          <p:cNvSpPr/>
          <p:nvPr/>
        </p:nvSpPr>
        <p:spPr>
          <a:xfrm>
            <a:off x="7427675" y="1029204"/>
            <a:ext cx="1228502" cy="527825"/>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t> K-means</a:t>
            </a:r>
          </a:p>
        </p:txBody>
      </p:sp>
      <p:sp>
        <p:nvSpPr>
          <p:cNvPr id="10" name="Rectangle 9">
            <a:extLst>
              <a:ext uri="{FF2B5EF4-FFF2-40B4-BE49-F238E27FC236}">
                <a16:creationId xmlns:a16="http://schemas.microsoft.com/office/drawing/2014/main" id="{306FFB61-139E-5F99-E69F-1406851AE55E}"/>
              </a:ext>
            </a:extLst>
          </p:cNvPr>
          <p:cNvSpPr/>
          <p:nvPr/>
        </p:nvSpPr>
        <p:spPr>
          <a:xfrm>
            <a:off x="8696201" y="1035759"/>
            <a:ext cx="1228502" cy="527825"/>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t>KNN (k-nearest-neighbor)</a:t>
            </a:r>
          </a:p>
        </p:txBody>
      </p:sp>
      <p:cxnSp>
        <p:nvCxnSpPr>
          <p:cNvPr id="12" name="Straight Arrow Connector 11">
            <a:extLst>
              <a:ext uri="{FF2B5EF4-FFF2-40B4-BE49-F238E27FC236}">
                <a16:creationId xmlns:a16="http://schemas.microsoft.com/office/drawing/2014/main" id="{921D7D13-7868-EACE-BF48-01BFB1F5DD37}"/>
              </a:ext>
            </a:extLst>
          </p:cNvPr>
          <p:cNvCxnSpPr>
            <a:cxnSpLocks/>
            <a:stCxn id="9" idx="2"/>
          </p:cNvCxnSpPr>
          <p:nvPr/>
        </p:nvCxnSpPr>
        <p:spPr>
          <a:xfrm>
            <a:off x="8041926" y="1557029"/>
            <a:ext cx="343313" cy="1679331"/>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0E162871-BB7F-EDDA-3DE1-DABE930B02EB}"/>
              </a:ext>
            </a:extLst>
          </p:cNvPr>
          <p:cNvCxnSpPr>
            <a:stCxn id="10" idx="2"/>
          </p:cNvCxnSpPr>
          <p:nvPr/>
        </p:nvCxnSpPr>
        <p:spPr>
          <a:xfrm flipH="1">
            <a:off x="9272903" y="1563584"/>
            <a:ext cx="37549" cy="2504892"/>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C7C588F1-4CFF-A394-87DC-4B8EEBD481ED}"/>
              </a:ext>
            </a:extLst>
          </p:cNvPr>
          <p:cNvSpPr txBox="1"/>
          <p:nvPr/>
        </p:nvSpPr>
        <p:spPr>
          <a:xfrm>
            <a:off x="1095669" y="2158675"/>
            <a:ext cx="2155083" cy="2862322"/>
          </a:xfrm>
          <a:prstGeom prst="rect">
            <a:avLst/>
          </a:prstGeom>
          <a:noFill/>
        </p:spPr>
        <p:txBody>
          <a:bodyPr wrap="square">
            <a:spAutoFit/>
          </a:bodyPr>
          <a:lstStyle/>
          <a:p>
            <a:r>
              <a:rPr lang="en-US" sz="1800" b="1" dirty="0">
                <a:solidFill>
                  <a:schemeClr val="tx1">
                    <a:lumMod val="95000"/>
                    <a:lumOff val="5000"/>
                  </a:schemeClr>
                </a:solidFill>
                <a:ea typeface="Open Sans" charset="0"/>
                <a:cs typeface="Open Sans" charset="0"/>
              </a:rPr>
              <a:t>Problem Statement: </a:t>
            </a:r>
          </a:p>
          <a:p>
            <a:r>
              <a:rPr lang="en-US" b="1" dirty="0">
                <a:solidFill>
                  <a:schemeClr val="tx1">
                    <a:lumMod val="95000"/>
                    <a:lumOff val="5000"/>
                  </a:schemeClr>
                </a:solidFill>
                <a:ea typeface="Open Sans" charset="0"/>
                <a:cs typeface="Open Sans" charset="0"/>
              </a:rPr>
              <a:t>Given a </a:t>
            </a:r>
            <a:r>
              <a:rPr lang="en-US" sz="1800" b="1" dirty="0">
                <a:solidFill>
                  <a:schemeClr val="tx1">
                    <a:lumMod val="95000"/>
                    <a:lumOff val="5000"/>
                  </a:schemeClr>
                </a:solidFill>
                <a:ea typeface="Open Sans" charset="0"/>
                <a:cs typeface="Open Sans" charset="0"/>
              </a:rPr>
              <a:t>Target variable: </a:t>
            </a:r>
            <a:r>
              <a:rPr lang="en-US" sz="1800" dirty="0">
                <a:solidFill>
                  <a:schemeClr val="tx1">
                    <a:lumMod val="95000"/>
                    <a:lumOff val="5000"/>
                  </a:schemeClr>
                </a:solidFill>
                <a:ea typeface="Open Sans" charset="0"/>
                <a:cs typeface="Open Sans" charset="0"/>
              </a:rPr>
              <a:t>Predict the value or category of a target (response) variable based on a group of predictor variables (features, factors)</a:t>
            </a:r>
          </a:p>
        </p:txBody>
      </p:sp>
      <p:sp>
        <p:nvSpPr>
          <p:cNvPr id="11" name="Title 1">
            <a:extLst>
              <a:ext uri="{FF2B5EF4-FFF2-40B4-BE49-F238E27FC236}">
                <a16:creationId xmlns:a16="http://schemas.microsoft.com/office/drawing/2014/main" id="{F199D889-D7CB-E015-7B3C-3D5F3B6C4CA2}"/>
              </a:ext>
            </a:extLst>
          </p:cNvPr>
          <p:cNvSpPr txBox="1">
            <a:spLocks/>
          </p:cNvSpPr>
          <p:nvPr/>
        </p:nvSpPr>
        <p:spPr>
          <a:xfrm>
            <a:off x="1097280" y="286603"/>
            <a:ext cx="10058400" cy="1450757"/>
          </a:xfrm>
          <a:prstGeom prst="rect">
            <a:avLst/>
          </a:prstGeom>
        </p:spPr>
        <p:txBody>
          <a:bodyPr vert="horz" lIns="91440" tIns="45720" rIns="91440" bIns="45720" rtlCol="0" anchor="b">
            <a:normAutofit/>
          </a:bodyPr>
          <a:lstStyle>
            <a:lvl1pPr>
              <a:lnSpc>
                <a:spcPct val="90000"/>
              </a:lnSpc>
              <a:spcBef>
                <a:spcPct val="0"/>
              </a:spcBef>
              <a:buNone/>
              <a:defRPr sz="4700" i="0" spc="-50" baseline="0">
                <a:solidFill>
                  <a:schemeClr val="tx1">
                    <a:lumMod val="75000"/>
                    <a:lumOff val="25000"/>
                  </a:schemeClr>
                </a:solidFill>
                <a:latin typeface="+mj-lt"/>
                <a:ea typeface="+mj-ea"/>
                <a:cs typeface="+mj-cs"/>
              </a:defRPr>
            </a:lvl1pPr>
          </a:lstStyle>
          <a:p>
            <a:r>
              <a:rPr lang="en-US" dirty="0"/>
              <a:t>Supervised Learning</a:t>
            </a:r>
          </a:p>
        </p:txBody>
      </p:sp>
    </p:spTree>
    <p:extLst>
      <p:ext uri="{BB962C8B-B14F-4D97-AF65-F5344CB8AC3E}">
        <p14:creationId xmlns:p14="http://schemas.microsoft.com/office/powerpoint/2010/main" val="171686681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8" name="Rectangle 17"/>
              <p:cNvSpPr/>
              <p:nvPr/>
            </p:nvSpPr>
            <p:spPr>
              <a:xfrm>
                <a:off x="1028700" y="2137823"/>
                <a:ext cx="10134600" cy="2031325"/>
              </a:xfrm>
              <a:prstGeom prst="rect">
                <a:avLst/>
              </a:prstGeom>
              <a:ln>
                <a:no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srgbClr val="000000">
                        <a:lumMod val="95000"/>
                        <a:lumOff val="5000"/>
                      </a:srgbClr>
                    </a:solidFill>
                    <a:effectLst/>
                    <a:uLnTx/>
                    <a:uFillTx/>
                    <a:ea typeface="Open Sans Light" charset="0"/>
                    <a:cs typeface="Open Sans Light" charset="0"/>
                  </a:rPr>
                  <a:t>Unfortunately, in Classification the Loss Function is harder to calculate compared to Regression. We will not go into full detail. In principal we seek to minimize the </a:t>
                </a:r>
                <a:r>
                  <a:rPr kumimoji="0" lang="en-US" b="1" i="0" u="none" strike="noStrike" kern="1200" cap="none" spc="0" normalizeH="0" baseline="0" noProof="0" dirty="0">
                    <a:ln>
                      <a:noFill/>
                    </a:ln>
                    <a:solidFill>
                      <a:srgbClr val="000000">
                        <a:lumMod val="95000"/>
                        <a:lumOff val="5000"/>
                      </a:srgbClr>
                    </a:solidFill>
                    <a:effectLst/>
                    <a:uLnTx/>
                    <a:uFillTx/>
                    <a:ea typeface="Open Sans Light" charset="0"/>
                    <a:cs typeface="Open Sans Light" charset="0"/>
                  </a:rPr>
                  <a:t>number</a:t>
                </a:r>
                <a:r>
                  <a:rPr lang="en-US" b="1" dirty="0">
                    <a:solidFill>
                      <a:srgbClr val="000000">
                        <a:lumMod val="95000"/>
                        <a:lumOff val="5000"/>
                      </a:srgbClr>
                    </a:solidFill>
                    <a:ea typeface="Open Sans Light" charset="0"/>
                    <a:cs typeface="Open Sans Light" charset="0"/>
                  </a:rPr>
                  <a:t> of wrong classifications</a:t>
                </a:r>
                <a:r>
                  <a:rPr lang="en-US" dirty="0">
                    <a:solidFill>
                      <a:srgbClr val="000000">
                        <a:lumMod val="95000"/>
                        <a:lumOff val="5000"/>
                      </a:srgbClr>
                    </a:solidFill>
                    <a:ea typeface="Open Sans Light" charset="0"/>
                    <a:cs typeface="Open Sans Light" charset="0"/>
                  </a:rPr>
                  <a:t>, i.e. the</a:t>
                </a:r>
                <a:r>
                  <a:rPr kumimoji="0" lang="en-US" b="0" i="0" u="none" strike="noStrike" kern="1200" cap="none" spc="0" normalizeH="0" baseline="0" noProof="0" dirty="0">
                    <a:ln>
                      <a:noFill/>
                    </a:ln>
                    <a:solidFill>
                      <a:srgbClr val="000000">
                        <a:lumMod val="95000"/>
                        <a:lumOff val="5000"/>
                      </a:srgbClr>
                    </a:solidFill>
                    <a:effectLst/>
                    <a:uLnTx/>
                    <a:uFillTx/>
                    <a:ea typeface="Open Sans Light" charset="0"/>
                    <a:cs typeface="Open Sans Light" charset="0"/>
                  </a:rPr>
                  <a:t> number of indices </a:t>
                </a:r>
                <a14:m>
                  <m:oMath xmlns:m="http://schemas.openxmlformats.org/officeDocument/2006/math">
                    <m:r>
                      <a:rPr lang="en-US" b="0" i="1" smtClean="0">
                        <a:latin typeface="Cambria Math" panose="02040503050406030204" pitchFamily="18" charset="0"/>
                      </a:rPr>
                      <m:t>𝑖</m:t>
                    </m:r>
                  </m:oMath>
                </a14:m>
                <a:r>
                  <a:rPr kumimoji="0" lang="en-US" b="0" i="0" u="none" strike="noStrike" kern="1200" cap="none" spc="0" normalizeH="0" baseline="0" noProof="0" dirty="0">
                    <a:ln>
                      <a:noFill/>
                    </a:ln>
                    <a:solidFill>
                      <a:srgbClr val="000000">
                        <a:lumMod val="95000"/>
                        <a:lumOff val="5000"/>
                      </a:srgbClr>
                    </a:solidFill>
                    <a:effectLst/>
                    <a:uLnTx/>
                    <a:uFillTx/>
                    <a:ea typeface="Open Sans Light" charset="0"/>
                    <a:cs typeface="Open Sans Light" charset="0"/>
                  </a:rPr>
                  <a:t> for which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000000">
                      <a:lumMod val="95000"/>
                      <a:lumOff val="5000"/>
                    </a:srgbClr>
                  </a:solidFill>
                  <a:ea typeface="Open Sans Light" charset="0"/>
                  <a:cs typeface="Open Sans Light"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dirty="0">
                  <a:ln>
                    <a:noFill/>
                  </a:ln>
                  <a:solidFill>
                    <a:srgbClr val="000000">
                      <a:lumMod val="95000"/>
                      <a:lumOff val="5000"/>
                    </a:srgbClr>
                  </a:solidFill>
                  <a:effectLst/>
                  <a:uLnTx/>
                  <a:uFillTx/>
                  <a:ea typeface="Open Sans Light" charset="0"/>
                  <a:cs typeface="Open Sans Light"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srgbClr val="000000">
                        <a:lumMod val="95000"/>
                        <a:lumOff val="5000"/>
                      </a:srgbClr>
                    </a:solidFill>
                    <a:effectLst/>
                    <a:uLnTx/>
                    <a:uFillTx/>
                    <a:ea typeface="Open Sans Light" charset="0"/>
                    <a:cs typeface="Open Sans Light" charset="0"/>
                  </a:rPr>
                  <a:t>This is done by finding the parameters that minimize the following: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dirty="0">
                  <a:ln>
                    <a:noFill/>
                  </a:ln>
                  <a:solidFill>
                    <a:srgbClr val="000000">
                      <a:lumMod val="95000"/>
                      <a:lumOff val="5000"/>
                    </a:srgbClr>
                  </a:solidFill>
                  <a:effectLst/>
                  <a:uLnTx/>
                  <a:uFillTx/>
                  <a:ea typeface="Open Sans Light" charset="0"/>
                  <a:cs typeface="Open Sans Light" charset="0"/>
                </a:endParaRPr>
              </a:p>
            </p:txBody>
          </p:sp>
        </mc:Choice>
        <mc:Fallback xmlns="">
          <p:sp>
            <p:nvSpPr>
              <p:cNvPr id="18" name="Rectangle 17"/>
              <p:cNvSpPr>
                <a:spLocks noRot="1" noChangeAspect="1" noMove="1" noResize="1" noEditPoints="1" noAdjustHandles="1" noChangeArrowheads="1" noChangeShapeType="1" noTextEdit="1"/>
              </p:cNvSpPr>
              <p:nvPr/>
            </p:nvSpPr>
            <p:spPr>
              <a:xfrm>
                <a:off x="1028700" y="2137823"/>
                <a:ext cx="10134600" cy="2031325"/>
              </a:xfrm>
              <a:prstGeom prst="rect">
                <a:avLst/>
              </a:prstGeom>
              <a:blipFill>
                <a:blip r:embed="rId3"/>
                <a:stretch>
                  <a:fillRect l="-542" t="-1802" r="-782"/>
                </a:stretch>
              </a:blipFill>
              <a:ln>
                <a:noFill/>
              </a:ln>
            </p:spPr>
            <p:txBody>
              <a:bodyPr/>
              <a:lstStyle/>
              <a:p>
                <a:r>
                  <a:rPr lang="en-US">
                    <a:noFill/>
                  </a:rPr>
                  <a:t> </a:t>
                </a:r>
              </a:p>
            </p:txBody>
          </p:sp>
        </mc:Fallback>
      </mc:AlternateContent>
      <p:sp>
        <p:nvSpPr>
          <p:cNvPr id="2" name="Title 3">
            <a:extLst>
              <a:ext uri="{FF2B5EF4-FFF2-40B4-BE49-F238E27FC236}">
                <a16:creationId xmlns:a16="http://schemas.microsoft.com/office/drawing/2014/main" id="{97E5117D-551B-65ED-A2A2-D098E5751305}"/>
              </a:ext>
            </a:extLst>
          </p:cNvPr>
          <p:cNvSpPr txBox="1">
            <a:spLocks/>
          </p:cNvSpPr>
          <p:nvPr/>
        </p:nvSpPr>
        <p:spPr>
          <a:xfrm>
            <a:off x="1097280" y="286603"/>
            <a:ext cx="10058400" cy="145075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r>
              <a:rPr lang="en-US" dirty="0"/>
              <a:t>Loss Function in Classification</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6BED27A7-0BC7-868F-2515-C47BDC1F7A82}"/>
                  </a:ext>
                </a:extLst>
              </p:cNvPr>
              <p:cNvSpPr txBox="1"/>
              <p:nvPr/>
            </p:nvSpPr>
            <p:spPr>
              <a:xfrm>
                <a:off x="4183969" y="3018823"/>
                <a:ext cx="3347640" cy="410177"/>
              </a:xfrm>
              <a:prstGeom prst="rect">
                <a:avLst/>
              </a:prstGeom>
              <a:noFill/>
              <a:ln>
                <a:noFill/>
              </a:ln>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b="1" i="1" smtClean="0">
                              <a:latin typeface="Cambria Math" panose="02040503050406030204" pitchFamily="18" charset="0"/>
                            </a:rPr>
                          </m:ctrlPr>
                        </m:sSupPr>
                        <m:e>
                          <m:r>
                            <a:rPr lang="en-US" b="0" i="1">
                              <a:latin typeface="Cambria Math" panose="02040503050406030204" pitchFamily="18" charset="0"/>
                            </a:rPr>
                            <m:t>𝑦</m:t>
                          </m:r>
                        </m:e>
                        <m:sup>
                          <m:r>
                            <a:rPr lang="en-US" i="1">
                              <a:latin typeface="Cambria Math" panose="02040503050406030204" pitchFamily="18" charset="0"/>
                            </a:rPr>
                            <m:t>(</m:t>
                          </m:r>
                          <m:r>
                            <a:rPr lang="en-US" b="0" i="1" smtClean="0">
                              <a:latin typeface="Cambria Math" panose="02040503050406030204" pitchFamily="18" charset="0"/>
                            </a:rPr>
                            <m:t>𝑖</m:t>
                          </m:r>
                          <m:r>
                            <a:rPr lang="en-US" i="1">
                              <a:latin typeface="Cambria Math" panose="02040503050406030204" pitchFamily="18" charset="0"/>
                            </a:rPr>
                            <m:t>)</m:t>
                          </m:r>
                        </m:sup>
                      </m:sSup>
                      <m:r>
                        <a:rPr lang="en-US" i="1">
                          <a:latin typeface="Cambria Math" panose="02040503050406030204" pitchFamily="18" charset="0"/>
                        </a:rPr>
                        <m:t>𝑓</m:t>
                      </m:r>
                      <m:d>
                        <m:dPr>
                          <m:ctrlPr>
                            <a:rPr lang="en-US" i="1">
                              <a:latin typeface="Cambria Math" panose="02040503050406030204" pitchFamily="18" charset="0"/>
                            </a:rPr>
                          </m:ctrlPr>
                        </m:dPr>
                        <m:e>
                          <m:sSup>
                            <m:sSupPr>
                              <m:ctrlPr>
                                <a:rPr lang="en-US" b="1" i="1">
                                  <a:latin typeface="Cambria Math" panose="02040503050406030204" pitchFamily="18" charset="0"/>
                                </a:rPr>
                              </m:ctrlPr>
                            </m:sSupPr>
                            <m:e>
                              <m:r>
                                <a:rPr lang="en-US" b="1" i="1">
                                  <a:latin typeface="Cambria Math" panose="02040503050406030204" pitchFamily="18" charset="0"/>
                                </a:rPr>
                                <m:t>𝒙</m:t>
                              </m:r>
                            </m:e>
                            <m:sup>
                              <m:d>
                                <m:dPr>
                                  <m:ctrlPr>
                                    <a:rPr lang="en-US" i="1">
                                      <a:latin typeface="Cambria Math" panose="02040503050406030204" pitchFamily="18" charset="0"/>
                                    </a:rPr>
                                  </m:ctrlPr>
                                </m:dPr>
                                <m:e>
                                  <m:r>
                                    <a:rPr lang="en-US" i="1">
                                      <a:latin typeface="Cambria Math" panose="02040503050406030204" pitchFamily="18" charset="0"/>
                                    </a:rPr>
                                    <m:t>𝑖</m:t>
                                  </m:r>
                                </m:e>
                              </m:d>
                            </m:sup>
                          </m:sSup>
                          <m:r>
                            <a:rPr lang="en-US" i="1">
                              <a:latin typeface="Cambria Math" panose="02040503050406030204" pitchFamily="18" charset="0"/>
                            </a:rPr>
                            <m:t>;</m:t>
                          </m:r>
                          <m:r>
                            <a:rPr lang="en-US" b="1" i="1">
                              <a:latin typeface="Cambria Math" panose="02040503050406030204" pitchFamily="18" charset="0"/>
                              <a:ea typeface="Cambria Math" panose="02040503050406030204" pitchFamily="18" charset="0"/>
                            </a:rPr>
                            <m:t>𝜽</m:t>
                          </m:r>
                        </m:e>
                      </m:d>
                      <m:r>
                        <a:rPr lang="en-US" b="1" i="1" smtClean="0">
                          <a:latin typeface="Cambria Math" panose="02040503050406030204" pitchFamily="18" charset="0"/>
                          <a:ea typeface="Cambria Math" panose="02040503050406030204" pitchFamily="18" charset="0"/>
                        </a:rPr>
                        <m:t>&lt;</m:t>
                      </m:r>
                      <m:r>
                        <a:rPr lang="en-US" b="1" i="1" smtClean="0">
                          <a:latin typeface="Cambria Math" panose="02040503050406030204" pitchFamily="18" charset="0"/>
                          <a:ea typeface="Cambria Math" panose="02040503050406030204" pitchFamily="18" charset="0"/>
                        </a:rPr>
                        <m:t>𝟎</m:t>
                      </m:r>
                    </m:oMath>
                  </m:oMathPara>
                </a14:m>
                <a:endParaRPr lang="en-US" dirty="0"/>
              </a:p>
            </p:txBody>
          </p:sp>
        </mc:Choice>
        <mc:Fallback xmlns="">
          <p:sp>
            <p:nvSpPr>
              <p:cNvPr id="3" name="TextBox 2">
                <a:extLst>
                  <a:ext uri="{FF2B5EF4-FFF2-40B4-BE49-F238E27FC236}">
                    <a16:creationId xmlns:a16="http://schemas.microsoft.com/office/drawing/2014/main" id="{6BED27A7-0BC7-868F-2515-C47BDC1F7A82}"/>
                  </a:ext>
                </a:extLst>
              </p:cNvPr>
              <p:cNvSpPr txBox="1">
                <a:spLocks noRot="1" noChangeAspect="1" noMove="1" noResize="1" noEditPoints="1" noAdjustHandles="1" noChangeArrowheads="1" noChangeShapeType="1" noTextEdit="1"/>
              </p:cNvSpPr>
              <p:nvPr/>
            </p:nvSpPr>
            <p:spPr>
              <a:xfrm>
                <a:off x="4183969" y="3018823"/>
                <a:ext cx="3347640" cy="410177"/>
              </a:xfrm>
              <a:prstGeom prst="rect">
                <a:avLst/>
              </a:prstGeom>
              <a:blipFill>
                <a:blip r:embed="rId4"/>
                <a:stretch>
                  <a:fillRect b="-8824"/>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473918C2-C098-8374-EAB9-0753FC7AEA1F}"/>
                  </a:ext>
                </a:extLst>
              </p:cNvPr>
              <p:cNvSpPr txBox="1"/>
              <p:nvPr/>
            </p:nvSpPr>
            <p:spPr>
              <a:xfrm>
                <a:off x="4183969" y="4107879"/>
                <a:ext cx="3347640" cy="847220"/>
              </a:xfrm>
              <a:prstGeom prst="rect">
                <a:avLst/>
              </a:prstGeom>
              <a:noFill/>
              <a:ln>
                <a:noFill/>
              </a:ln>
            </p:spPr>
            <p:txBody>
              <a:bodyPr wrap="square">
                <a:spAutoFit/>
              </a:bodyPr>
              <a:lstStyle/>
              <a:p>
                <a:pPr/>
                <a14:m>
                  <m:oMathPara xmlns:m="http://schemas.openxmlformats.org/officeDocument/2006/math">
                    <m:oMathParaPr>
                      <m:jc m:val="centerGroup"/>
                    </m:oMathParaPr>
                    <m:oMath xmlns:m="http://schemas.openxmlformats.org/officeDocument/2006/math">
                      <m:func>
                        <m:funcPr>
                          <m:ctrlPr>
                            <a:rPr lang="en-US" b="1" i="1" smtClean="0">
                              <a:latin typeface="Cambria Math" panose="02040503050406030204" pitchFamily="18" charset="0"/>
                            </a:rPr>
                          </m:ctrlPr>
                        </m:funcPr>
                        <m:fName>
                          <m:limLow>
                            <m:limLowPr>
                              <m:ctrlPr>
                                <a:rPr lang="en-US" b="1" i="1" smtClean="0">
                                  <a:latin typeface="Cambria Math" panose="02040503050406030204" pitchFamily="18" charset="0"/>
                                </a:rPr>
                              </m:ctrlPr>
                            </m:limLowPr>
                            <m:e>
                              <m:r>
                                <m:rPr>
                                  <m:sty m:val="p"/>
                                </m:rPr>
                                <a:rPr lang="en-US" b="0" i="0" smtClean="0">
                                  <a:latin typeface="Cambria Math" panose="02040503050406030204" pitchFamily="18" charset="0"/>
                                </a:rPr>
                                <m:t>min</m:t>
                              </m:r>
                            </m:e>
                            <m:lim>
                              <m:r>
                                <a:rPr lang="en-US" b="1" i="1">
                                  <a:latin typeface="Cambria Math" panose="02040503050406030204" pitchFamily="18" charset="0"/>
                                  <a:ea typeface="Cambria Math" panose="02040503050406030204" pitchFamily="18" charset="0"/>
                                </a:rPr>
                                <m:t>𝜽</m:t>
                              </m:r>
                            </m:lim>
                          </m:limLow>
                        </m:fName>
                        <m:e>
                          <m:nary>
                            <m:naryPr>
                              <m:chr m:val="∑"/>
                              <m:ctrlPr>
                                <a:rPr lang="en-US" i="1" smtClean="0">
                                  <a:latin typeface="Cambria Math" panose="02040503050406030204" pitchFamily="18" charset="0"/>
                                  <a:ea typeface="Cambria Math" panose="02040503050406030204" pitchFamily="18" charset="0"/>
                                </a:rPr>
                              </m:ctrlPr>
                            </m:naryPr>
                            <m:sub>
                              <m:r>
                                <m:rPr>
                                  <m:brk m:alnAt="23"/>
                                </m:rP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=1</m:t>
                              </m:r>
                            </m:sub>
                            <m:sup>
                              <m:r>
                                <a:rPr lang="en-US" b="0" i="1" smtClean="0">
                                  <a:latin typeface="Cambria Math" panose="02040503050406030204" pitchFamily="18" charset="0"/>
                                  <a:ea typeface="Cambria Math" panose="02040503050406030204" pitchFamily="18" charset="0"/>
                                </a:rPr>
                                <m:t>𝑛</m:t>
                              </m:r>
                            </m:sup>
                            <m:e>
                              <m:r>
                                <a:rPr lang="en-US" b="0" i="1" smtClean="0">
                                  <a:latin typeface="Cambria Math" panose="02040503050406030204" pitchFamily="18" charset="0"/>
                                  <a:ea typeface="Cambria Math" panose="02040503050406030204" pitchFamily="18" charset="0"/>
                                </a:rPr>
                                <m:t>𝐴</m:t>
                              </m:r>
                              <m:d>
                                <m:dPr>
                                  <m:ctrlPr>
                                    <a:rPr lang="en-US" b="0" i="1" smtClean="0">
                                      <a:latin typeface="Cambria Math" panose="02040503050406030204" pitchFamily="18" charset="0"/>
                                      <a:ea typeface="Cambria Math" panose="02040503050406030204" pitchFamily="18" charset="0"/>
                                    </a:rPr>
                                  </m:ctrlPr>
                                </m:dPr>
                                <m:e>
                                  <m:sSup>
                                    <m:sSupPr>
                                      <m:ctrlPr>
                                        <a:rPr lang="en-US" b="1" i="1">
                                          <a:latin typeface="Cambria Math" panose="02040503050406030204" pitchFamily="18" charset="0"/>
                                        </a:rPr>
                                      </m:ctrlPr>
                                    </m:sSupPr>
                                    <m:e>
                                      <m:r>
                                        <a:rPr lang="en-US" i="1">
                                          <a:latin typeface="Cambria Math" panose="02040503050406030204" pitchFamily="18" charset="0"/>
                                        </a:rPr>
                                        <m:t>𝑦</m:t>
                                      </m:r>
                                    </m:e>
                                    <m:sup>
                                      <m:d>
                                        <m:dPr>
                                          <m:ctrlPr>
                                            <a:rPr lang="en-US" i="1">
                                              <a:latin typeface="Cambria Math" panose="02040503050406030204" pitchFamily="18" charset="0"/>
                                            </a:rPr>
                                          </m:ctrlPr>
                                        </m:dPr>
                                        <m:e>
                                          <m:r>
                                            <a:rPr lang="en-US" i="1">
                                              <a:latin typeface="Cambria Math" panose="02040503050406030204" pitchFamily="18" charset="0"/>
                                            </a:rPr>
                                            <m:t>𝑖</m:t>
                                          </m:r>
                                        </m:e>
                                      </m:d>
                                    </m:sup>
                                  </m:sSup>
                                  <m:r>
                                    <a:rPr lang="en-US" i="1">
                                      <a:latin typeface="Cambria Math" panose="02040503050406030204" pitchFamily="18" charset="0"/>
                                    </a:rPr>
                                    <m:t>𝑓</m:t>
                                  </m:r>
                                  <m:d>
                                    <m:dPr>
                                      <m:ctrlPr>
                                        <a:rPr lang="en-US" i="1">
                                          <a:latin typeface="Cambria Math" panose="02040503050406030204" pitchFamily="18" charset="0"/>
                                        </a:rPr>
                                      </m:ctrlPr>
                                    </m:dPr>
                                    <m:e>
                                      <m:sSup>
                                        <m:sSupPr>
                                          <m:ctrlPr>
                                            <a:rPr lang="en-US" b="1" i="1">
                                              <a:latin typeface="Cambria Math" panose="02040503050406030204" pitchFamily="18" charset="0"/>
                                            </a:rPr>
                                          </m:ctrlPr>
                                        </m:sSupPr>
                                        <m:e>
                                          <m:r>
                                            <a:rPr lang="en-US" b="1" i="1">
                                              <a:latin typeface="Cambria Math" panose="02040503050406030204" pitchFamily="18" charset="0"/>
                                            </a:rPr>
                                            <m:t>𝒙</m:t>
                                          </m:r>
                                        </m:e>
                                        <m:sup>
                                          <m:d>
                                            <m:dPr>
                                              <m:ctrlPr>
                                                <a:rPr lang="en-US" i="1">
                                                  <a:latin typeface="Cambria Math" panose="02040503050406030204" pitchFamily="18" charset="0"/>
                                                </a:rPr>
                                              </m:ctrlPr>
                                            </m:dPr>
                                            <m:e>
                                              <m:r>
                                                <a:rPr lang="en-US" i="1">
                                                  <a:latin typeface="Cambria Math" panose="02040503050406030204" pitchFamily="18" charset="0"/>
                                                </a:rPr>
                                                <m:t>𝑖</m:t>
                                              </m:r>
                                            </m:e>
                                          </m:d>
                                        </m:sup>
                                      </m:sSup>
                                      <m:r>
                                        <a:rPr lang="en-US" i="1">
                                          <a:latin typeface="Cambria Math" panose="02040503050406030204" pitchFamily="18" charset="0"/>
                                        </a:rPr>
                                        <m:t>;</m:t>
                                      </m:r>
                                      <m:r>
                                        <a:rPr lang="en-US" b="1" i="1">
                                          <a:latin typeface="Cambria Math" panose="02040503050406030204" pitchFamily="18" charset="0"/>
                                          <a:ea typeface="Cambria Math" panose="02040503050406030204" pitchFamily="18" charset="0"/>
                                        </a:rPr>
                                        <m:t>𝜽</m:t>
                                      </m:r>
                                    </m:e>
                                  </m:d>
                                </m:e>
                              </m:d>
                            </m:e>
                          </m:nary>
                        </m:e>
                      </m:func>
                    </m:oMath>
                  </m:oMathPara>
                </a14:m>
                <a:endParaRPr lang="en-US" dirty="0"/>
              </a:p>
            </p:txBody>
          </p:sp>
        </mc:Choice>
        <mc:Fallback xmlns="">
          <p:sp>
            <p:nvSpPr>
              <p:cNvPr id="4" name="TextBox 3">
                <a:extLst>
                  <a:ext uri="{FF2B5EF4-FFF2-40B4-BE49-F238E27FC236}">
                    <a16:creationId xmlns:a16="http://schemas.microsoft.com/office/drawing/2014/main" id="{473918C2-C098-8374-EAB9-0753FC7AEA1F}"/>
                  </a:ext>
                </a:extLst>
              </p:cNvPr>
              <p:cNvSpPr txBox="1">
                <a:spLocks noRot="1" noChangeAspect="1" noMove="1" noResize="1" noEditPoints="1" noAdjustHandles="1" noChangeArrowheads="1" noChangeShapeType="1" noTextEdit="1"/>
              </p:cNvSpPr>
              <p:nvPr/>
            </p:nvSpPr>
            <p:spPr>
              <a:xfrm>
                <a:off x="4183969" y="4107879"/>
                <a:ext cx="3347640" cy="847220"/>
              </a:xfrm>
              <a:prstGeom prst="rect">
                <a:avLst/>
              </a:prstGeom>
              <a:blipFill>
                <a:blip r:embed="rId5"/>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3522782-C5D2-07EA-3061-2F19342B85DC}"/>
                  </a:ext>
                </a:extLst>
              </p:cNvPr>
              <p:cNvSpPr txBox="1"/>
              <p:nvPr/>
            </p:nvSpPr>
            <p:spPr>
              <a:xfrm>
                <a:off x="4887510" y="5325047"/>
                <a:ext cx="2416979" cy="617861"/>
              </a:xfrm>
              <a:prstGeom prst="rect">
                <a:avLst/>
              </a:prstGeom>
              <a:noFill/>
            </p:spPr>
            <p:txBody>
              <a:bodyPr wrap="square" lIns="0" tIns="0" rIns="0" bIns="0" rtlCol="0">
                <a:spAutoFit/>
              </a:bodyPr>
              <a:lstStyle/>
              <a:p>
                <a:r>
                  <a:rPr lang="en-US" i="1" dirty="0">
                    <a:ea typeface="Cambria Math" panose="02040503050406030204" pitchFamily="18" charset="0"/>
                  </a:rPr>
                  <a:t>A</a:t>
                </a:r>
                <a14:m>
                  <m:oMath xmlns:m="http://schemas.openxmlformats.org/officeDocument/2006/math">
                    <m:d>
                      <m:dPr>
                        <m:ctrlPr>
                          <a:rPr lang="en-US" b="1"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ea typeface="Cambria Math" panose="02040503050406030204" pitchFamily="18" charset="0"/>
                      </a:rPr>
                      <m:t>=</m:t>
                    </m:r>
                    <m:d>
                      <m:dPr>
                        <m:begChr m:val="{"/>
                        <m:endChr m:val=""/>
                        <m:ctrlPr>
                          <a:rPr lang="en-US" b="0" i="1" smtClean="0">
                            <a:latin typeface="Cambria Math" panose="02040503050406030204" pitchFamily="18" charset="0"/>
                            <a:ea typeface="Cambria Math" panose="02040503050406030204" pitchFamily="18" charset="0"/>
                          </a:rPr>
                        </m:ctrlPr>
                      </m:dPr>
                      <m:e>
                        <m:eqArr>
                          <m:eqArrPr>
                            <m:ctrlPr>
                              <a:rPr lang="en-US" b="0" i="1" smtClean="0">
                                <a:latin typeface="Cambria Math" panose="02040503050406030204" pitchFamily="18" charset="0"/>
                                <a:ea typeface="Cambria Math" panose="02040503050406030204" pitchFamily="18" charset="0"/>
                              </a:rPr>
                            </m:ctrlPr>
                          </m:eqArrPr>
                          <m:e>
                            <m:r>
                              <a:rPr lang="en-US" b="0" i="1" smtClean="0">
                                <a:latin typeface="Cambria Math" panose="02040503050406030204" pitchFamily="18" charset="0"/>
                                <a:ea typeface="Cambria Math" panose="02040503050406030204" pitchFamily="18" charset="0"/>
                              </a:rPr>
                              <m:t>1     </m:t>
                            </m:r>
                            <m:r>
                              <m:rPr>
                                <m:nor/>
                              </m:rPr>
                              <a:rPr lang="en-US" b="0" i="0" smtClean="0">
                                <a:latin typeface="Cambria Math" panose="02040503050406030204" pitchFamily="18" charset="0"/>
                                <a:ea typeface="Cambria Math" panose="02040503050406030204" pitchFamily="18" charset="0"/>
                              </a:rPr>
                              <m:t>if</m:t>
                            </m:r>
                            <m:r>
                              <m:rPr>
                                <m:nor/>
                              </m:rPr>
                              <a:rPr lang="en-US" b="0" i="0"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rPr>
                              <m:t>𝑥</m:t>
                            </m:r>
                            <m:r>
                              <a:rPr lang="en-US" b="0" i="1" smtClean="0">
                                <a:latin typeface="Cambria Math" panose="02040503050406030204" pitchFamily="18" charset="0"/>
                              </a:rPr>
                              <m:t>&lt;0</m:t>
                            </m:r>
                          </m:e>
                          <m:e>
                            <m:r>
                              <a:rPr lang="en-US" b="0" i="1" smtClean="0">
                                <a:latin typeface="Cambria Math" panose="02040503050406030204" pitchFamily="18" charset="0"/>
                                <a:ea typeface="Cambria Math" panose="02040503050406030204" pitchFamily="18" charset="0"/>
                              </a:rPr>
                              <m:t>0</m:t>
                            </m:r>
                            <m:r>
                              <a:rPr lang="en-US" i="1">
                                <a:latin typeface="Cambria Math" panose="02040503050406030204" pitchFamily="18" charset="0"/>
                                <a:ea typeface="Cambria Math" panose="02040503050406030204" pitchFamily="18" charset="0"/>
                              </a:rPr>
                              <m:t>     </m:t>
                            </m:r>
                            <m:r>
                              <m:rPr>
                                <m:nor/>
                              </m:rPr>
                              <a:rPr lang="en-US">
                                <a:latin typeface="Cambria Math" panose="02040503050406030204" pitchFamily="18" charset="0"/>
                                <a:ea typeface="Cambria Math" panose="02040503050406030204" pitchFamily="18" charset="0"/>
                              </a:rPr>
                              <m:t>if</m:t>
                            </m:r>
                            <m:r>
                              <a:rPr lang="en-US" b="1"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0</m:t>
                            </m:r>
                          </m:e>
                        </m:eqArr>
                      </m:e>
                    </m:d>
                  </m:oMath>
                </a14:m>
                <a:endParaRPr lang="en-US" i="1" dirty="0"/>
              </a:p>
            </p:txBody>
          </p:sp>
        </mc:Choice>
        <mc:Fallback xmlns="">
          <p:sp>
            <p:nvSpPr>
              <p:cNvPr id="6" name="TextBox 5">
                <a:extLst>
                  <a:ext uri="{FF2B5EF4-FFF2-40B4-BE49-F238E27FC236}">
                    <a16:creationId xmlns:a16="http://schemas.microsoft.com/office/drawing/2014/main" id="{83522782-C5D2-07EA-3061-2F19342B85DC}"/>
                  </a:ext>
                </a:extLst>
              </p:cNvPr>
              <p:cNvSpPr txBox="1">
                <a:spLocks noRot="1" noChangeAspect="1" noMove="1" noResize="1" noEditPoints="1" noAdjustHandles="1" noChangeArrowheads="1" noChangeShapeType="1" noTextEdit="1"/>
              </p:cNvSpPr>
              <p:nvPr/>
            </p:nvSpPr>
            <p:spPr>
              <a:xfrm>
                <a:off x="4887510" y="5325047"/>
                <a:ext cx="2416979" cy="617861"/>
              </a:xfrm>
              <a:prstGeom prst="rect">
                <a:avLst/>
              </a:prstGeom>
              <a:blipFill>
                <a:blip r:embed="rId6"/>
                <a:stretch>
                  <a:fillRect l="-6061"/>
                </a:stretch>
              </a:blipFill>
            </p:spPr>
            <p:txBody>
              <a:bodyPr/>
              <a:lstStyle/>
              <a:p>
                <a:r>
                  <a:rPr lang="en-US">
                    <a:noFill/>
                  </a:rPr>
                  <a:t> </a:t>
                </a:r>
              </a:p>
            </p:txBody>
          </p:sp>
        </mc:Fallback>
      </mc:AlternateContent>
      <p:sp>
        <p:nvSpPr>
          <p:cNvPr id="8" name="Rectangle 7">
            <a:extLst>
              <a:ext uri="{FF2B5EF4-FFF2-40B4-BE49-F238E27FC236}">
                <a16:creationId xmlns:a16="http://schemas.microsoft.com/office/drawing/2014/main" id="{8AF2CFEE-6278-A1B8-5272-F8E91433C38F}"/>
              </a:ext>
            </a:extLst>
          </p:cNvPr>
          <p:cNvSpPr/>
          <p:nvPr/>
        </p:nvSpPr>
        <p:spPr>
          <a:xfrm>
            <a:off x="7808040" y="4338918"/>
            <a:ext cx="3347640" cy="160399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This is generally quite difficult to solve</a:t>
            </a:r>
          </a:p>
        </p:txBody>
      </p:sp>
    </p:spTree>
    <p:extLst>
      <p:ext uri="{BB962C8B-B14F-4D97-AF65-F5344CB8AC3E}">
        <p14:creationId xmlns:p14="http://schemas.microsoft.com/office/powerpoint/2010/main" val="315547759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028700" y="2137823"/>
            <a:ext cx="10134600" cy="2308324"/>
          </a:xfrm>
          <a:prstGeom prst="rect">
            <a:avLst/>
          </a:prstGeom>
          <a:ln>
            <a:no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srgbClr val="000000">
                    <a:lumMod val="95000"/>
                    <a:lumOff val="5000"/>
                  </a:srgbClr>
                </a:solidFill>
                <a:effectLst/>
                <a:uLnTx/>
                <a:uFillTx/>
                <a:ea typeface="Open Sans Light" charset="0"/>
                <a:cs typeface="Open Sans Light" charset="0"/>
              </a:rPr>
              <a:t>There are a variety of approaches to finding the Loss Function: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dirty="0">
              <a:ln>
                <a:noFill/>
              </a:ln>
              <a:solidFill>
                <a:srgbClr val="000000">
                  <a:lumMod val="95000"/>
                  <a:lumOff val="5000"/>
                </a:srgbClr>
              </a:solidFill>
              <a:effectLst/>
              <a:uLnTx/>
              <a:uFillTx/>
              <a:ea typeface="Open Sans Light" charset="0"/>
              <a:cs typeface="Open Sans Light"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srgbClr val="000000">
                    <a:lumMod val="95000"/>
                    <a:lumOff val="5000"/>
                  </a:srgbClr>
                </a:solidFill>
                <a:ea typeface="Open Sans Light" charset="0"/>
                <a:cs typeface="Open Sans Light" charset="0"/>
              </a:rPr>
              <a:t>Support Vector Machines (SVMs)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b="0" i="0" u="none" strike="noStrike" kern="1200" cap="none" spc="0" normalizeH="0" baseline="0" noProof="0" dirty="0">
                <a:ln>
                  <a:noFill/>
                </a:ln>
                <a:solidFill>
                  <a:srgbClr val="000000">
                    <a:lumMod val="95000"/>
                    <a:lumOff val="5000"/>
                  </a:srgbClr>
                </a:solidFill>
                <a:effectLst/>
                <a:uLnTx/>
                <a:uFillTx/>
                <a:ea typeface="Open Sans Light" charset="0"/>
                <a:cs typeface="Open Sans Light" charset="0"/>
              </a:rPr>
              <a:t>Hinge Loss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srgbClr val="000000">
                    <a:lumMod val="95000"/>
                    <a:lumOff val="5000"/>
                  </a:srgbClr>
                </a:solidFill>
                <a:ea typeface="Open Sans Light" charset="0"/>
                <a:cs typeface="Open Sans Light" charset="0"/>
              </a:rPr>
              <a:t>Logistics Regression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b="0" i="0" u="none" strike="noStrike" kern="1200" cap="none" spc="0" normalizeH="0" baseline="0" noProof="0" dirty="0">
                <a:ln>
                  <a:noFill/>
                </a:ln>
                <a:solidFill>
                  <a:srgbClr val="000000">
                    <a:lumMod val="95000"/>
                    <a:lumOff val="5000"/>
                  </a:srgbClr>
                </a:solidFill>
                <a:effectLst/>
                <a:uLnTx/>
                <a:uFillTx/>
                <a:ea typeface="Open Sans Light" charset="0"/>
                <a:cs typeface="Open Sans Light" charset="0"/>
              </a:rPr>
              <a:t>and more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dirty="0">
              <a:ln>
                <a:noFill/>
              </a:ln>
              <a:solidFill>
                <a:srgbClr val="000000">
                  <a:lumMod val="95000"/>
                  <a:lumOff val="5000"/>
                </a:srgbClr>
              </a:solidFill>
              <a:effectLst/>
              <a:uLnTx/>
              <a:uFillTx/>
              <a:ea typeface="Open Sans Light" charset="0"/>
              <a:cs typeface="Open Sans Light"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0000">
                    <a:lumMod val="95000"/>
                    <a:lumOff val="5000"/>
                  </a:srgbClr>
                </a:solidFill>
                <a:ea typeface="Open Sans Light" charset="0"/>
                <a:cs typeface="Open Sans Light" charset="0"/>
              </a:rPr>
              <a:t>We will dive deeper into Logistics Regression.</a:t>
            </a:r>
            <a:endParaRPr kumimoji="0" lang="en-US" b="0" i="0" u="none" strike="noStrike" kern="1200" cap="none" spc="0" normalizeH="0" baseline="0" noProof="0" dirty="0">
              <a:ln>
                <a:noFill/>
              </a:ln>
              <a:solidFill>
                <a:srgbClr val="000000">
                  <a:lumMod val="95000"/>
                  <a:lumOff val="5000"/>
                </a:srgbClr>
              </a:solidFill>
              <a:effectLst/>
              <a:uLnTx/>
              <a:uFillTx/>
              <a:ea typeface="Open Sans Light" charset="0"/>
              <a:cs typeface="Open Sans Light" charset="0"/>
            </a:endParaRPr>
          </a:p>
        </p:txBody>
      </p:sp>
      <p:sp>
        <p:nvSpPr>
          <p:cNvPr id="2" name="Title 3">
            <a:extLst>
              <a:ext uri="{FF2B5EF4-FFF2-40B4-BE49-F238E27FC236}">
                <a16:creationId xmlns:a16="http://schemas.microsoft.com/office/drawing/2014/main" id="{97E5117D-551B-65ED-A2A2-D098E5751305}"/>
              </a:ext>
            </a:extLst>
          </p:cNvPr>
          <p:cNvSpPr txBox="1">
            <a:spLocks/>
          </p:cNvSpPr>
          <p:nvPr/>
        </p:nvSpPr>
        <p:spPr>
          <a:xfrm>
            <a:off x="1097280" y="286603"/>
            <a:ext cx="10058400" cy="145075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r>
              <a:rPr lang="en-US" dirty="0"/>
              <a:t>Loss Function in Classification</a:t>
            </a:r>
          </a:p>
        </p:txBody>
      </p:sp>
    </p:spTree>
    <p:extLst>
      <p:ext uri="{BB962C8B-B14F-4D97-AF65-F5344CB8AC3E}">
        <p14:creationId xmlns:p14="http://schemas.microsoft.com/office/powerpoint/2010/main" val="304334460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170952-0B40-83CF-01A2-54166B733849}"/>
              </a:ext>
            </a:extLst>
          </p:cNvPr>
          <p:cNvSpPr>
            <a:spLocks noGrp="1"/>
          </p:cNvSpPr>
          <p:nvPr>
            <p:ph type="title"/>
          </p:nvPr>
        </p:nvSpPr>
        <p:spPr>
          <a:xfrm>
            <a:off x="1097280" y="758952"/>
            <a:ext cx="10058400" cy="2212848"/>
          </a:xfrm>
        </p:spPr>
        <p:txBody>
          <a:bodyPr>
            <a:normAutofit/>
          </a:bodyPr>
          <a:lstStyle/>
          <a:p>
            <a:r>
              <a:rPr kumimoji="0" lang="en-US" sz="6600" b="1" i="0" u="none" strike="noStrike" kern="0" cap="none" spc="0" normalizeH="0" baseline="0" noProof="0" dirty="0">
                <a:ln>
                  <a:noFill/>
                </a:ln>
                <a:solidFill>
                  <a:srgbClr val="000000">
                    <a:lumMod val="95000"/>
                    <a:lumOff val="5000"/>
                  </a:srgbClr>
                </a:solidFill>
                <a:effectLst/>
                <a:uLnTx/>
                <a:uFillTx/>
                <a:latin typeface="+mn-lt"/>
                <a:ea typeface="Open Sans" charset="0"/>
                <a:cs typeface="Open Sans" charset="0"/>
              </a:rPr>
              <a:t>Logistic Regression</a:t>
            </a:r>
            <a:endParaRPr lang="en-US" sz="6600" dirty="0">
              <a:latin typeface="+mn-lt"/>
            </a:endParaRPr>
          </a:p>
        </p:txBody>
      </p:sp>
    </p:spTree>
    <p:extLst>
      <p:ext uri="{BB962C8B-B14F-4D97-AF65-F5344CB8AC3E}">
        <p14:creationId xmlns:p14="http://schemas.microsoft.com/office/powerpoint/2010/main" val="344512054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028700" y="2137823"/>
            <a:ext cx="10134600" cy="3970318"/>
          </a:xfrm>
          <a:prstGeom prst="rect">
            <a:avLst/>
          </a:prstGeom>
          <a:ln>
            <a:no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0000">
                    <a:lumMod val="95000"/>
                    <a:lumOff val="5000"/>
                  </a:srgbClr>
                </a:solidFill>
                <a:effectLst/>
                <a:uLnTx/>
                <a:uFillTx/>
                <a:ea typeface="Open Sans Light" charset="0"/>
                <a:cs typeface="Open Sans Light" charset="0"/>
              </a:rPr>
              <a:t>Used to predict </a:t>
            </a:r>
            <a:r>
              <a:rPr kumimoji="0" lang="en-US" sz="2800" b="0" i="0" u="none" strike="noStrike" kern="1200" cap="none" spc="0" normalizeH="0" baseline="0" noProof="0" dirty="0">
                <a:ln>
                  <a:noFill/>
                </a:ln>
                <a:solidFill>
                  <a:srgbClr val="FF0000"/>
                </a:solidFill>
                <a:effectLst/>
                <a:uLnTx/>
                <a:uFillTx/>
                <a:ea typeface="Open Sans Light" charset="0"/>
                <a:cs typeface="Open Sans Light" charset="0"/>
              </a:rPr>
              <a:t>binary</a:t>
            </a:r>
            <a:r>
              <a:rPr kumimoji="0" lang="en-US" sz="2800" b="0" i="0" u="none" strike="noStrike" kern="1200" cap="none" spc="0" normalizeH="0" baseline="0" noProof="0" dirty="0">
                <a:ln>
                  <a:noFill/>
                </a:ln>
                <a:solidFill>
                  <a:srgbClr val="000000">
                    <a:lumMod val="95000"/>
                    <a:lumOff val="5000"/>
                  </a:srgbClr>
                </a:solidFill>
                <a:effectLst/>
                <a:uLnTx/>
                <a:uFillTx/>
                <a:ea typeface="Open Sans Light" charset="0"/>
                <a:cs typeface="Open Sans Light" charset="0"/>
              </a:rPr>
              <a:t> </a:t>
            </a:r>
            <a:r>
              <a:rPr kumimoji="0" lang="en-US" sz="2800" b="1" i="0" u="none" strike="noStrike" kern="1200" cap="none" spc="0" normalizeH="0" baseline="0" noProof="0" dirty="0">
                <a:ln>
                  <a:noFill/>
                </a:ln>
                <a:solidFill>
                  <a:srgbClr val="FF0000"/>
                </a:solidFill>
                <a:effectLst/>
                <a:uLnTx/>
                <a:uFillTx/>
                <a:ea typeface="Open Sans Light" charset="0"/>
                <a:cs typeface="Open Sans Light" charset="0"/>
              </a:rPr>
              <a:t>categories</a:t>
            </a:r>
            <a:r>
              <a:rPr kumimoji="0" lang="en-US" sz="2800" b="0" i="0" u="none" strike="noStrike" kern="1200" cap="none" spc="0" normalizeH="0" baseline="0" noProof="0" dirty="0">
                <a:ln>
                  <a:noFill/>
                </a:ln>
                <a:solidFill>
                  <a:srgbClr val="000000">
                    <a:lumMod val="95000"/>
                    <a:lumOff val="5000"/>
                  </a:srgbClr>
                </a:solidFill>
                <a:effectLst/>
                <a:uLnTx/>
                <a:uFillTx/>
                <a:ea typeface="Open Sans Light" charset="0"/>
                <a:cs typeface="Open Sans Light" charset="0"/>
              </a:rPr>
              <a:t> (as opposed to a numerical values as in linear </a:t>
            </a:r>
            <a:r>
              <a:rPr lang="en-US" sz="2800" dirty="0">
                <a:solidFill>
                  <a:srgbClr val="000000">
                    <a:lumMod val="95000"/>
                    <a:lumOff val="5000"/>
                  </a:srgbClr>
                </a:solidFill>
                <a:ea typeface="Open Sans Light" charset="0"/>
                <a:cs typeface="Open Sans Light" charset="0"/>
              </a:rPr>
              <a:t>r</a:t>
            </a:r>
            <a:r>
              <a:rPr kumimoji="0" lang="en-US" sz="2800" b="0" i="0" u="none" strike="noStrike" kern="1200" cap="none" spc="0" normalizeH="0" baseline="0" noProof="0" dirty="0">
                <a:ln>
                  <a:noFill/>
                </a:ln>
                <a:solidFill>
                  <a:srgbClr val="000000">
                    <a:lumMod val="95000"/>
                    <a:lumOff val="5000"/>
                  </a:srgbClr>
                </a:solidFill>
                <a:effectLst/>
                <a:uLnTx/>
                <a:uFillTx/>
                <a:ea typeface="Open Sans Light" charset="0"/>
                <a:cs typeface="Open Sans Light" charset="0"/>
              </a:rPr>
              <a:t>egression) and solve classification problems.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1" i="0" u="none" strike="noStrike" kern="1200" cap="none" spc="0" normalizeH="0" baseline="0" noProof="0" dirty="0">
              <a:ln>
                <a:noFill/>
              </a:ln>
              <a:solidFill>
                <a:srgbClr val="000000">
                  <a:lumMod val="95000"/>
                  <a:lumOff val="5000"/>
                </a:srgbClr>
              </a:solidFill>
              <a:effectLst/>
              <a:uLnTx/>
              <a:uFillTx/>
              <a:ea typeface="Open Sans Light" charset="0"/>
              <a:cs typeface="Open Sans Light"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1" u="none" strike="noStrike" kern="1200" cap="none" spc="0" normalizeH="0" baseline="0" noProof="0" dirty="0">
                <a:ln>
                  <a:noFill/>
                </a:ln>
                <a:solidFill>
                  <a:srgbClr val="000000">
                    <a:lumMod val="95000"/>
                    <a:lumOff val="5000"/>
                  </a:srgbClr>
                </a:solidFill>
                <a:effectLst/>
                <a:uLnTx/>
                <a:uFillTx/>
                <a:ea typeface="Open Sans Light" charset="0"/>
                <a:cs typeface="Open Sans Light" charset="0"/>
              </a:rPr>
              <a:t>Will customer buy a product? </a:t>
            </a:r>
            <a:r>
              <a:rPr lang="en-US" sz="2800" b="1" i="1" dirty="0">
                <a:solidFill>
                  <a:srgbClr val="000000">
                    <a:lumMod val="95000"/>
                    <a:lumOff val="5000"/>
                  </a:srgbClr>
                </a:solidFill>
                <a:ea typeface="Open Sans Light" charset="0"/>
                <a:cs typeface="Open Sans Light" charset="0"/>
              </a:rPr>
              <a:t>Yes</a:t>
            </a:r>
            <a:r>
              <a:rPr lang="en-US" sz="2800" i="1" dirty="0">
                <a:solidFill>
                  <a:srgbClr val="000000">
                    <a:lumMod val="95000"/>
                    <a:lumOff val="5000"/>
                  </a:srgbClr>
                </a:solidFill>
                <a:ea typeface="Open Sans Light" charset="0"/>
                <a:cs typeface="Open Sans Light" charset="0"/>
              </a:rPr>
              <a:t> or </a:t>
            </a:r>
            <a:r>
              <a:rPr lang="en-US" sz="2800" b="1" i="1" dirty="0">
                <a:solidFill>
                  <a:srgbClr val="000000">
                    <a:lumMod val="95000"/>
                    <a:lumOff val="5000"/>
                  </a:srgbClr>
                </a:solidFill>
                <a:ea typeface="Open Sans Light" charset="0"/>
                <a:cs typeface="Open Sans Light" charset="0"/>
              </a:rPr>
              <a:t>No</a:t>
            </a:r>
            <a:endParaRPr kumimoji="0" lang="en-US" sz="2800" b="1" i="1" u="none" strike="noStrike" kern="1200" cap="none" spc="0" normalizeH="0" baseline="0" noProof="0" dirty="0">
              <a:ln>
                <a:noFill/>
              </a:ln>
              <a:solidFill>
                <a:srgbClr val="000000">
                  <a:lumMod val="95000"/>
                  <a:lumOff val="5000"/>
                </a:srgbClr>
              </a:solidFill>
              <a:effectLst/>
              <a:uLnTx/>
              <a:uFillTx/>
              <a:ea typeface="Open Sans Light" charset="0"/>
              <a:cs typeface="Open Sans Light"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1" u="none" strike="noStrike" kern="1200" cap="none" spc="0" normalizeH="0" baseline="0" noProof="0" dirty="0">
                <a:ln>
                  <a:noFill/>
                </a:ln>
                <a:solidFill>
                  <a:srgbClr val="000000">
                    <a:lumMod val="95000"/>
                    <a:lumOff val="5000"/>
                  </a:srgbClr>
                </a:solidFill>
                <a:effectLst/>
                <a:uLnTx/>
                <a:uFillTx/>
                <a:ea typeface="Open Sans Light" charset="0"/>
                <a:cs typeface="Open Sans Light" charset="0"/>
              </a:rPr>
              <a:t>Will the team win the game? </a:t>
            </a:r>
            <a:r>
              <a:rPr kumimoji="0" lang="en-US" sz="2800" b="1" i="1" u="none" strike="noStrike" kern="1200" cap="none" spc="0" normalizeH="0" baseline="0" noProof="0" dirty="0">
                <a:ln>
                  <a:noFill/>
                </a:ln>
                <a:solidFill>
                  <a:srgbClr val="000000">
                    <a:lumMod val="95000"/>
                    <a:lumOff val="5000"/>
                  </a:srgbClr>
                </a:solidFill>
                <a:effectLst/>
                <a:uLnTx/>
                <a:uFillTx/>
                <a:ea typeface="Open Sans Light" charset="0"/>
                <a:cs typeface="Open Sans Light" charset="0"/>
              </a:rPr>
              <a:t>Yes</a:t>
            </a:r>
            <a:r>
              <a:rPr kumimoji="0" lang="en-US" sz="2800" b="0" i="1" u="none" strike="noStrike" kern="1200" cap="none" spc="0" normalizeH="0" baseline="0" noProof="0" dirty="0">
                <a:ln>
                  <a:noFill/>
                </a:ln>
                <a:solidFill>
                  <a:srgbClr val="000000">
                    <a:lumMod val="95000"/>
                    <a:lumOff val="5000"/>
                  </a:srgbClr>
                </a:solidFill>
                <a:effectLst/>
                <a:uLnTx/>
                <a:uFillTx/>
                <a:ea typeface="Open Sans Light" charset="0"/>
                <a:cs typeface="Open Sans Light" charset="0"/>
              </a:rPr>
              <a:t> or </a:t>
            </a:r>
            <a:r>
              <a:rPr kumimoji="0" lang="en-US" sz="2800" b="1" i="1" u="none" strike="noStrike" kern="1200" cap="none" spc="0" normalizeH="0" baseline="0" noProof="0" dirty="0">
                <a:ln>
                  <a:noFill/>
                </a:ln>
                <a:solidFill>
                  <a:srgbClr val="000000">
                    <a:lumMod val="95000"/>
                    <a:lumOff val="5000"/>
                  </a:srgbClr>
                </a:solidFill>
                <a:effectLst/>
                <a:uLnTx/>
                <a:uFillTx/>
                <a:ea typeface="Open Sans Light" charset="0"/>
                <a:cs typeface="Open Sans Light" charset="0"/>
              </a:rPr>
              <a:t>No</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i="1" dirty="0">
                <a:solidFill>
                  <a:srgbClr val="000000">
                    <a:lumMod val="95000"/>
                    <a:lumOff val="5000"/>
                  </a:srgbClr>
                </a:solidFill>
                <a:ea typeface="Open Sans Light" charset="0"/>
                <a:cs typeface="Open Sans Light" charset="0"/>
              </a:rPr>
              <a:t>Is an email </a:t>
            </a:r>
            <a:r>
              <a:rPr lang="en-US" sz="2800" b="1" i="1" dirty="0">
                <a:solidFill>
                  <a:srgbClr val="000000">
                    <a:lumMod val="95000"/>
                    <a:lumOff val="5000"/>
                  </a:srgbClr>
                </a:solidFill>
                <a:ea typeface="Open Sans Light" charset="0"/>
                <a:cs typeface="Open Sans Light" charset="0"/>
              </a:rPr>
              <a:t>spam</a:t>
            </a:r>
            <a:r>
              <a:rPr lang="en-US" sz="2800" i="1" dirty="0">
                <a:solidFill>
                  <a:srgbClr val="000000">
                    <a:lumMod val="95000"/>
                    <a:lumOff val="5000"/>
                  </a:srgbClr>
                </a:solidFill>
                <a:ea typeface="Open Sans Light" charset="0"/>
                <a:cs typeface="Open Sans Light" charset="0"/>
              </a:rPr>
              <a:t> or is it </a:t>
            </a:r>
            <a:r>
              <a:rPr lang="en-US" sz="2800" b="1" i="1" dirty="0">
                <a:solidFill>
                  <a:srgbClr val="000000">
                    <a:lumMod val="95000"/>
                    <a:lumOff val="5000"/>
                  </a:srgbClr>
                </a:solidFill>
                <a:ea typeface="Open Sans Light" charset="0"/>
                <a:cs typeface="Open Sans Light" charset="0"/>
              </a:rPr>
              <a:t>ham</a:t>
            </a:r>
            <a:r>
              <a:rPr lang="en-US" sz="2800" i="1" dirty="0">
                <a:solidFill>
                  <a:srgbClr val="000000">
                    <a:lumMod val="95000"/>
                    <a:lumOff val="5000"/>
                  </a:srgbClr>
                </a:solidFill>
                <a:ea typeface="Open Sans Light" charset="0"/>
                <a:cs typeface="Open Sans Light"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1" u="none" strike="noStrike" kern="1200" cap="none" spc="0" normalizeH="0" baseline="0" noProof="0" dirty="0">
              <a:ln>
                <a:noFill/>
              </a:ln>
              <a:solidFill>
                <a:srgbClr val="000000">
                  <a:lumMod val="95000"/>
                  <a:lumOff val="5000"/>
                </a:srgbClr>
              </a:solidFill>
              <a:effectLst/>
              <a:uLnTx/>
              <a:uFillTx/>
              <a:ea typeface="Open Sans Light" charset="0"/>
              <a:cs typeface="Open Sans Light"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0000">
                    <a:lumMod val="95000"/>
                    <a:lumOff val="5000"/>
                  </a:srgbClr>
                </a:solidFill>
                <a:effectLst/>
                <a:uLnTx/>
                <a:uFillTx/>
                <a:ea typeface="Open Sans Light" charset="0"/>
                <a:cs typeface="Open Sans Light" charset="0"/>
              </a:rPr>
              <a:t>It can also be easily extended to situation with multiple classes (see following lectures).</a:t>
            </a:r>
            <a:endParaRPr kumimoji="0" lang="en-US" sz="2800" b="0" i="1" u="none" strike="noStrike" kern="1200" cap="none" spc="0" normalizeH="0" baseline="0" noProof="0" dirty="0">
              <a:ln>
                <a:noFill/>
              </a:ln>
              <a:solidFill>
                <a:srgbClr val="000000">
                  <a:lumMod val="95000"/>
                  <a:lumOff val="5000"/>
                </a:srgbClr>
              </a:solidFill>
              <a:effectLst/>
              <a:uLnTx/>
              <a:uFillTx/>
              <a:ea typeface="Open Sans Light" charset="0"/>
              <a:cs typeface="Open Sans Light" charset="0"/>
            </a:endParaRPr>
          </a:p>
        </p:txBody>
      </p:sp>
      <p:sp>
        <p:nvSpPr>
          <p:cNvPr id="2" name="Title 3">
            <a:extLst>
              <a:ext uri="{FF2B5EF4-FFF2-40B4-BE49-F238E27FC236}">
                <a16:creationId xmlns:a16="http://schemas.microsoft.com/office/drawing/2014/main" id="{97E5117D-551B-65ED-A2A2-D098E5751305}"/>
              </a:ext>
            </a:extLst>
          </p:cNvPr>
          <p:cNvSpPr txBox="1">
            <a:spLocks/>
          </p:cNvSpPr>
          <p:nvPr/>
        </p:nvSpPr>
        <p:spPr>
          <a:xfrm>
            <a:off x="1097280" y="286603"/>
            <a:ext cx="10058400" cy="145075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r>
              <a:rPr lang="en-US" dirty="0"/>
              <a:t>Logistic Regression</a:t>
            </a:r>
          </a:p>
        </p:txBody>
      </p:sp>
    </p:spTree>
    <p:extLst>
      <p:ext uri="{BB962C8B-B14F-4D97-AF65-F5344CB8AC3E}">
        <p14:creationId xmlns:p14="http://schemas.microsoft.com/office/powerpoint/2010/main" val="13502420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llustration depicting the use of logistic regression of a dataset contai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91537" y="4069267"/>
            <a:ext cx="3929247" cy="220037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lustration depicting the use of  linear regression to solve a voting pr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65961" y="4069267"/>
            <a:ext cx="3361869" cy="220037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B66DC173-72AC-E615-3EA1-BD21F86282EB}"/>
              </a:ext>
            </a:extLst>
          </p:cNvPr>
          <p:cNvSpPr txBox="1"/>
          <p:nvPr/>
        </p:nvSpPr>
        <p:spPr>
          <a:xfrm>
            <a:off x="1043691" y="1967605"/>
            <a:ext cx="10170800" cy="2031325"/>
          </a:xfrm>
          <a:prstGeom prst="rect">
            <a:avLst/>
          </a:prstGeom>
          <a:noFill/>
        </p:spPr>
        <p:txBody>
          <a:bodyPr wrap="square" rtlCol="0">
            <a:spAutoFit/>
          </a:bodyPr>
          <a:lstStyle/>
          <a:p>
            <a:r>
              <a:rPr lang="en-US" dirty="0"/>
              <a:t>The question was how do we predict </a:t>
            </a:r>
            <a:r>
              <a:rPr lang="en-US" i="1" dirty="0">
                <a:solidFill>
                  <a:srgbClr val="0070C0"/>
                </a:solidFill>
              </a:rPr>
              <a:t>classes</a:t>
            </a:r>
            <a:r>
              <a:rPr lang="en-US" dirty="0"/>
              <a:t>? In Logistics Regression we model the problem in a probabilistic way, and predict the </a:t>
            </a:r>
            <a:r>
              <a:rPr lang="en-US" i="1" dirty="0">
                <a:solidFill>
                  <a:srgbClr val="0070C0"/>
                </a:solidFill>
              </a:rPr>
              <a:t>probabilities of classes.</a:t>
            </a:r>
            <a:endParaRPr lang="en-US" dirty="0"/>
          </a:p>
          <a:p>
            <a:endParaRPr lang="en-US" dirty="0"/>
          </a:p>
          <a:p>
            <a:r>
              <a:rPr lang="en-US" dirty="0"/>
              <a:t>In the example below, we are trying to predict voting behavior. If we do a linear regression, the fitted line fails to </a:t>
            </a:r>
            <a:r>
              <a:rPr lang="en-US" i="1" dirty="0"/>
              <a:t>classify</a:t>
            </a:r>
            <a:r>
              <a:rPr lang="en-US" dirty="0"/>
              <a:t> the voter. It is even possible for certain values of X, we get a negative value of y (which candidate is that?)</a:t>
            </a:r>
          </a:p>
          <a:p>
            <a:r>
              <a:rPr lang="en-US" dirty="0"/>
              <a:t>We need the response to be </a:t>
            </a:r>
            <a:r>
              <a:rPr lang="en-US" i="1" dirty="0">
                <a:solidFill>
                  <a:srgbClr val="FF0000"/>
                </a:solidFill>
              </a:rPr>
              <a:t>categorical</a:t>
            </a:r>
            <a:r>
              <a:rPr lang="en-US" dirty="0"/>
              <a:t>.</a:t>
            </a:r>
          </a:p>
        </p:txBody>
      </p:sp>
      <p:sp>
        <p:nvSpPr>
          <p:cNvPr id="3" name="Oval 2">
            <a:extLst>
              <a:ext uri="{FF2B5EF4-FFF2-40B4-BE49-F238E27FC236}">
                <a16:creationId xmlns:a16="http://schemas.microsoft.com/office/drawing/2014/main" id="{3CC596F1-EF4E-B226-A3C2-66188EC906D7}"/>
              </a:ext>
            </a:extLst>
          </p:cNvPr>
          <p:cNvSpPr/>
          <p:nvPr/>
        </p:nvSpPr>
        <p:spPr>
          <a:xfrm>
            <a:off x="7546150" y="5808656"/>
            <a:ext cx="590802" cy="590802"/>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3">
            <a:extLst>
              <a:ext uri="{FF2B5EF4-FFF2-40B4-BE49-F238E27FC236}">
                <a16:creationId xmlns:a16="http://schemas.microsoft.com/office/drawing/2014/main" id="{28B69C8C-C2D8-0F11-3868-8578988A80F3}"/>
              </a:ext>
            </a:extLst>
          </p:cNvPr>
          <p:cNvSpPr txBox="1">
            <a:spLocks/>
          </p:cNvSpPr>
          <p:nvPr/>
        </p:nvSpPr>
        <p:spPr>
          <a:xfrm>
            <a:off x="1097280" y="286603"/>
            <a:ext cx="10058400" cy="145075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r>
              <a:rPr lang="en-US" dirty="0"/>
              <a:t>Intuition</a:t>
            </a:r>
          </a:p>
        </p:txBody>
      </p:sp>
    </p:spTree>
    <p:extLst>
      <p:ext uri="{BB962C8B-B14F-4D97-AF65-F5344CB8AC3E}">
        <p14:creationId xmlns:p14="http://schemas.microsoft.com/office/powerpoint/2010/main" val="127716251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llustration depicting how logistic regression predicts the probability o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24709" y="3671268"/>
            <a:ext cx="3536992" cy="2272331"/>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llustration depicting the use of logistic regression of a dataset contai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38266" y="3671268"/>
            <a:ext cx="4057734" cy="227233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253E0CB4-9DF5-4BFA-A095-8D7721E3688B}"/>
              </a:ext>
            </a:extLst>
          </p:cNvPr>
          <p:cNvSpPr/>
          <p:nvPr/>
        </p:nvSpPr>
        <p:spPr>
          <a:xfrm>
            <a:off x="1105218" y="2094805"/>
            <a:ext cx="10050462" cy="1477328"/>
          </a:xfrm>
          <a:prstGeom prst="rect">
            <a:avLst/>
          </a:prstGeom>
          <a:noFill/>
        </p:spPr>
        <p:txBody>
          <a:bodyPr wrap="square" rtlCol="0">
            <a:spAutoFit/>
          </a:bodyPr>
          <a:lstStyle/>
          <a:p>
            <a:r>
              <a:rPr lang="en-US" dirty="0"/>
              <a:t>Solution: Find some way to transform the linear regression line to a curve that can classify the voters.</a:t>
            </a:r>
          </a:p>
          <a:p>
            <a:r>
              <a:rPr lang="en-US" dirty="0"/>
              <a:t>Using logistic regression, the output will be a probability value from 0 to 1, where anything less than (or equal to) 0.5 (known as the threshold) will be considered as voting for candidate B, and anything greater than 0.5 will be considered as voting for candidate A. So, instead of a straight line, we fit a curve - Sigmoid Function.</a:t>
            </a:r>
          </a:p>
        </p:txBody>
      </p:sp>
      <p:sp>
        <p:nvSpPr>
          <p:cNvPr id="3" name="Title 3">
            <a:extLst>
              <a:ext uri="{FF2B5EF4-FFF2-40B4-BE49-F238E27FC236}">
                <a16:creationId xmlns:a16="http://schemas.microsoft.com/office/drawing/2014/main" id="{F264D09C-5C72-26DB-3D91-5DCD4111C2E0}"/>
              </a:ext>
            </a:extLst>
          </p:cNvPr>
          <p:cNvSpPr txBox="1">
            <a:spLocks/>
          </p:cNvSpPr>
          <p:nvPr/>
        </p:nvSpPr>
        <p:spPr>
          <a:xfrm>
            <a:off x="1097280" y="286603"/>
            <a:ext cx="10058400" cy="145075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r>
              <a:rPr lang="en-US" sz="4000" dirty="0"/>
              <a:t>Idea for a Solution – Sigmoid Functions</a:t>
            </a:r>
          </a:p>
        </p:txBody>
      </p:sp>
    </p:spTree>
    <p:extLst>
      <p:ext uri="{BB962C8B-B14F-4D97-AF65-F5344CB8AC3E}">
        <p14:creationId xmlns:p14="http://schemas.microsoft.com/office/powerpoint/2010/main" val="20878930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A12BCB-5677-B095-DEFE-4BE8552D1FC4}"/>
              </a:ext>
            </a:extLst>
          </p:cNvPr>
          <p:cNvSpPr>
            <a:spLocks noGrp="1"/>
          </p:cNvSpPr>
          <p:nvPr>
            <p:ph type="title"/>
          </p:nvPr>
        </p:nvSpPr>
        <p:spPr/>
        <p:txBody>
          <a:bodyPr/>
          <a:lstStyle/>
          <a:p>
            <a:r>
              <a:rPr lang="en-US" dirty="0"/>
              <a:t>Sigmoid Function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FA40A91-33A1-A9B9-94D1-F8281BD76323}"/>
                  </a:ext>
                </a:extLst>
              </p:cNvPr>
              <p:cNvSpPr>
                <a:spLocks noGrp="1"/>
              </p:cNvSpPr>
              <p:nvPr>
                <p:ph sz="half" idx="1"/>
              </p:nvPr>
            </p:nvSpPr>
            <p:spPr/>
            <p:txBody>
              <a:bodyPr>
                <a:normAutofit lnSpcReduction="10000"/>
              </a:bodyPr>
              <a:lstStyle/>
              <a:p>
                <a:r>
                  <a:rPr lang="en-US" dirty="0"/>
                  <a:t>An "S" shaped curve.</a:t>
                </a:r>
              </a:p>
              <a:p>
                <a:r>
                  <a:rPr lang="en-US" dirty="0"/>
                  <a:t>There are several such curves.</a:t>
                </a:r>
              </a:p>
              <a:p>
                <a:r>
                  <a:rPr lang="en-US" dirty="0"/>
                  <a:t>The logistic function has the equation:</a:t>
                </a:r>
              </a:p>
              <a:p>
                <a14:m>
                  <m:oMath xmlns:m="http://schemas.openxmlformats.org/officeDocument/2006/math">
                    <m:r>
                      <a:rPr lang="en-US" sz="2800" b="0" i="1" smtClean="0">
                        <a:latin typeface="Cambria Math" panose="02040503050406030204" pitchFamily="18" charset="0"/>
                      </a:rPr>
                      <m:t>𝑦</m:t>
                    </m:r>
                    <m:r>
                      <a:rPr lang="en-US" sz="2800" b="0" i="1" smtClean="0">
                        <a:latin typeface="Cambria Math" panose="02040503050406030204" pitchFamily="18" charset="0"/>
                      </a:rPr>
                      <m:t>=</m:t>
                    </m:r>
                    <m:f>
                      <m:fPr>
                        <m:ctrlPr>
                          <a:rPr lang="en-US" sz="2800" b="0" i="1" smtClean="0">
                            <a:latin typeface="Cambria Math" panose="02040503050406030204" pitchFamily="18" charset="0"/>
                          </a:rPr>
                        </m:ctrlPr>
                      </m:fPr>
                      <m:num>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𝑒</m:t>
                            </m:r>
                          </m:e>
                          <m:sup>
                            <m:r>
                              <a:rPr lang="en-US" sz="2800" b="0" i="1" smtClean="0">
                                <a:latin typeface="Cambria Math" panose="02040503050406030204" pitchFamily="18" charset="0"/>
                              </a:rPr>
                              <m:t>𝑥</m:t>
                            </m:r>
                          </m:sup>
                        </m:sSup>
                      </m:num>
                      <m:den>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𝑒</m:t>
                            </m:r>
                          </m:e>
                          <m:sup>
                            <m:r>
                              <a:rPr lang="en-US" sz="2800" b="0" i="1" smtClean="0">
                                <a:latin typeface="Cambria Math" panose="02040503050406030204" pitchFamily="18" charset="0"/>
                              </a:rPr>
                              <m:t>𝑥</m:t>
                            </m:r>
                          </m:sup>
                        </m:sSup>
                        <m:r>
                          <a:rPr lang="en-US" sz="2800" b="0" i="1" smtClean="0">
                            <a:latin typeface="Cambria Math" panose="02040503050406030204" pitchFamily="18" charset="0"/>
                          </a:rPr>
                          <m:t>+1</m:t>
                        </m:r>
                      </m:den>
                    </m:f>
                    <m:r>
                      <a:rPr lang="en-US" sz="2800" b="0" i="1" smtClean="0">
                        <a:latin typeface="Cambria Math" panose="02040503050406030204" pitchFamily="18" charset="0"/>
                      </a:rPr>
                      <m:t>=</m:t>
                    </m:r>
                    <m:f>
                      <m:fPr>
                        <m:ctrlPr>
                          <a:rPr lang="en-US" sz="2800" b="0" i="1" smtClean="0">
                            <a:latin typeface="Cambria Math" panose="02040503050406030204" pitchFamily="18" charset="0"/>
                          </a:rPr>
                        </m:ctrlPr>
                      </m:fPr>
                      <m:num>
                        <m:r>
                          <a:rPr lang="en-US" sz="2800" b="0" i="1" smtClean="0">
                            <a:latin typeface="Cambria Math" panose="02040503050406030204" pitchFamily="18" charset="0"/>
                          </a:rPr>
                          <m:t>1</m:t>
                        </m:r>
                      </m:num>
                      <m:den>
                        <m:r>
                          <a:rPr lang="en-US" sz="2800" b="0" i="1" smtClean="0">
                            <a:latin typeface="Cambria Math" panose="02040503050406030204" pitchFamily="18" charset="0"/>
                          </a:rPr>
                          <m:t>1+ </m:t>
                        </m:r>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𝑒</m:t>
                            </m:r>
                          </m:e>
                          <m:sup>
                            <m:r>
                              <a:rPr lang="en-US" sz="2800" b="0" i="1" smtClean="0">
                                <a:latin typeface="Cambria Math" panose="02040503050406030204" pitchFamily="18" charset="0"/>
                              </a:rPr>
                              <m:t>−</m:t>
                            </m:r>
                            <m:r>
                              <a:rPr lang="en-US" sz="2800" b="0" i="1" smtClean="0">
                                <a:latin typeface="Cambria Math" panose="02040503050406030204" pitchFamily="18" charset="0"/>
                              </a:rPr>
                              <m:t>𝑥</m:t>
                            </m:r>
                          </m:sup>
                        </m:sSup>
                      </m:den>
                    </m:f>
                  </m:oMath>
                </a14:m>
                <a:endParaRPr lang="en-US" sz="2800" dirty="0"/>
              </a:p>
            </p:txBody>
          </p:sp>
        </mc:Choice>
        <mc:Fallback xmlns="">
          <p:sp>
            <p:nvSpPr>
              <p:cNvPr id="3" name="Content Placeholder 2">
                <a:extLst>
                  <a:ext uri="{FF2B5EF4-FFF2-40B4-BE49-F238E27FC236}">
                    <a16:creationId xmlns:a16="http://schemas.microsoft.com/office/drawing/2014/main" id="{9FA40A91-33A1-A9B9-94D1-F8281BD76323}"/>
                  </a:ext>
                </a:extLst>
              </p:cNvPr>
              <p:cNvSpPr>
                <a:spLocks noGrp="1" noRot="1" noChangeAspect="1" noMove="1" noResize="1" noEditPoints="1" noAdjustHandles="1" noChangeArrowheads="1" noChangeShapeType="1" noTextEdit="1"/>
              </p:cNvSpPr>
              <p:nvPr>
                <p:ph sz="half" idx="1"/>
              </p:nvPr>
            </p:nvSpPr>
            <p:spPr>
              <a:blipFill>
                <a:blip r:embed="rId2"/>
                <a:stretch>
                  <a:fillRect l="-1183" t="-976"/>
                </a:stretch>
              </a:blipFill>
            </p:spPr>
            <p:txBody>
              <a:bodyPr/>
              <a:lstStyle/>
              <a:p>
                <a:r>
                  <a:rPr lang="en-US">
                    <a:noFill/>
                  </a:rPr>
                  <a:t> </a:t>
                </a:r>
              </a:p>
            </p:txBody>
          </p:sp>
        </mc:Fallback>
      </mc:AlternateContent>
      <p:sp>
        <p:nvSpPr>
          <p:cNvPr id="4" name="Content Placeholder 3">
            <a:extLst>
              <a:ext uri="{FF2B5EF4-FFF2-40B4-BE49-F238E27FC236}">
                <a16:creationId xmlns:a16="http://schemas.microsoft.com/office/drawing/2014/main" id="{BD9E8838-52B3-A023-811E-6E14808F4757}"/>
              </a:ext>
            </a:extLst>
          </p:cNvPr>
          <p:cNvSpPr>
            <a:spLocks noGrp="1"/>
          </p:cNvSpPr>
          <p:nvPr>
            <p:ph sz="half" idx="2"/>
          </p:nvPr>
        </p:nvSpPr>
        <p:spPr/>
        <p:txBody>
          <a:bodyPr>
            <a:normAutofit lnSpcReduction="10000"/>
          </a:bodyPr>
          <a:lstStyle/>
          <a:p>
            <a:r>
              <a:rPr lang="en-US" b="1" dirty="0"/>
              <a:t>Properties</a:t>
            </a:r>
            <a:r>
              <a:rPr lang="en-US" dirty="0"/>
              <a:t>:</a:t>
            </a:r>
          </a:p>
          <a:p>
            <a:pPr>
              <a:buFont typeface="Arial" panose="020B0604020202020204" pitchFamily="34" charset="0"/>
              <a:buChar char="•"/>
            </a:pPr>
            <a:r>
              <a:rPr lang="en-US" dirty="0"/>
              <a:t>  Continuous</a:t>
            </a:r>
          </a:p>
          <a:p>
            <a:pPr>
              <a:buFont typeface="Arial" panose="020B0604020202020204" pitchFamily="34" charset="0"/>
              <a:buChar char="•"/>
            </a:pPr>
            <a:r>
              <a:rPr lang="en-US" dirty="0"/>
              <a:t>  Differentiable</a:t>
            </a:r>
          </a:p>
          <a:p>
            <a:pPr>
              <a:buFont typeface="Arial" panose="020B0604020202020204" pitchFamily="34" charset="0"/>
              <a:buChar char="•"/>
            </a:pPr>
            <a:r>
              <a:rPr lang="en-US" dirty="0"/>
              <a:t>  Positive derivative everywhere</a:t>
            </a:r>
          </a:p>
          <a:p>
            <a:pPr marL="230188" indent="-230188">
              <a:buFont typeface="Arial" panose="020B0604020202020204" pitchFamily="34" charset="0"/>
              <a:buChar char="•"/>
            </a:pPr>
            <a:r>
              <a:rPr lang="en-US" dirty="0"/>
              <a:t>Bounded between min and max (0-1 for logistic function)</a:t>
            </a:r>
          </a:p>
          <a:p>
            <a:pPr marL="230188" indent="-230188">
              <a:buFont typeface="Arial" panose="020B0604020202020204" pitchFamily="34" charset="0"/>
              <a:buChar char="•"/>
            </a:pPr>
            <a:r>
              <a:rPr lang="en-US" dirty="0"/>
              <a:t>Very useful in machine learning where any range of input values need to be converted to a probability (between 0 and 1)</a:t>
            </a:r>
          </a:p>
        </p:txBody>
      </p:sp>
    </p:spTree>
    <p:extLst>
      <p:ext uri="{BB962C8B-B14F-4D97-AF65-F5344CB8AC3E}">
        <p14:creationId xmlns:p14="http://schemas.microsoft.com/office/powerpoint/2010/main" val="61551549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A12BCB-5677-B095-DEFE-4BE8552D1FC4}"/>
              </a:ext>
            </a:extLst>
          </p:cNvPr>
          <p:cNvSpPr>
            <a:spLocks noGrp="1"/>
          </p:cNvSpPr>
          <p:nvPr>
            <p:ph type="title"/>
          </p:nvPr>
        </p:nvSpPr>
        <p:spPr/>
        <p:txBody>
          <a:bodyPr/>
          <a:lstStyle/>
          <a:p>
            <a:r>
              <a:rPr lang="en-US" dirty="0"/>
              <a:t>Linear to Logistic Regression</a:t>
            </a:r>
          </a:p>
        </p:txBody>
      </p:sp>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F05AC0A2-C6EC-4D5B-9F54-67EB5FCFB2B6}"/>
                  </a:ext>
                </a:extLst>
              </p:cNvPr>
              <p:cNvSpPr/>
              <p:nvPr/>
            </p:nvSpPr>
            <p:spPr>
              <a:xfrm>
                <a:off x="1105218" y="2094805"/>
                <a:ext cx="10050462" cy="4661854"/>
              </a:xfrm>
              <a:prstGeom prst="rect">
                <a:avLst/>
              </a:prstGeom>
              <a:noFill/>
            </p:spPr>
            <p:txBody>
              <a:bodyPr wrap="square" rtlCol="0">
                <a:spAutoFit/>
              </a:bodyPr>
              <a:lstStyle/>
              <a:p>
                <a:r>
                  <a:rPr lang="en-US" dirty="0"/>
                  <a:t>Lets recap:</a:t>
                </a:r>
              </a:p>
              <a:p>
                <a:pPr marL="285750" indent="-285750">
                  <a:buFont typeface="Arial" panose="020B0604020202020204" pitchFamily="34" charset="0"/>
                  <a:buChar char="•"/>
                </a:pPr>
                <a:r>
                  <a:rPr lang="en-US" dirty="0"/>
                  <a:t>We have a </a:t>
                </a:r>
                <a:r>
                  <a:rPr lang="en-US" u="sng" dirty="0"/>
                  <a:t>binary</a:t>
                </a:r>
                <a:r>
                  <a:rPr lang="en-US" dirty="0"/>
                  <a:t> output variable</a:t>
                </a:r>
                <a:r>
                  <a:rPr lang="en-US" i="1" dirty="0"/>
                  <a:t> Y</a:t>
                </a:r>
                <a:r>
                  <a:rPr lang="en-US" dirty="0"/>
                  <a:t>, and we want to model the conditional probability </a:t>
                </a:r>
                <a14:m>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𝑌</m:t>
                        </m:r>
                        <m:r>
                          <a:rPr lang="en-US" b="0" i="1" smtClean="0">
                            <a:latin typeface="Cambria Math" panose="02040503050406030204" pitchFamily="18" charset="0"/>
                          </a:rPr>
                          <m:t>=1 | </m:t>
                        </m:r>
                        <m:r>
                          <a:rPr lang="en-US" b="0" i="1" smtClean="0">
                            <a:latin typeface="Cambria Math" panose="02040503050406030204" pitchFamily="18" charset="0"/>
                          </a:rPr>
                          <m:t>𝑋</m:t>
                        </m:r>
                        <m:r>
                          <a:rPr lang="en-US" b="0" i="1" smtClean="0">
                            <a:latin typeface="Cambria Math" panose="02040503050406030204" pitchFamily="18" charset="0"/>
                          </a:rPr>
                          <m:t>=</m:t>
                        </m:r>
                        <m:r>
                          <a:rPr lang="en-US" b="0" i="1" smtClean="0">
                            <a:latin typeface="Cambria Math" panose="02040503050406030204" pitchFamily="18" charset="0"/>
                          </a:rPr>
                          <m:t>𝑥</m:t>
                        </m:r>
                      </m:e>
                    </m:d>
                  </m:oMath>
                </a14:m>
                <a:r>
                  <a:rPr lang="en-US" dirty="0"/>
                  <a:t> as a function of </a:t>
                </a:r>
                <a:r>
                  <a:rPr lang="en-US" i="1" dirty="0"/>
                  <a:t>x</a:t>
                </a:r>
              </a:p>
              <a:p>
                <a:pPr marL="285750" indent="-285750">
                  <a:buFont typeface="Arial" panose="020B0604020202020204" pitchFamily="34" charset="0"/>
                  <a:buChar char="•"/>
                </a:pPr>
                <a:r>
                  <a:rPr lang="en-US" dirty="0"/>
                  <a:t>We assume that we are conducting a </a:t>
                </a:r>
                <a:r>
                  <a:rPr lang="en-US" b="1" dirty="0"/>
                  <a:t>Bernoulli trial</a:t>
                </a:r>
                <a:r>
                  <a:rPr lang="en-US" dirty="0"/>
                  <a:t>, i.e. a series of random experiments that only have two possible outcomes: vote yes/no, success/failure, 0/1, etc.</a:t>
                </a:r>
              </a:p>
              <a:p>
                <a:pPr marL="285750" indent="-285750">
                  <a:buFont typeface="Arial" panose="020B0604020202020204" pitchFamily="34" charset="0"/>
                  <a:buChar char="•"/>
                </a:pPr>
                <a:r>
                  <a:rPr lang="en-US" dirty="0"/>
                  <a:t>We assume that all “drawings” (imagine an urn) </a:t>
                </a:r>
                <a14:m>
                  <m:oMath xmlns:m="http://schemas.openxmlformats.org/officeDocument/2006/math">
                    <m:d>
                      <m:dPr>
                        <m:ctrlPr>
                          <a:rPr lang="en-US" i="1" smtClean="0">
                            <a:latin typeface="Cambria Math" panose="02040503050406030204" pitchFamily="18" charset="0"/>
                          </a:rPr>
                        </m:ctrlPr>
                      </m:dPr>
                      <m:e>
                        <m:sSup>
                          <m:sSupPr>
                            <m:ctrlPr>
                              <a:rPr lang="en-US" i="1">
                                <a:latin typeface="Cambria Math" panose="02040503050406030204" pitchFamily="18" charset="0"/>
                              </a:rPr>
                            </m:ctrlPr>
                          </m:sSupPr>
                          <m:e>
                            <m:r>
                              <a:rPr lang="en-US" b="0" i="1">
                                <a:latin typeface="Cambria Math" panose="02040503050406030204" pitchFamily="18" charset="0"/>
                              </a:rPr>
                              <m:t>𝑥</m:t>
                            </m:r>
                          </m:e>
                          <m:sup>
                            <m:d>
                              <m:dPr>
                                <m:ctrlPr>
                                  <a:rPr lang="en-US" i="1">
                                    <a:latin typeface="Cambria Math" panose="02040503050406030204" pitchFamily="18" charset="0"/>
                                  </a:rPr>
                                </m:ctrlPr>
                              </m:dPr>
                              <m:e>
                                <m:r>
                                  <a:rPr lang="en-US" b="0" i="1">
                                    <a:latin typeface="Cambria Math" panose="02040503050406030204" pitchFamily="18" charset="0"/>
                                  </a:rPr>
                                  <m:t>𝑖</m:t>
                                </m:r>
                              </m:e>
                            </m:d>
                          </m:sup>
                        </m:sSup>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b="0" i="1" smtClean="0">
                                <a:latin typeface="Cambria Math" panose="02040503050406030204" pitchFamily="18" charset="0"/>
                              </a:rPr>
                              <m:t>𝑦</m:t>
                            </m:r>
                          </m:e>
                          <m:sup>
                            <m:d>
                              <m:dPr>
                                <m:ctrlPr>
                                  <a:rPr lang="en-US" i="1">
                                    <a:latin typeface="Cambria Math" panose="02040503050406030204" pitchFamily="18" charset="0"/>
                                  </a:rPr>
                                </m:ctrlPr>
                              </m:dPr>
                              <m:e>
                                <m:r>
                                  <a:rPr lang="en-US" b="0" i="1">
                                    <a:latin typeface="Cambria Math" panose="02040503050406030204" pitchFamily="18" charset="0"/>
                                  </a:rPr>
                                  <m:t>𝑖</m:t>
                                </m:r>
                              </m:e>
                            </m:d>
                          </m:sup>
                        </m:sSup>
                      </m:e>
                    </m:d>
                  </m:oMath>
                </a14:m>
                <a:r>
                  <a:rPr lang="en-US" dirty="0"/>
                  <a:t> are independent of another and all have the </a:t>
                </a:r>
                <a:r>
                  <a:rPr lang="en-US" i="1" dirty="0"/>
                  <a:t>same</a:t>
                </a:r>
                <a:r>
                  <a:rPr lang="en-US" dirty="0"/>
                  <a:t> </a:t>
                </a:r>
                <a:r>
                  <a:rPr lang="en-US" b="1" dirty="0"/>
                  <a:t>probability </a:t>
                </a:r>
                <a14:m>
                  <m:oMath xmlns:m="http://schemas.openxmlformats.org/officeDocument/2006/math">
                    <m:r>
                      <a:rPr lang="en-US" b="1" i="1" smtClean="0">
                        <a:latin typeface="Cambria Math" panose="02040503050406030204" pitchFamily="18" charset="0"/>
                      </a:rPr>
                      <m:t>𝒑</m:t>
                    </m:r>
                  </m:oMath>
                </a14:m>
                <a:endParaRPr lang="en-US" b="1" dirty="0"/>
              </a:p>
              <a:p>
                <a:pPr marL="285750" indent="-285750">
                  <a:buFont typeface="Arial" panose="020B0604020202020204" pitchFamily="34" charset="0"/>
                  <a:buChar char="•"/>
                </a:pPr>
                <a:r>
                  <a:rPr lang="en-US" dirty="0"/>
                  <a:t>We also assume that </a:t>
                </a:r>
                <a14:m>
                  <m:oMath xmlns:m="http://schemas.openxmlformats.org/officeDocument/2006/math">
                    <m:r>
                      <a:rPr lang="en-US" b="0" i="1" smtClean="0">
                        <a:latin typeface="Cambria Math" panose="02040503050406030204" pitchFamily="18" charset="0"/>
                      </a:rPr>
                      <m:t>𝑝</m:t>
                    </m:r>
                  </m:oMath>
                </a14:m>
                <a:r>
                  <a:rPr lang="en-US" dirty="0"/>
                  <a:t> can be parametrized by a set of parameters </a:t>
                </a:r>
                <a14:m>
                  <m:oMath xmlns:m="http://schemas.openxmlformats.org/officeDocument/2006/math">
                    <m:r>
                      <a:rPr lang="en-US" b="1" i="1" smtClean="0">
                        <a:latin typeface="Cambria Math" panose="02040503050406030204" pitchFamily="18" charset="0"/>
                        <a:ea typeface="Cambria Math" panose="02040503050406030204" pitchFamily="18" charset="0"/>
                      </a:rPr>
                      <m:t>𝜽</m:t>
                    </m:r>
                  </m:oMath>
                </a14:m>
                <a:r>
                  <a:rPr lang="en-US" b="1" dirty="0"/>
                  <a:t> </a:t>
                </a:r>
                <a:r>
                  <a:rPr lang="en-US" dirty="0"/>
                  <a:t>in the form</a:t>
                </a:r>
              </a:p>
              <a:p>
                <a:pPr/>
                <a:br>
                  <a:rPr lang="en-US" b="1" dirty="0"/>
                </a:b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𝑌</m:t>
                          </m:r>
                          <m:r>
                            <a:rPr lang="en-US" i="1">
                              <a:latin typeface="Cambria Math" panose="02040503050406030204" pitchFamily="18" charset="0"/>
                            </a:rPr>
                            <m:t>=1 | </m:t>
                          </m:r>
                          <m:r>
                            <a:rPr lang="en-US" i="1">
                              <a:latin typeface="Cambria Math" panose="02040503050406030204" pitchFamily="18" charset="0"/>
                            </a:rPr>
                            <m:t>𝑋</m:t>
                          </m:r>
                          <m:r>
                            <a:rPr lang="en-US" i="1">
                              <a:latin typeface="Cambria Math" panose="02040503050406030204" pitchFamily="18" charset="0"/>
                            </a:rPr>
                            <m:t>=</m:t>
                          </m:r>
                          <m:r>
                            <a:rPr lang="en-US" i="1">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𝑥</m:t>
                      </m:r>
                      <m:r>
                        <a:rPr lang="en-US" b="1" i="1" smtClean="0">
                          <a:latin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𝜽</m:t>
                      </m:r>
                      <m:r>
                        <a:rPr lang="en-US" b="1" i="1" smtClean="0">
                          <a:latin typeface="Cambria Math" panose="02040503050406030204" pitchFamily="18" charset="0"/>
                          <a:ea typeface="Cambria Math" panose="02040503050406030204" pitchFamily="18" charset="0"/>
                        </a:rPr>
                        <m:t>)</m:t>
                      </m:r>
                    </m:oMath>
                  </m:oMathPara>
                </a14:m>
                <a:endParaRPr lang="en-US" b="1" dirty="0"/>
              </a:p>
              <a:p>
                <a:endParaRPr lang="en-US" b="1" dirty="0"/>
              </a:p>
              <a:p>
                <a:pPr marL="285750" indent="-285750">
                  <a:buFont typeface="Arial" panose="020B0604020202020204" pitchFamily="34" charset="0"/>
                  <a:buChar char="•"/>
                </a:pPr>
                <a:r>
                  <a:rPr lang="en-US" dirty="0"/>
                  <a:t>We now pick the </a:t>
                </a:r>
                <a:r>
                  <a:rPr lang="en-US" b="1" dirty="0"/>
                  <a:t>logistics function to model our probability </a:t>
                </a:r>
                <a:r>
                  <a:rPr lang="en-US" dirty="0"/>
                  <a:t>and </a:t>
                </a:r>
                <a:br>
                  <a:rPr lang="en-US" dirty="0"/>
                </a:br>
                <a:r>
                  <a:rPr lang="en-US" dirty="0"/>
                  <a:t>assume that it depends on two parameters </a:t>
                </a:r>
                <a:r>
                  <a:rPr lang="en-US" dirty="0" err="1"/>
                  <a:t>a,b</a:t>
                </a:r>
                <a:r>
                  <a:rPr lang="en-US" dirty="0"/>
                  <a:t> in a linear way:</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endParaRPr lang="en-US" dirty="0"/>
              </a:p>
            </p:txBody>
          </p:sp>
        </mc:Choice>
        <mc:Fallback xmlns="">
          <p:sp>
            <p:nvSpPr>
              <p:cNvPr id="5" name="Rectangle 4">
                <a:extLst>
                  <a:ext uri="{FF2B5EF4-FFF2-40B4-BE49-F238E27FC236}">
                    <a16:creationId xmlns:a16="http://schemas.microsoft.com/office/drawing/2014/main" id="{F05AC0A2-C6EC-4D5B-9F54-67EB5FCFB2B6}"/>
                  </a:ext>
                </a:extLst>
              </p:cNvPr>
              <p:cNvSpPr>
                <a:spLocks noRot="1" noChangeAspect="1" noMove="1" noResize="1" noEditPoints="1" noAdjustHandles="1" noChangeArrowheads="1" noChangeShapeType="1" noTextEdit="1"/>
              </p:cNvSpPr>
              <p:nvPr/>
            </p:nvSpPr>
            <p:spPr>
              <a:xfrm>
                <a:off x="1105218" y="2094805"/>
                <a:ext cx="10050462" cy="4661854"/>
              </a:xfrm>
              <a:prstGeom prst="rect">
                <a:avLst/>
              </a:prstGeom>
              <a:blipFill>
                <a:blip r:embed="rId2"/>
                <a:stretch>
                  <a:fillRect l="-485" t="-3534" r="-84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1660EE55-D0B2-7131-B438-07592463535D}"/>
                  </a:ext>
                </a:extLst>
              </p:cNvPr>
              <p:cNvSpPr txBox="1"/>
              <p:nvPr/>
            </p:nvSpPr>
            <p:spPr>
              <a:xfrm>
                <a:off x="3503014" y="5738597"/>
                <a:ext cx="3573414" cy="57086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𝑝</m:t>
                      </m:r>
                      <m:r>
                        <a:rPr lang="en-US" i="1" smtClean="0">
                          <a:latin typeface="Cambria Math" panose="02040503050406030204" pitchFamily="18" charset="0"/>
                        </a:rPr>
                        <m:t>(</m:t>
                      </m:r>
                      <m:r>
                        <a:rPr lang="en-US" i="1" smtClean="0">
                          <a:latin typeface="Cambria Math" panose="02040503050406030204" pitchFamily="18" charset="0"/>
                        </a:rPr>
                        <m:t>𝑥</m:t>
                      </m:r>
                      <m:r>
                        <a:rPr lang="en-US" b="1" i="1">
                          <a:latin typeface="Cambria Math" panose="02040503050406030204" pitchFamily="18" charset="0"/>
                        </a:rPr>
                        <m:t>;</m:t>
                      </m:r>
                      <m:r>
                        <a:rPr lang="en-US" b="1" i="1">
                          <a:latin typeface="Cambria Math" panose="02040503050406030204" pitchFamily="18" charset="0"/>
                          <a:ea typeface="Cambria Math" panose="02040503050406030204" pitchFamily="18" charset="0"/>
                        </a:rPr>
                        <m:t>𝜽</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m:t>
                      </m:r>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𝑏𝑥</m:t>
                              </m:r>
                            </m:sup>
                          </m:sSup>
                        </m:num>
                        <m:den>
                          <m:sSup>
                            <m:sSupPr>
                              <m:ctrlPr>
                                <a:rPr lang="en-US" i="1">
                                  <a:latin typeface="Cambria Math" panose="02040503050406030204" pitchFamily="18" charset="0"/>
                                </a:rPr>
                              </m:ctrlPr>
                            </m:sSupPr>
                            <m:e>
                              <m:r>
                                <a:rPr lang="en-US" b="0" i="1" smtClean="0">
                                  <a:latin typeface="Cambria Math" panose="02040503050406030204" pitchFamily="18" charset="0"/>
                                </a:rPr>
                                <m:t>1+</m:t>
                              </m:r>
                              <m:r>
                                <a:rPr lang="en-US" i="1">
                                  <a:latin typeface="Cambria Math" panose="02040503050406030204" pitchFamily="18" charset="0"/>
                                </a:rPr>
                                <m:t>𝑒</m:t>
                              </m:r>
                            </m:e>
                            <m:sup>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𝑏𝑥</m:t>
                              </m:r>
                            </m:sup>
                          </m:sSup>
                        </m:den>
                      </m:f>
                      <m:r>
                        <a:rPr lang="en-US" b="0" i="1" smtClean="0">
                          <a:latin typeface="Cambria Math" panose="02040503050406030204" pitchFamily="18" charset="0"/>
                        </a:rPr>
                        <m:t>=</m:t>
                      </m:r>
                      <m:f>
                        <m:fPr>
                          <m:ctrlPr>
                            <a:rPr lang="en-US" i="1">
                              <a:latin typeface="Cambria Math" panose="02040503050406030204" pitchFamily="18" charset="0"/>
                            </a:rPr>
                          </m:ctrlPr>
                        </m:fPr>
                        <m:num>
                          <m:r>
                            <a:rPr lang="en-US" b="0" i="1" smtClean="0">
                              <a:latin typeface="Cambria Math" panose="02040503050406030204" pitchFamily="18" charset="0"/>
                            </a:rPr>
                            <m:t>1</m:t>
                          </m:r>
                        </m:num>
                        <m:den>
                          <m:sSup>
                            <m:sSupPr>
                              <m:ctrlPr>
                                <a:rPr lang="en-US" i="1">
                                  <a:latin typeface="Cambria Math" panose="02040503050406030204" pitchFamily="18" charset="0"/>
                                </a:rPr>
                              </m:ctrlPr>
                            </m:sSupPr>
                            <m:e>
                              <m:r>
                                <a:rPr lang="en-US" i="1">
                                  <a:latin typeface="Cambria Math" panose="02040503050406030204" pitchFamily="18" charset="0"/>
                                </a:rPr>
                                <m:t>1+</m:t>
                              </m:r>
                              <m:r>
                                <a:rPr lang="en-US" i="1">
                                  <a:latin typeface="Cambria Math" panose="02040503050406030204" pitchFamily="18" charset="0"/>
                                </a:rPr>
                                <m:t>𝑒</m:t>
                              </m:r>
                            </m:e>
                            <m:sup>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𝑏𝑥</m:t>
                              </m:r>
                              <m:r>
                                <a:rPr lang="en-US" b="0" i="1" smtClean="0">
                                  <a:latin typeface="Cambria Math" panose="02040503050406030204" pitchFamily="18" charset="0"/>
                                </a:rPr>
                                <m:t>)</m:t>
                              </m:r>
                            </m:sup>
                          </m:sSup>
                        </m:den>
                      </m:f>
                    </m:oMath>
                  </m:oMathPara>
                </a14:m>
                <a:endParaRPr lang="en-US" dirty="0"/>
              </a:p>
            </p:txBody>
          </p:sp>
        </mc:Choice>
        <mc:Fallback xmlns="">
          <p:sp>
            <p:nvSpPr>
              <p:cNvPr id="6" name="TextBox 5">
                <a:extLst>
                  <a:ext uri="{FF2B5EF4-FFF2-40B4-BE49-F238E27FC236}">
                    <a16:creationId xmlns:a16="http://schemas.microsoft.com/office/drawing/2014/main" id="{1660EE55-D0B2-7131-B438-07592463535D}"/>
                  </a:ext>
                </a:extLst>
              </p:cNvPr>
              <p:cNvSpPr txBox="1">
                <a:spLocks noRot="1" noChangeAspect="1" noMove="1" noResize="1" noEditPoints="1" noAdjustHandles="1" noChangeArrowheads="1" noChangeShapeType="1" noTextEdit="1"/>
              </p:cNvSpPr>
              <p:nvPr/>
            </p:nvSpPr>
            <p:spPr>
              <a:xfrm>
                <a:off x="3503014" y="5738597"/>
                <a:ext cx="3573414" cy="570862"/>
              </a:xfrm>
              <a:prstGeom prst="rect">
                <a:avLst/>
              </a:prstGeom>
              <a:blipFill>
                <a:blip r:embed="rId3"/>
                <a:stretch>
                  <a:fillRect/>
                </a:stretch>
              </a:blipFill>
            </p:spPr>
            <p:txBody>
              <a:bodyPr/>
              <a:lstStyle/>
              <a:p>
                <a:r>
                  <a:rPr lang="en-US">
                    <a:noFill/>
                  </a:rPr>
                  <a:t> </a:t>
                </a:r>
              </a:p>
            </p:txBody>
          </p:sp>
        </mc:Fallback>
      </mc:AlternateContent>
      <p:pic>
        <p:nvPicPr>
          <p:cNvPr id="8" name="Picture 2" descr="llustration depicting how logistic regression predicts the probability of">
            <a:extLst>
              <a:ext uri="{FF2B5EF4-FFF2-40B4-BE49-F238E27FC236}">
                <a16:creationId xmlns:a16="http://schemas.microsoft.com/office/drawing/2014/main" id="{8750CDFF-E0B4-757E-067D-E339A478AF2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04001" y="4418928"/>
            <a:ext cx="2868094" cy="18426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8B1DC9F4-0E58-9C8D-EFF2-D64A1A7037F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757012" y="5127052"/>
            <a:ext cx="2230165" cy="723731"/>
          </a:xfrm>
          <a:prstGeom prst="rect">
            <a:avLst/>
          </a:prstGeom>
        </p:spPr>
      </p:pic>
    </p:spTree>
    <p:extLst>
      <p:ext uri="{BB962C8B-B14F-4D97-AF65-F5344CB8AC3E}">
        <p14:creationId xmlns:p14="http://schemas.microsoft.com/office/powerpoint/2010/main" val="25381357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A12BCB-5677-B095-DEFE-4BE8552D1FC4}"/>
              </a:ext>
            </a:extLst>
          </p:cNvPr>
          <p:cNvSpPr>
            <a:spLocks noGrp="1"/>
          </p:cNvSpPr>
          <p:nvPr>
            <p:ph type="title"/>
          </p:nvPr>
        </p:nvSpPr>
        <p:spPr/>
        <p:txBody>
          <a:bodyPr/>
          <a:lstStyle/>
          <a:p>
            <a:r>
              <a:rPr lang="en-US" dirty="0"/>
              <a:t>Linear to Logistic Regression</a:t>
            </a:r>
          </a:p>
        </p:txBody>
      </p:sp>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F05AC0A2-C6EC-4D5B-9F54-67EB5FCFB2B6}"/>
                  </a:ext>
                </a:extLst>
              </p:cNvPr>
              <p:cNvSpPr/>
              <p:nvPr/>
            </p:nvSpPr>
            <p:spPr>
              <a:xfrm>
                <a:off x="1105218" y="2094805"/>
                <a:ext cx="10050462" cy="4207883"/>
              </a:xfrm>
              <a:prstGeom prst="rect">
                <a:avLst/>
              </a:prstGeom>
              <a:noFill/>
            </p:spPr>
            <p:txBody>
              <a:bodyPr wrap="square" rtlCol="0">
                <a:spAutoFit/>
              </a:bodyPr>
              <a:lstStyle/>
              <a:p>
                <a:pPr marL="285750" indent="-285750">
                  <a:buFont typeface="Arial" panose="020B0604020202020204" pitchFamily="34" charset="0"/>
                  <a:buChar char="•"/>
                </a:pPr>
                <a:r>
                  <a:rPr lang="en-US" dirty="0"/>
                  <a:t>Sidenote: in case we have more than one feature, we can just use the more general expression for the linear regression: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rPr>
                          <m:t>1</m:t>
                        </m:r>
                      </m:sub>
                    </m:sSub>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𝑥</m:t>
                        </m:r>
                      </m:e>
                      <m:sub>
                        <m:r>
                          <a:rPr lang="en-US" b="0" i="1" smtClean="0">
                            <a:latin typeface="Cambria Math" panose="02040503050406030204" pitchFamily="18" charset="0"/>
                          </a:rPr>
                          <m:t>1</m:t>
                        </m:r>
                      </m:sub>
                      <m:sup>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m:t>
                        </m:r>
                      </m:sup>
                    </m:sSubSup>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ea typeface="Cambria Math" panose="02040503050406030204" pitchFamily="18" charset="0"/>
                          </a:rPr>
                          <m:t>𝑚</m:t>
                        </m:r>
                      </m:sub>
                    </m:sSub>
                    <m:sSubSup>
                      <m:sSubSupPr>
                        <m:ctrlPr>
                          <a:rPr lang="en-US" i="1">
                            <a:latin typeface="Cambria Math" panose="02040503050406030204" pitchFamily="18" charset="0"/>
                          </a:rPr>
                        </m:ctrlPr>
                      </m:sSubSupPr>
                      <m:e>
                        <m:r>
                          <a:rPr lang="en-US" i="1">
                            <a:latin typeface="Cambria Math" panose="02040503050406030204" pitchFamily="18" charset="0"/>
                          </a:rPr>
                          <m:t>𝑥</m:t>
                        </m:r>
                      </m:e>
                      <m:sub>
                        <m:r>
                          <a:rPr lang="en-US" b="0" i="1" smtClean="0">
                            <a:latin typeface="Cambria Math" panose="02040503050406030204" pitchFamily="18" charset="0"/>
                          </a:rPr>
                          <m:t>𝑚</m:t>
                        </m:r>
                      </m:sub>
                      <m:sup>
                        <m:r>
                          <a:rPr lang="en-US" i="1">
                            <a:latin typeface="Cambria Math" panose="02040503050406030204" pitchFamily="18" charset="0"/>
                          </a:rPr>
                          <m:t>(</m:t>
                        </m:r>
                        <m:r>
                          <a:rPr lang="en-US" i="1">
                            <a:latin typeface="Cambria Math" panose="02040503050406030204" pitchFamily="18" charset="0"/>
                          </a:rPr>
                          <m:t>𝑖</m:t>
                        </m:r>
                        <m:r>
                          <a:rPr lang="en-US" i="1">
                            <a:latin typeface="Cambria Math" panose="02040503050406030204" pitchFamily="18" charset="0"/>
                          </a:rPr>
                          <m:t>)</m:t>
                        </m:r>
                      </m:sup>
                    </m:sSubSup>
                  </m:oMath>
                </a14:m>
                <a:r>
                  <a:rPr lang="en-US" dirty="0"/>
                  <a:t> instead of </a:t>
                </a:r>
                <a14:m>
                  <m:oMath xmlns:m="http://schemas.openxmlformats.org/officeDocument/2006/math">
                    <m:r>
                      <a:rPr lang="en-US" i="1">
                        <a:latin typeface="Cambria Math" panose="02040503050406030204" pitchFamily="18" charset="0"/>
                      </a:rPr>
                      <m:t>𝑎</m:t>
                    </m:r>
                    <m:r>
                      <a:rPr lang="en-US" i="1">
                        <a:latin typeface="Cambria Math" panose="02040503050406030204" pitchFamily="18" charset="0"/>
                      </a:rPr>
                      <m:t>+</m:t>
                    </m:r>
                    <m:r>
                      <a:rPr lang="en-US" i="1">
                        <a:latin typeface="Cambria Math" panose="02040503050406030204" pitchFamily="18" charset="0"/>
                      </a:rPr>
                      <m:t>𝑏𝑥</m:t>
                    </m:r>
                  </m:oMath>
                </a14:m>
                <a:r>
                  <a:rPr lang="en-US" dirty="0"/>
                  <a: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And next we look at the Odds of success given </a:t>
                </a:r>
                <a14:m>
                  <m:oMath xmlns:m="http://schemas.openxmlformats.org/officeDocument/2006/math">
                    <m:r>
                      <a:rPr lang="en-US" b="0" i="1" smtClean="0">
                        <a:latin typeface="Cambria Math" panose="02040503050406030204" pitchFamily="18" charset="0"/>
                      </a:rPr>
                      <m:t>𝑥</m:t>
                    </m:r>
                  </m:oMath>
                </a14:m>
                <a:r>
                  <a:rPr lang="en-US" b="0" dirty="0"/>
                  <a:t>:</a:t>
                </a:r>
              </a:p>
              <a:p>
                <a:endParaRPr lang="en-US" dirty="0"/>
              </a:p>
              <a:p>
                <a:pPr marL="285750" indent="-285750">
                  <a:buFont typeface="Arial" panose="020B0604020202020204" pitchFamily="34" charset="0"/>
                  <a:buChar char="•"/>
                </a:pPr>
                <a:r>
                  <a:rPr lang="en-US" dirty="0"/>
                  <a:t>The odds are different from the probability which is defined as the number of success cases divided by the total number of experiments; the odds on the other hand is a measure of risk because it is the ratio of the probability of an event happening versus it not happening</a:t>
                </a:r>
              </a:p>
              <a:p>
                <a:pPr marL="285750" indent="-285750">
                  <a:buFont typeface="Arial" panose="020B0604020202020204" pitchFamily="34" charset="0"/>
                  <a:buChar char="•"/>
                </a:pPr>
                <a:r>
                  <a:rPr lang="en-US" dirty="0"/>
                  <a:t>We now apply natural log on both sides of the Odds and use </a:t>
                </a:r>
                <a14:m>
                  <m:oMath xmlns:m="http://schemas.openxmlformats.org/officeDocument/2006/math">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𝑥</m:t>
                    </m:r>
                    <m:r>
                      <a:rPr lang="en-US" b="1" i="1">
                        <a:latin typeface="Cambria Math" panose="02040503050406030204" pitchFamily="18" charset="0"/>
                      </a:rPr>
                      <m:t>;</m:t>
                    </m:r>
                    <m:r>
                      <a:rPr lang="en-US" b="1" i="1">
                        <a:latin typeface="Cambria Math" panose="02040503050406030204" pitchFamily="18" charset="0"/>
                        <a:ea typeface="Cambria Math" panose="02040503050406030204" pitchFamily="18" charset="0"/>
                      </a:rPr>
                      <m:t>𝜽</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m:t>
                    </m:r>
                    <m:f>
                      <m:fPr>
                        <m:ctrlPr>
                          <a:rPr lang="en-US" i="1">
                            <a:latin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𝑎</m:t>
                            </m:r>
                            <m:r>
                              <a:rPr lang="en-US" i="1">
                                <a:latin typeface="Cambria Math" panose="02040503050406030204" pitchFamily="18" charset="0"/>
                              </a:rPr>
                              <m:t>+</m:t>
                            </m:r>
                            <m:r>
                              <a:rPr lang="en-US" i="1">
                                <a:latin typeface="Cambria Math" panose="02040503050406030204" pitchFamily="18" charset="0"/>
                              </a:rPr>
                              <m:t>𝑏𝑥</m:t>
                            </m:r>
                          </m:sup>
                        </m:sSup>
                      </m:num>
                      <m:den>
                        <m:sSup>
                          <m:sSupPr>
                            <m:ctrlPr>
                              <a:rPr lang="en-US" i="1">
                                <a:latin typeface="Cambria Math" panose="02040503050406030204" pitchFamily="18" charset="0"/>
                              </a:rPr>
                            </m:ctrlPr>
                          </m:sSupPr>
                          <m:e>
                            <m:r>
                              <a:rPr lang="en-US" i="1">
                                <a:latin typeface="Cambria Math" panose="02040503050406030204" pitchFamily="18" charset="0"/>
                              </a:rPr>
                              <m:t>1+</m:t>
                            </m:r>
                            <m:r>
                              <a:rPr lang="en-US" i="1">
                                <a:latin typeface="Cambria Math" panose="02040503050406030204" pitchFamily="18" charset="0"/>
                              </a:rPr>
                              <m:t>𝑒</m:t>
                            </m:r>
                          </m:e>
                          <m:sup>
                            <m:r>
                              <a:rPr lang="en-US" i="1">
                                <a:latin typeface="Cambria Math" panose="02040503050406030204" pitchFamily="18" charset="0"/>
                              </a:rPr>
                              <m:t>𝑎</m:t>
                            </m:r>
                            <m:r>
                              <a:rPr lang="en-US" i="1">
                                <a:latin typeface="Cambria Math" panose="02040503050406030204" pitchFamily="18" charset="0"/>
                              </a:rPr>
                              <m:t>+</m:t>
                            </m:r>
                            <m:r>
                              <a:rPr lang="en-US" i="1">
                                <a:latin typeface="Cambria Math" panose="02040503050406030204" pitchFamily="18" charset="0"/>
                              </a:rPr>
                              <m:t>𝑏𝑥</m:t>
                            </m:r>
                          </m:sup>
                        </m:sSup>
                      </m:den>
                    </m:f>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sSup>
                          <m:sSupPr>
                            <m:ctrlPr>
                              <a:rPr lang="en-US" i="1">
                                <a:latin typeface="Cambria Math" panose="02040503050406030204" pitchFamily="18" charset="0"/>
                              </a:rPr>
                            </m:ctrlPr>
                          </m:sSupPr>
                          <m:e>
                            <m:r>
                              <a:rPr lang="en-US" i="1">
                                <a:latin typeface="Cambria Math" panose="02040503050406030204" pitchFamily="18" charset="0"/>
                              </a:rPr>
                              <m:t>1+</m:t>
                            </m:r>
                            <m:r>
                              <a:rPr lang="en-US" i="1">
                                <a:latin typeface="Cambria Math" panose="02040503050406030204" pitchFamily="18" charset="0"/>
                              </a:rPr>
                              <m:t>𝑒</m:t>
                            </m:r>
                          </m:e>
                          <m:sup>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r>
                              <a:rPr lang="en-US" i="1">
                                <a:latin typeface="Cambria Math" panose="02040503050406030204" pitchFamily="18" charset="0"/>
                              </a:rPr>
                              <m:t>𝑏𝑥</m:t>
                            </m:r>
                            <m:r>
                              <a:rPr lang="en-US" i="1">
                                <a:latin typeface="Cambria Math" panose="02040503050406030204" pitchFamily="18" charset="0"/>
                              </a:rPr>
                              <m:t>)</m:t>
                            </m:r>
                          </m:sup>
                        </m:sSup>
                      </m:den>
                    </m:f>
                  </m:oMath>
                </a14:m>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We now have a simple linear relationship between the odds and the input </a:t>
                </a:r>
                <a14:m>
                  <m:oMath xmlns:m="http://schemas.openxmlformats.org/officeDocument/2006/math">
                    <m:r>
                      <a:rPr lang="en-US" b="0" i="1" smtClean="0">
                        <a:latin typeface="Cambria Math" panose="02040503050406030204" pitchFamily="18" charset="0"/>
                      </a:rPr>
                      <m:t>𝑥</m:t>
                    </m:r>
                  </m:oMath>
                </a14:m>
                <a:endParaRPr lang="en-US" dirty="0"/>
              </a:p>
            </p:txBody>
          </p:sp>
        </mc:Choice>
        <mc:Fallback xmlns="">
          <p:sp>
            <p:nvSpPr>
              <p:cNvPr id="5" name="Rectangle 4">
                <a:extLst>
                  <a:ext uri="{FF2B5EF4-FFF2-40B4-BE49-F238E27FC236}">
                    <a16:creationId xmlns:a16="http://schemas.microsoft.com/office/drawing/2014/main" id="{F05AC0A2-C6EC-4D5B-9F54-67EB5FCFB2B6}"/>
                  </a:ext>
                </a:extLst>
              </p:cNvPr>
              <p:cNvSpPr>
                <a:spLocks noRot="1" noChangeAspect="1" noMove="1" noResize="1" noEditPoints="1" noAdjustHandles="1" noChangeArrowheads="1" noChangeShapeType="1" noTextEdit="1"/>
              </p:cNvSpPr>
              <p:nvPr/>
            </p:nvSpPr>
            <p:spPr>
              <a:xfrm>
                <a:off x="1105218" y="2094805"/>
                <a:ext cx="10050462" cy="4207883"/>
              </a:xfrm>
              <a:prstGeom prst="rect">
                <a:avLst/>
              </a:prstGeom>
              <a:blipFill>
                <a:blip r:embed="rId2"/>
                <a:stretch>
                  <a:fillRect l="-364" t="-870" b="-144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F67AC4C0-14F8-9A0F-E531-F459866EAF26}"/>
                  </a:ext>
                </a:extLst>
              </p:cNvPr>
              <p:cNvSpPr txBox="1"/>
              <p:nvPr/>
            </p:nvSpPr>
            <p:spPr>
              <a:xfrm>
                <a:off x="6450088" y="2884612"/>
                <a:ext cx="1750607" cy="57676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Odds</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num>
                        <m:den>
                          <m:r>
                            <a:rPr lang="en-US" b="0" i="1" smtClean="0">
                              <a:latin typeface="Cambria Math" panose="02040503050406030204" pitchFamily="18" charset="0"/>
                            </a:rPr>
                            <m:t>1−</m:t>
                          </m:r>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den>
                      </m:f>
                    </m:oMath>
                  </m:oMathPara>
                </a14:m>
                <a:endParaRPr lang="en-US" dirty="0"/>
              </a:p>
            </p:txBody>
          </p:sp>
        </mc:Choice>
        <mc:Fallback xmlns="">
          <p:sp>
            <p:nvSpPr>
              <p:cNvPr id="8" name="TextBox 7">
                <a:extLst>
                  <a:ext uri="{FF2B5EF4-FFF2-40B4-BE49-F238E27FC236}">
                    <a16:creationId xmlns:a16="http://schemas.microsoft.com/office/drawing/2014/main" id="{F67AC4C0-14F8-9A0F-E531-F459866EAF26}"/>
                  </a:ext>
                </a:extLst>
              </p:cNvPr>
              <p:cNvSpPr txBox="1">
                <a:spLocks noRot="1" noChangeAspect="1" noMove="1" noResize="1" noEditPoints="1" noAdjustHandles="1" noChangeArrowheads="1" noChangeShapeType="1" noTextEdit="1"/>
              </p:cNvSpPr>
              <p:nvPr/>
            </p:nvSpPr>
            <p:spPr>
              <a:xfrm>
                <a:off x="6450088" y="2884612"/>
                <a:ext cx="1750607" cy="576761"/>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9CBC755B-758F-4BA1-965B-4EDC77BBD699}"/>
                  </a:ext>
                </a:extLst>
              </p:cNvPr>
              <p:cNvSpPr txBox="1"/>
              <p:nvPr/>
            </p:nvSpPr>
            <p:spPr>
              <a:xfrm>
                <a:off x="3541695" y="5093130"/>
                <a:ext cx="5816785" cy="6223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ln</m:t>
                          </m:r>
                        </m:fName>
                        <m:e>
                          <m:d>
                            <m:dPr>
                              <m:ctrlPr>
                                <a:rPr lang="en-US" b="0" i="1" smtClean="0">
                                  <a:latin typeface="Cambria Math" panose="02040503050406030204" pitchFamily="18" charset="0"/>
                                </a:rPr>
                              </m:ctrlPr>
                            </m:dPr>
                            <m:e>
                              <m:r>
                                <m:rPr>
                                  <m:nor/>
                                </m:rPr>
                                <a:rPr lang="en-US">
                                  <a:latin typeface="Cambria Math" panose="02040503050406030204" pitchFamily="18" charset="0"/>
                                </a:rPr>
                                <m:t>Odds</m:t>
                              </m:r>
                            </m:e>
                          </m:d>
                        </m:e>
                      </m:func>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ln</m:t>
                          </m:r>
                        </m:fName>
                        <m:e>
                          <m:d>
                            <m:dPr>
                              <m:ctrlPr>
                                <a:rPr lang="en-US" b="0" i="1" smtClean="0">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𝑥</m:t>
                                  </m:r>
                                  <m:r>
                                    <a:rPr lang="en-US" b="0" i="1" smtClean="0">
                                      <a:latin typeface="Cambria Math" panose="02040503050406030204" pitchFamily="18" charset="0"/>
                                    </a:rPr>
                                    <m:t>;</m:t>
                                  </m:r>
                                  <m:r>
                                    <a:rPr lang="en-US" b="1" i="1">
                                      <a:latin typeface="Cambria Math" panose="02040503050406030204" pitchFamily="18" charset="0"/>
                                      <a:ea typeface="Cambria Math" panose="02040503050406030204" pitchFamily="18" charset="0"/>
                                    </a:rPr>
                                    <m:t>𝜽</m:t>
                                  </m:r>
                                  <m:r>
                                    <a:rPr lang="en-US" i="1">
                                      <a:latin typeface="Cambria Math" panose="02040503050406030204" pitchFamily="18" charset="0"/>
                                    </a:rPr>
                                    <m:t>)</m:t>
                                  </m:r>
                                </m:num>
                                <m:den>
                                  <m:r>
                                    <a:rPr lang="en-US" i="1">
                                      <a:latin typeface="Cambria Math" panose="02040503050406030204" pitchFamily="18" charset="0"/>
                                    </a:rPr>
                                    <m:t>1−</m:t>
                                  </m:r>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𝑥</m:t>
                                  </m:r>
                                  <m:r>
                                    <a:rPr lang="en-US" b="0" i="1" smtClean="0">
                                      <a:latin typeface="Cambria Math" panose="02040503050406030204" pitchFamily="18" charset="0"/>
                                    </a:rPr>
                                    <m:t>;</m:t>
                                  </m:r>
                                  <m:r>
                                    <a:rPr lang="en-US" b="1" i="1">
                                      <a:latin typeface="Cambria Math" panose="02040503050406030204" pitchFamily="18" charset="0"/>
                                      <a:ea typeface="Cambria Math" panose="02040503050406030204" pitchFamily="18" charset="0"/>
                                    </a:rPr>
                                    <m:t>𝜽</m:t>
                                  </m:r>
                                  <m:r>
                                    <a:rPr lang="en-US" i="1">
                                      <a:latin typeface="Cambria Math" panose="02040503050406030204" pitchFamily="18" charset="0"/>
                                    </a:rPr>
                                    <m:t>)</m:t>
                                  </m:r>
                                </m:den>
                              </m:f>
                            </m:e>
                          </m:d>
                          <m:r>
                            <a:rPr lang="en-US" b="0" i="1" smtClean="0">
                              <a:latin typeface="Cambria Math" panose="02040503050406030204" pitchFamily="18" charset="0"/>
                            </a:rPr>
                            <m:t>=</m:t>
                          </m:r>
                          <m:r>
                            <m:rPr>
                              <m:nor/>
                            </m:rPr>
                            <a:rPr lang="en-US" b="0" i="0" smtClean="0">
                              <a:latin typeface="Cambria Math" panose="02040503050406030204" pitchFamily="18" charset="0"/>
                            </a:rPr>
                            <m:t>easy</m:t>
                          </m:r>
                          <m:r>
                            <m:rPr>
                              <m:nor/>
                            </m:rPr>
                            <a:rPr lang="en-US" b="0" i="0" smtClean="0">
                              <a:latin typeface="Cambria Math" panose="02040503050406030204" pitchFamily="18" charset="0"/>
                            </a:rPr>
                            <m:t> </m:t>
                          </m:r>
                          <m:r>
                            <m:rPr>
                              <m:nor/>
                            </m:rPr>
                            <a:rPr lang="en-US" b="0" i="0" smtClean="0">
                              <a:latin typeface="Cambria Math" panose="02040503050406030204" pitchFamily="18" charset="0"/>
                            </a:rPr>
                            <m:t>calculation</m:t>
                          </m:r>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𝑏𝑥</m:t>
                          </m:r>
                        </m:e>
                      </m:func>
                    </m:oMath>
                  </m:oMathPara>
                </a14:m>
                <a:endParaRPr lang="en-US" dirty="0"/>
              </a:p>
            </p:txBody>
          </p:sp>
        </mc:Choice>
        <mc:Fallback xmlns="">
          <p:sp>
            <p:nvSpPr>
              <p:cNvPr id="9" name="TextBox 8">
                <a:extLst>
                  <a:ext uri="{FF2B5EF4-FFF2-40B4-BE49-F238E27FC236}">
                    <a16:creationId xmlns:a16="http://schemas.microsoft.com/office/drawing/2014/main" id="{9CBC755B-758F-4BA1-965B-4EDC77BBD699}"/>
                  </a:ext>
                </a:extLst>
              </p:cNvPr>
              <p:cNvSpPr txBox="1">
                <a:spLocks noRot="1" noChangeAspect="1" noMove="1" noResize="1" noEditPoints="1" noAdjustHandles="1" noChangeArrowheads="1" noChangeShapeType="1" noTextEdit="1"/>
              </p:cNvSpPr>
              <p:nvPr/>
            </p:nvSpPr>
            <p:spPr>
              <a:xfrm>
                <a:off x="3541695" y="5093130"/>
                <a:ext cx="5816785" cy="622350"/>
              </a:xfrm>
              <a:prstGeom prst="rect">
                <a:avLst/>
              </a:prstGeom>
              <a:blipFill>
                <a:blip r:embed="rId4"/>
                <a:stretch>
                  <a:fillRect t="-3922" b="-9804"/>
                </a:stretch>
              </a:blipFill>
            </p:spPr>
            <p:txBody>
              <a:bodyPr/>
              <a:lstStyle/>
              <a:p>
                <a:r>
                  <a:rPr lang="en-US">
                    <a:noFill/>
                  </a:rPr>
                  <a:t> </a:t>
                </a:r>
              </a:p>
            </p:txBody>
          </p:sp>
        </mc:Fallback>
      </mc:AlternateContent>
    </p:spTree>
    <p:extLst>
      <p:ext uri="{BB962C8B-B14F-4D97-AF65-F5344CB8AC3E}">
        <p14:creationId xmlns:p14="http://schemas.microsoft.com/office/powerpoint/2010/main" val="380503858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A12BCB-5677-B095-DEFE-4BE8552D1FC4}"/>
              </a:ext>
            </a:extLst>
          </p:cNvPr>
          <p:cNvSpPr>
            <a:spLocks noGrp="1"/>
          </p:cNvSpPr>
          <p:nvPr>
            <p:ph type="title"/>
          </p:nvPr>
        </p:nvSpPr>
        <p:spPr/>
        <p:txBody>
          <a:bodyPr/>
          <a:lstStyle/>
          <a:p>
            <a:r>
              <a:rPr lang="en-US" dirty="0"/>
              <a:t>Decision Boundary</a:t>
            </a:r>
          </a:p>
        </p:txBody>
      </p:sp>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F05AC0A2-C6EC-4D5B-9F54-67EB5FCFB2B6}"/>
                  </a:ext>
                </a:extLst>
              </p:cNvPr>
              <p:cNvSpPr/>
              <p:nvPr/>
            </p:nvSpPr>
            <p:spPr>
              <a:xfrm>
                <a:off x="1105218" y="2094805"/>
                <a:ext cx="10050462" cy="3970318"/>
              </a:xfrm>
              <a:prstGeom prst="rect">
                <a:avLst/>
              </a:prstGeom>
              <a:noFill/>
            </p:spPr>
            <p:txBody>
              <a:bodyPr wrap="square" rtlCol="0">
                <a:spAutoFit/>
              </a:bodyPr>
              <a:lstStyle/>
              <a:p>
                <a:r>
                  <a:rPr lang="en-US" dirty="0"/>
                  <a:t>The linear relationship is important because it gives us a clear way to calculate the decision boundary:</a:t>
                </a:r>
              </a:p>
              <a:p>
                <a:endParaRPr lang="en-US" dirty="0"/>
              </a:p>
              <a:p>
                <a:endParaRPr lang="en-US" dirty="0"/>
              </a:p>
              <a:p>
                <a:endParaRPr lang="en-US" dirty="0"/>
              </a:p>
              <a:p>
                <a:endParaRPr lang="en-US" dirty="0"/>
              </a:p>
              <a:p>
                <a:r>
                  <a:rPr lang="en-US" dirty="0"/>
                  <a:t>Where this condition is met we have </a:t>
                </a:r>
                <a14:m>
                  <m:oMath xmlns:m="http://schemas.openxmlformats.org/officeDocument/2006/math">
                    <m:r>
                      <a:rPr lang="en-US" i="1" smtClean="0">
                        <a:latin typeface="Cambria Math" panose="02040503050406030204" pitchFamily="18" charset="0"/>
                      </a:rPr>
                      <m:t>𝑝</m:t>
                    </m:r>
                    <m:d>
                      <m:dPr>
                        <m:ctrlPr>
                          <a:rPr lang="en-US" i="1" smtClean="0">
                            <a:latin typeface="Cambria Math" panose="02040503050406030204" pitchFamily="18" charset="0"/>
                          </a:rPr>
                        </m:ctrlPr>
                      </m:dPr>
                      <m:e>
                        <m:r>
                          <a:rPr lang="en-US" i="1" smtClean="0">
                            <a:latin typeface="Cambria Math" panose="02040503050406030204" pitchFamily="18" charset="0"/>
                          </a:rPr>
                          <m:t>𝑥</m:t>
                        </m:r>
                        <m:r>
                          <a:rPr lang="en-US" b="0" i="1" smtClean="0">
                            <a:latin typeface="Cambria Math" panose="02040503050406030204" pitchFamily="18" charset="0"/>
                          </a:rPr>
                          <m:t>;</m:t>
                        </m:r>
                        <m:r>
                          <a:rPr lang="en-US" b="1" i="1">
                            <a:latin typeface="Cambria Math" panose="02040503050406030204" pitchFamily="18" charset="0"/>
                            <a:ea typeface="Cambria Math" panose="02040503050406030204" pitchFamily="18" charset="0"/>
                          </a:rPr>
                          <m:t>𝜽</m:t>
                        </m:r>
                      </m:e>
                    </m:d>
                    <m:r>
                      <a:rPr lang="en-US" b="0" i="0" smtClean="0">
                        <a:latin typeface="Cambria Math" panose="02040503050406030204" pitchFamily="18" charset="0"/>
                        <a:ea typeface="Cambria Math" panose="02040503050406030204" pitchFamily="18" charset="0"/>
                      </a:rPr>
                      <m:t>=1−</m:t>
                    </m:r>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r>
                      <a:rPr lang="en-US" b="1" i="1">
                        <a:latin typeface="Cambria Math" panose="02040503050406030204" pitchFamily="18" charset="0"/>
                        <a:ea typeface="Cambria Math" panose="02040503050406030204" pitchFamily="18" charset="0"/>
                      </a:rPr>
                      <m:t>𝜽</m:t>
                    </m:r>
                    <m:r>
                      <a:rPr lang="en-US" i="1">
                        <a:latin typeface="Cambria Math" panose="02040503050406030204" pitchFamily="18" charset="0"/>
                      </a:rPr>
                      <m:t>)</m:t>
                    </m:r>
                    <m:r>
                      <a:rPr lang="en-US" b="0" i="0" smtClean="0">
                        <a:latin typeface="Cambria Math" panose="02040503050406030204" pitchFamily="18" charset="0"/>
                      </a:rPr>
                      <m:t>=0.5</m:t>
                    </m:r>
                  </m:oMath>
                </a14:m>
                <a:r>
                  <a:rPr lang="en-US" dirty="0"/>
                  <a:t> which is equal to the points with</a:t>
                </a:r>
              </a:p>
              <a:p>
                <a:endParaRPr lang="en-US" dirty="0"/>
              </a:p>
              <a:p>
                <a:endParaRPr lang="en-US" dirty="0"/>
              </a:p>
              <a:p>
                <a:endParaRPr lang="en-US" dirty="0"/>
              </a:p>
              <a:p>
                <a:r>
                  <a:rPr lang="en-US" dirty="0"/>
                  <a:t>The region with </a:t>
                </a:r>
              </a:p>
              <a:p>
                <a:endParaRPr lang="en-US" dirty="0"/>
              </a:p>
              <a:p>
                <a:endParaRPr lang="en-US" dirty="0"/>
              </a:p>
              <a:p>
                <a:endParaRPr lang="en-US" dirty="0"/>
              </a:p>
              <a:p>
                <a:r>
                  <a:rPr lang="en-US" dirty="0"/>
                  <a:t>Are the points with label +1.</a:t>
                </a:r>
              </a:p>
            </p:txBody>
          </p:sp>
        </mc:Choice>
        <mc:Fallback xmlns="">
          <p:sp>
            <p:nvSpPr>
              <p:cNvPr id="5" name="Rectangle 4">
                <a:extLst>
                  <a:ext uri="{FF2B5EF4-FFF2-40B4-BE49-F238E27FC236}">
                    <a16:creationId xmlns:a16="http://schemas.microsoft.com/office/drawing/2014/main" id="{F05AC0A2-C6EC-4D5B-9F54-67EB5FCFB2B6}"/>
                  </a:ext>
                </a:extLst>
              </p:cNvPr>
              <p:cNvSpPr>
                <a:spLocks noRot="1" noChangeAspect="1" noMove="1" noResize="1" noEditPoints="1" noAdjustHandles="1" noChangeArrowheads="1" noChangeShapeType="1" noTextEdit="1"/>
              </p:cNvSpPr>
              <p:nvPr/>
            </p:nvSpPr>
            <p:spPr>
              <a:xfrm>
                <a:off x="1105218" y="2094805"/>
                <a:ext cx="10050462" cy="3970318"/>
              </a:xfrm>
              <a:prstGeom prst="rect">
                <a:avLst/>
              </a:prstGeom>
              <a:blipFill>
                <a:blip r:embed="rId2"/>
                <a:stretch>
                  <a:fillRect l="-485" t="-922" r="-61" b="-15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9CBC755B-758F-4BA1-965B-4EDC77BBD699}"/>
                  </a:ext>
                </a:extLst>
              </p:cNvPr>
              <p:cNvSpPr txBox="1"/>
              <p:nvPr/>
            </p:nvSpPr>
            <p:spPr>
              <a:xfrm>
                <a:off x="4221535" y="2670564"/>
                <a:ext cx="4239494" cy="6223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ln</m:t>
                          </m:r>
                        </m:fName>
                        <m:e>
                          <m:d>
                            <m:dPr>
                              <m:ctrlPr>
                                <a:rPr lang="en-US" b="0" i="1" smtClean="0">
                                  <a:latin typeface="Cambria Math" panose="02040503050406030204" pitchFamily="18" charset="0"/>
                                </a:rPr>
                              </m:ctrlPr>
                            </m:dPr>
                            <m:e>
                              <m:r>
                                <m:rPr>
                                  <m:nor/>
                                </m:rPr>
                                <a:rPr lang="en-US">
                                  <a:latin typeface="Cambria Math" panose="02040503050406030204" pitchFamily="18" charset="0"/>
                                </a:rPr>
                                <m:t>Odds</m:t>
                              </m:r>
                            </m:e>
                          </m:d>
                        </m:e>
                      </m:func>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ln</m:t>
                          </m:r>
                        </m:fName>
                        <m:e>
                          <m:d>
                            <m:dPr>
                              <m:ctrlPr>
                                <a:rPr lang="en-US" b="0" i="1" smtClean="0">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𝑥</m:t>
                                  </m:r>
                                  <m:r>
                                    <a:rPr lang="en-US" b="0" i="1" smtClean="0">
                                      <a:latin typeface="Cambria Math" panose="02040503050406030204" pitchFamily="18" charset="0"/>
                                    </a:rPr>
                                    <m:t>;</m:t>
                                  </m:r>
                                  <m:r>
                                    <a:rPr lang="en-US" b="1" i="1">
                                      <a:latin typeface="Cambria Math" panose="02040503050406030204" pitchFamily="18" charset="0"/>
                                      <a:ea typeface="Cambria Math" panose="02040503050406030204" pitchFamily="18" charset="0"/>
                                    </a:rPr>
                                    <m:t>𝜽</m:t>
                                  </m:r>
                                  <m:r>
                                    <a:rPr lang="en-US" i="1">
                                      <a:latin typeface="Cambria Math" panose="02040503050406030204" pitchFamily="18" charset="0"/>
                                    </a:rPr>
                                    <m:t>)</m:t>
                                  </m:r>
                                </m:num>
                                <m:den>
                                  <m:r>
                                    <a:rPr lang="en-US" i="1">
                                      <a:latin typeface="Cambria Math" panose="02040503050406030204" pitchFamily="18" charset="0"/>
                                    </a:rPr>
                                    <m:t>1−</m:t>
                                  </m:r>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𝑥</m:t>
                                  </m:r>
                                  <m:r>
                                    <a:rPr lang="en-US" b="0" i="1" smtClean="0">
                                      <a:latin typeface="Cambria Math" panose="02040503050406030204" pitchFamily="18" charset="0"/>
                                    </a:rPr>
                                    <m:t>;</m:t>
                                  </m:r>
                                  <m:r>
                                    <a:rPr lang="en-US" b="1" i="1">
                                      <a:latin typeface="Cambria Math" panose="02040503050406030204" pitchFamily="18" charset="0"/>
                                      <a:ea typeface="Cambria Math" panose="02040503050406030204" pitchFamily="18" charset="0"/>
                                    </a:rPr>
                                    <m:t>𝜽</m:t>
                                  </m:r>
                                  <m:r>
                                    <a:rPr lang="en-US" i="1">
                                      <a:latin typeface="Cambria Math" panose="02040503050406030204" pitchFamily="18" charset="0"/>
                                    </a:rPr>
                                    <m:t>)</m:t>
                                  </m:r>
                                </m:den>
                              </m:f>
                            </m:e>
                          </m:d>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𝑏𝑥</m:t>
                          </m:r>
                        </m:e>
                      </m:func>
                      <m:r>
                        <a:rPr lang="en-US" b="0" i="1" smtClean="0">
                          <a:latin typeface="Cambria Math" panose="02040503050406030204" pitchFamily="18" charset="0"/>
                        </a:rPr>
                        <m:t>=0</m:t>
                      </m:r>
                    </m:oMath>
                  </m:oMathPara>
                </a14:m>
                <a:endParaRPr lang="en-US" dirty="0"/>
              </a:p>
            </p:txBody>
          </p:sp>
        </mc:Choice>
        <mc:Fallback xmlns="">
          <p:sp>
            <p:nvSpPr>
              <p:cNvPr id="9" name="TextBox 8">
                <a:extLst>
                  <a:ext uri="{FF2B5EF4-FFF2-40B4-BE49-F238E27FC236}">
                    <a16:creationId xmlns:a16="http://schemas.microsoft.com/office/drawing/2014/main" id="{9CBC755B-758F-4BA1-965B-4EDC77BBD699}"/>
                  </a:ext>
                </a:extLst>
              </p:cNvPr>
              <p:cNvSpPr txBox="1">
                <a:spLocks noRot="1" noChangeAspect="1" noMove="1" noResize="1" noEditPoints="1" noAdjustHandles="1" noChangeArrowheads="1" noChangeShapeType="1" noTextEdit="1"/>
              </p:cNvSpPr>
              <p:nvPr/>
            </p:nvSpPr>
            <p:spPr>
              <a:xfrm>
                <a:off x="4221535" y="2670564"/>
                <a:ext cx="4239494" cy="622350"/>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0B1B735-028B-947C-812C-42E6D0534EE4}"/>
                  </a:ext>
                </a:extLst>
              </p:cNvPr>
              <p:cNvSpPr txBox="1"/>
              <p:nvPr/>
            </p:nvSpPr>
            <p:spPr>
              <a:xfrm>
                <a:off x="3077491" y="4086578"/>
                <a:ext cx="609797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𝑌</m:t>
                          </m:r>
                          <m:r>
                            <a:rPr lang="en-US" i="1">
                              <a:latin typeface="Cambria Math" panose="02040503050406030204" pitchFamily="18" charset="0"/>
                            </a:rPr>
                            <m:t>=1 | </m:t>
                          </m:r>
                          <m:r>
                            <a:rPr lang="en-US" i="1">
                              <a:latin typeface="Cambria Math" panose="02040503050406030204" pitchFamily="18" charset="0"/>
                            </a:rPr>
                            <m:t>𝑋</m:t>
                          </m:r>
                          <m:r>
                            <a:rPr lang="en-US" i="1">
                              <a:latin typeface="Cambria Math" panose="02040503050406030204" pitchFamily="18" charset="0"/>
                            </a:rPr>
                            <m:t>=</m:t>
                          </m:r>
                          <m:r>
                            <a:rPr lang="en-US" i="1">
                              <a:latin typeface="Cambria Math" panose="02040503050406030204" pitchFamily="18" charset="0"/>
                            </a:rPr>
                            <m:t>𝑥</m:t>
                          </m:r>
                        </m:e>
                      </m:d>
                      <m:r>
                        <a:rPr lang="en-US" b="0" i="1" smtClean="0">
                          <a:latin typeface="Cambria Math" panose="02040503050406030204" pitchFamily="18" charset="0"/>
                        </a:rPr>
                        <m:t>=</m:t>
                      </m:r>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𝑌</m:t>
                          </m:r>
                          <m:r>
                            <a:rPr lang="en-US" i="1">
                              <a:latin typeface="Cambria Math" panose="02040503050406030204" pitchFamily="18" charset="0"/>
                            </a:rPr>
                            <m:t>=−1 | </m:t>
                          </m:r>
                          <m:r>
                            <a:rPr lang="en-US" i="1">
                              <a:latin typeface="Cambria Math" panose="02040503050406030204" pitchFamily="18" charset="0"/>
                            </a:rPr>
                            <m:t>𝑋</m:t>
                          </m:r>
                          <m:r>
                            <a:rPr lang="en-US" i="1">
                              <a:latin typeface="Cambria Math" panose="02040503050406030204" pitchFamily="18" charset="0"/>
                            </a:rPr>
                            <m:t>=</m:t>
                          </m:r>
                          <m:r>
                            <a:rPr lang="en-US" i="1">
                              <a:latin typeface="Cambria Math" panose="02040503050406030204" pitchFamily="18" charset="0"/>
                            </a:rPr>
                            <m:t>𝑥</m:t>
                          </m:r>
                        </m:e>
                      </m:d>
                    </m:oMath>
                  </m:oMathPara>
                </a14:m>
                <a:endParaRPr lang="en-US" dirty="0"/>
              </a:p>
            </p:txBody>
          </p:sp>
        </mc:Choice>
        <mc:Fallback xmlns="">
          <p:sp>
            <p:nvSpPr>
              <p:cNvPr id="4" name="TextBox 3">
                <a:extLst>
                  <a:ext uri="{FF2B5EF4-FFF2-40B4-BE49-F238E27FC236}">
                    <a16:creationId xmlns:a16="http://schemas.microsoft.com/office/drawing/2014/main" id="{20B1B735-028B-947C-812C-42E6D0534EE4}"/>
                  </a:ext>
                </a:extLst>
              </p:cNvPr>
              <p:cNvSpPr txBox="1">
                <a:spLocks noRot="1" noChangeAspect="1" noMove="1" noResize="1" noEditPoints="1" noAdjustHandles="1" noChangeArrowheads="1" noChangeShapeType="1" noTextEdit="1"/>
              </p:cNvSpPr>
              <p:nvPr/>
            </p:nvSpPr>
            <p:spPr>
              <a:xfrm>
                <a:off x="3077491" y="4086578"/>
                <a:ext cx="6097978" cy="369332"/>
              </a:xfrm>
              <a:prstGeom prst="rect">
                <a:avLst/>
              </a:prstGeom>
              <a:blipFill>
                <a:blip r:embed="rId4"/>
                <a:stretch>
                  <a:fillRect b="-147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706D15F1-9C27-9432-F3A8-B7D9F22C09A0}"/>
                  </a:ext>
                </a:extLst>
              </p:cNvPr>
              <p:cNvSpPr txBox="1"/>
              <p:nvPr/>
            </p:nvSpPr>
            <p:spPr>
              <a:xfrm>
                <a:off x="3077491" y="5064908"/>
                <a:ext cx="609797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𝑌</m:t>
                          </m:r>
                          <m:r>
                            <a:rPr lang="en-US" i="1">
                              <a:latin typeface="Cambria Math" panose="02040503050406030204" pitchFamily="18" charset="0"/>
                            </a:rPr>
                            <m:t>=1 | </m:t>
                          </m:r>
                          <m:r>
                            <a:rPr lang="en-US" i="1">
                              <a:latin typeface="Cambria Math" panose="02040503050406030204" pitchFamily="18" charset="0"/>
                            </a:rPr>
                            <m:t>𝑋</m:t>
                          </m:r>
                          <m:r>
                            <a:rPr lang="en-US" i="1">
                              <a:latin typeface="Cambria Math" panose="02040503050406030204" pitchFamily="18" charset="0"/>
                            </a:rPr>
                            <m:t>=</m:t>
                          </m:r>
                          <m:r>
                            <a:rPr lang="en-US" i="1">
                              <a:latin typeface="Cambria Math" panose="02040503050406030204" pitchFamily="18" charset="0"/>
                            </a:rPr>
                            <m:t>𝑥</m:t>
                          </m:r>
                        </m:e>
                      </m:d>
                      <m:r>
                        <a:rPr lang="en-US" b="0" i="1" smtClean="0">
                          <a:latin typeface="Cambria Math" panose="02040503050406030204" pitchFamily="18" charset="0"/>
                        </a:rPr>
                        <m:t>&gt;</m:t>
                      </m:r>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𝑌</m:t>
                          </m:r>
                          <m:r>
                            <a:rPr lang="en-US" i="1">
                              <a:latin typeface="Cambria Math" panose="02040503050406030204" pitchFamily="18" charset="0"/>
                            </a:rPr>
                            <m:t>=−1 | </m:t>
                          </m:r>
                          <m:r>
                            <a:rPr lang="en-US" i="1">
                              <a:latin typeface="Cambria Math" panose="02040503050406030204" pitchFamily="18" charset="0"/>
                            </a:rPr>
                            <m:t>𝑋</m:t>
                          </m:r>
                          <m:r>
                            <a:rPr lang="en-US" i="1">
                              <a:latin typeface="Cambria Math" panose="02040503050406030204" pitchFamily="18" charset="0"/>
                            </a:rPr>
                            <m:t>=</m:t>
                          </m:r>
                          <m:r>
                            <a:rPr lang="en-US" i="1">
                              <a:latin typeface="Cambria Math" panose="02040503050406030204" pitchFamily="18" charset="0"/>
                            </a:rPr>
                            <m:t>𝑥</m:t>
                          </m:r>
                        </m:e>
                      </m:d>
                    </m:oMath>
                  </m:oMathPara>
                </a14:m>
                <a:endParaRPr lang="en-US" dirty="0"/>
              </a:p>
            </p:txBody>
          </p:sp>
        </mc:Choice>
        <mc:Fallback xmlns="">
          <p:sp>
            <p:nvSpPr>
              <p:cNvPr id="6" name="TextBox 5">
                <a:extLst>
                  <a:ext uri="{FF2B5EF4-FFF2-40B4-BE49-F238E27FC236}">
                    <a16:creationId xmlns:a16="http://schemas.microsoft.com/office/drawing/2014/main" id="{706D15F1-9C27-9432-F3A8-B7D9F22C09A0}"/>
                  </a:ext>
                </a:extLst>
              </p:cNvPr>
              <p:cNvSpPr txBox="1">
                <a:spLocks noRot="1" noChangeAspect="1" noMove="1" noResize="1" noEditPoints="1" noAdjustHandles="1" noChangeArrowheads="1" noChangeShapeType="1" noTextEdit="1"/>
              </p:cNvSpPr>
              <p:nvPr/>
            </p:nvSpPr>
            <p:spPr>
              <a:xfrm>
                <a:off x="3077491" y="5064908"/>
                <a:ext cx="6097978" cy="369332"/>
              </a:xfrm>
              <a:prstGeom prst="rect">
                <a:avLst/>
              </a:prstGeom>
              <a:blipFill>
                <a:blip r:embed="rId5"/>
                <a:stretch>
                  <a:fillRect b="-15000"/>
                </a:stretch>
              </a:blipFill>
            </p:spPr>
            <p:txBody>
              <a:bodyPr/>
              <a:lstStyle/>
              <a:p>
                <a:r>
                  <a:rPr lang="en-US">
                    <a:noFill/>
                  </a:rPr>
                  <a:t> </a:t>
                </a:r>
              </a:p>
            </p:txBody>
          </p:sp>
        </mc:Fallback>
      </mc:AlternateContent>
    </p:spTree>
    <p:extLst>
      <p:ext uri="{BB962C8B-B14F-4D97-AF65-F5344CB8AC3E}">
        <p14:creationId xmlns:p14="http://schemas.microsoft.com/office/powerpoint/2010/main" val="194583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090428-42AC-4930-BDC5-BC08B3FE5FF1}"/>
              </a:ext>
            </a:extLst>
          </p:cNvPr>
          <p:cNvSpPr>
            <a:spLocks noGrp="1"/>
          </p:cNvSpPr>
          <p:nvPr>
            <p:ph type="title"/>
          </p:nvPr>
        </p:nvSpPr>
        <p:spPr/>
        <p:txBody>
          <a:bodyPr/>
          <a:lstStyle/>
          <a:p>
            <a:r>
              <a:rPr lang="en-US" dirty="0"/>
              <a:t>Supervised Learning</a:t>
            </a:r>
          </a:p>
        </p:txBody>
      </p:sp>
      <p:sp>
        <p:nvSpPr>
          <p:cNvPr id="6" name="Rectangle 5">
            <a:extLst>
              <a:ext uri="{FF2B5EF4-FFF2-40B4-BE49-F238E27FC236}">
                <a16:creationId xmlns:a16="http://schemas.microsoft.com/office/drawing/2014/main" id="{1CD41BD9-81CC-F298-9F01-B59097012E53}"/>
              </a:ext>
            </a:extLst>
          </p:cNvPr>
          <p:cNvSpPr/>
          <p:nvPr/>
        </p:nvSpPr>
        <p:spPr>
          <a:xfrm>
            <a:off x="1097280" y="1726012"/>
            <a:ext cx="10180320" cy="4539704"/>
          </a:xfrm>
          <a:prstGeom prst="rect">
            <a:avLst/>
          </a:prstGeom>
          <a:ln>
            <a:noFill/>
          </a:ln>
        </p:spPr>
        <p:txBody>
          <a:bodyPr wrap="square">
            <a:spAutoFit/>
          </a:bodyPr>
          <a:lstStyle/>
          <a:p>
            <a:endParaRPr lang="en-US" dirty="0">
              <a:solidFill>
                <a:schemeClr val="tx1">
                  <a:lumMod val="95000"/>
                  <a:lumOff val="5000"/>
                </a:schemeClr>
              </a:solidFill>
              <a:ea typeface="Open Sans Light" charset="0"/>
              <a:cs typeface="Open Sans Light" charset="0"/>
            </a:endParaRPr>
          </a:p>
          <a:p>
            <a:r>
              <a:rPr lang="en-US" sz="2400" b="1" dirty="0">
                <a:solidFill>
                  <a:schemeClr val="tx1">
                    <a:lumMod val="95000"/>
                    <a:lumOff val="5000"/>
                  </a:schemeClr>
                </a:solidFill>
                <a:ea typeface="Open Sans" charset="0"/>
                <a:cs typeface="Open Sans" charset="0"/>
              </a:rPr>
              <a:t>Target variable: </a:t>
            </a:r>
            <a:r>
              <a:rPr lang="en-US" sz="2400" dirty="0">
                <a:solidFill>
                  <a:schemeClr val="tx1">
                    <a:lumMod val="95000"/>
                    <a:lumOff val="5000"/>
                  </a:schemeClr>
                </a:solidFill>
                <a:ea typeface="Open Sans" charset="0"/>
                <a:cs typeface="Open Sans" charset="0"/>
              </a:rPr>
              <a:t>Predict the value or category of a target (response) variable based on a group of predictor variables (features, factors)</a:t>
            </a:r>
          </a:p>
          <a:p>
            <a:endParaRPr lang="en-US" sz="2000" dirty="0">
              <a:solidFill>
                <a:schemeClr val="tx1">
                  <a:lumMod val="95000"/>
                  <a:lumOff val="5000"/>
                </a:schemeClr>
              </a:solidFill>
              <a:ea typeface="Open Sans" charset="0"/>
              <a:cs typeface="Open Sans" charset="0"/>
            </a:endParaRPr>
          </a:p>
          <a:p>
            <a:pPr marL="342900" indent="-342900">
              <a:buFont typeface="Arial" panose="020B0604020202020204" pitchFamily="34" charset="0"/>
              <a:buChar char="•"/>
            </a:pPr>
            <a:r>
              <a:rPr lang="en-US" b="1" dirty="0">
                <a:solidFill>
                  <a:schemeClr val="tx1">
                    <a:lumMod val="95000"/>
                    <a:lumOff val="5000"/>
                  </a:schemeClr>
                </a:solidFill>
                <a:ea typeface="Open Sans" charset="0"/>
                <a:cs typeface="Open Sans" charset="0"/>
              </a:rPr>
              <a:t>Approximation / Estimation</a:t>
            </a:r>
          </a:p>
          <a:p>
            <a:pPr marL="800100" lvl="1" indent="-342900">
              <a:buFont typeface="Arial" panose="020B0604020202020204" pitchFamily="34" charset="0"/>
              <a:buChar char="•"/>
            </a:pPr>
            <a:r>
              <a:rPr lang="en-US" b="1" dirty="0">
                <a:solidFill>
                  <a:schemeClr val="tx1">
                    <a:lumMod val="95000"/>
                    <a:lumOff val="5000"/>
                  </a:schemeClr>
                </a:solidFill>
                <a:ea typeface="Open Sans" charset="0"/>
                <a:cs typeface="Open Sans" charset="0"/>
              </a:rPr>
              <a:t>Regression</a:t>
            </a:r>
            <a:r>
              <a:rPr lang="en-US" sz="1600" dirty="0">
                <a:solidFill>
                  <a:schemeClr val="tx1">
                    <a:lumMod val="95000"/>
                    <a:lumOff val="5000"/>
                  </a:schemeClr>
                </a:solidFill>
                <a:ea typeface="Open Sans Light" charset="0"/>
                <a:cs typeface="Open Sans Light" charset="0"/>
              </a:rPr>
              <a:t> Used to predict </a:t>
            </a:r>
            <a:r>
              <a:rPr lang="en-US" sz="1600" i="1" dirty="0">
                <a:solidFill>
                  <a:schemeClr val="tx1">
                    <a:lumMod val="95000"/>
                    <a:lumOff val="5000"/>
                  </a:schemeClr>
                </a:solidFill>
                <a:ea typeface="Open Sans Light" charset="0"/>
                <a:cs typeface="Open Sans Light" charset="0"/>
              </a:rPr>
              <a:t>continuous numeric </a:t>
            </a:r>
            <a:r>
              <a:rPr lang="en-US" sz="1600" dirty="0">
                <a:solidFill>
                  <a:schemeClr val="tx1">
                    <a:lumMod val="95000"/>
                    <a:lumOff val="5000"/>
                  </a:schemeClr>
                </a:solidFill>
                <a:ea typeface="Open Sans Light" charset="0"/>
                <a:cs typeface="Open Sans Light" charset="0"/>
              </a:rPr>
              <a:t>outcomes</a:t>
            </a:r>
          </a:p>
          <a:p>
            <a:pPr marL="800100" lvl="1" indent="-342900">
              <a:buFont typeface="Arial" panose="020B0604020202020204" pitchFamily="34" charset="0"/>
              <a:buChar char="•"/>
            </a:pPr>
            <a:r>
              <a:rPr lang="en-US" b="1" dirty="0">
                <a:solidFill>
                  <a:schemeClr val="tx1">
                    <a:lumMod val="95000"/>
                    <a:lumOff val="5000"/>
                  </a:schemeClr>
                </a:solidFill>
                <a:ea typeface="Open Sans" charset="0"/>
                <a:cs typeface="Open Sans" charset="0"/>
              </a:rPr>
              <a:t>Logistic regression </a:t>
            </a:r>
            <a:r>
              <a:rPr lang="en-US" sz="1600" i="1" dirty="0">
                <a:solidFill>
                  <a:schemeClr val="tx1">
                    <a:lumMod val="95000"/>
                    <a:lumOff val="5000"/>
                  </a:schemeClr>
                </a:solidFill>
                <a:ea typeface="Open Sans Light" charset="0"/>
                <a:cs typeface="Open Sans Light" charset="0"/>
              </a:rPr>
              <a:t>Classification</a:t>
            </a:r>
            <a:r>
              <a:rPr lang="en-US" sz="1600" dirty="0">
                <a:solidFill>
                  <a:schemeClr val="tx1">
                    <a:lumMod val="95000"/>
                    <a:lumOff val="5000"/>
                  </a:schemeClr>
                </a:solidFill>
                <a:ea typeface="Open Sans Light" charset="0"/>
                <a:cs typeface="Open Sans Light" charset="0"/>
              </a:rPr>
              <a:t> algorithm</a:t>
            </a:r>
          </a:p>
          <a:p>
            <a:pPr marL="800100" lvl="1" indent="-342900">
              <a:buFont typeface="Arial" panose="020B0604020202020204" pitchFamily="34" charset="0"/>
              <a:buChar char="•"/>
            </a:pPr>
            <a:r>
              <a:rPr lang="en-US" b="1" dirty="0">
                <a:solidFill>
                  <a:schemeClr val="tx1">
                    <a:lumMod val="95000"/>
                    <a:lumOff val="5000"/>
                  </a:schemeClr>
                </a:solidFill>
                <a:ea typeface="Open Sans" charset="0"/>
                <a:cs typeface="Open Sans" charset="0"/>
              </a:rPr>
              <a:t>Neural Networks: </a:t>
            </a:r>
            <a:r>
              <a:rPr lang="en-US" sz="1600" dirty="0">
                <a:solidFill>
                  <a:schemeClr val="tx1">
                    <a:lumMod val="95000"/>
                    <a:lumOff val="5000"/>
                  </a:schemeClr>
                </a:solidFill>
                <a:ea typeface="Open Sans Light" charset="0"/>
                <a:cs typeface="Open Sans Light" charset="0"/>
              </a:rPr>
              <a:t>A network of artificial neurons that can be trained for regression (and classification)</a:t>
            </a:r>
          </a:p>
          <a:p>
            <a:pPr marL="171450" indent="-171450">
              <a:buFont typeface="Arial" panose="020B0604020202020204" pitchFamily="34" charset="0"/>
              <a:buChar char="•"/>
            </a:pPr>
            <a:endParaRPr lang="en-US" sz="700" b="1" dirty="0">
              <a:solidFill>
                <a:schemeClr val="tx1">
                  <a:lumMod val="95000"/>
                  <a:lumOff val="5000"/>
                </a:schemeClr>
              </a:solidFill>
              <a:ea typeface="Open Sans" charset="0"/>
              <a:cs typeface="Open Sans" charset="0"/>
            </a:endParaRPr>
          </a:p>
          <a:p>
            <a:pPr marL="342900" indent="-342900">
              <a:buFont typeface="Arial" panose="020B0604020202020204" pitchFamily="34" charset="0"/>
              <a:buChar char="•"/>
            </a:pPr>
            <a:r>
              <a:rPr lang="en-US" b="1" dirty="0">
                <a:solidFill>
                  <a:schemeClr val="tx1">
                    <a:lumMod val="95000"/>
                    <a:lumOff val="5000"/>
                  </a:schemeClr>
                </a:solidFill>
                <a:ea typeface="Open Sans" charset="0"/>
                <a:cs typeface="Open Sans" charset="0"/>
              </a:rPr>
              <a:t>Classification</a:t>
            </a:r>
          </a:p>
          <a:p>
            <a:pPr marL="800100" lvl="1" indent="-342900">
              <a:buFont typeface="Arial" panose="020B0604020202020204" pitchFamily="34" charset="0"/>
              <a:buChar char="•"/>
            </a:pPr>
            <a:r>
              <a:rPr lang="en-US" b="1" dirty="0">
                <a:solidFill>
                  <a:schemeClr val="tx1">
                    <a:lumMod val="95000"/>
                    <a:lumOff val="5000"/>
                  </a:schemeClr>
                </a:solidFill>
                <a:ea typeface="Open Sans" charset="0"/>
                <a:cs typeface="Open Sans" charset="0"/>
              </a:rPr>
              <a:t>k-Nearest Neighbors (</a:t>
            </a:r>
            <a:r>
              <a:rPr lang="en-US" b="1" dirty="0" err="1">
                <a:solidFill>
                  <a:schemeClr val="tx1">
                    <a:lumMod val="95000"/>
                    <a:lumOff val="5000"/>
                  </a:schemeClr>
                </a:solidFill>
                <a:ea typeface="Open Sans" charset="0"/>
                <a:cs typeface="Open Sans" charset="0"/>
              </a:rPr>
              <a:t>kNN</a:t>
            </a:r>
            <a:r>
              <a:rPr lang="en-US" b="1" dirty="0">
                <a:solidFill>
                  <a:schemeClr val="tx1">
                    <a:lumMod val="95000"/>
                    <a:lumOff val="5000"/>
                  </a:schemeClr>
                </a:solidFill>
                <a:ea typeface="Open Sans" charset="0"/>
                <a:cs typeface="Open Sans" charset="0"/>
              </a:rPr>
              <a:t>) </a:t>
            </a:r>
            <a:r>
              <a:rPr lang="en-US" sz="1600" i="1" dirty="0">
                <a:solidFill>
                  <a:schemeClr val="tx1">
                    <a:lumMod val="95000"/>
                    <a:lumOff val="5000"/>
                  </a:schemeClr>
                </a:solidFill>
                <a:ea typeface="Open Sans Light" charset="0"/>
                <a:cs typeface="Open Sans Light" charset="0"/>
              </a:rPr>
              <a:t>Classification</a:t>
            </a:r>
            <a:r>
              <a:rPr lang="en-US" sz="1600" dirty="0">
                <a:solidFill>
                  <a:schemeClr val="tx1">
                    <a:lumMod val="95000"/>
                    <a:lumOff val="5000"/>
                  </a:schemeClr>
                </a:solidFill>
                <a:ea typeface="Open Sans Light" charset="0"/>
                <a:cs typeface="Open Sans Light" charset="0"/>
              </a:rPr>
              <a:t> algorithm that classifies data into two or more </a:t>
            </a:r>
            <a:r>
              <a:rPr lang="en-US" sz="1600" i="1" dirty="0">
                <a:solidFill>
                  <a:schemeClr val="tx1">
                    <a:lumMod val="95000"/>
                    <a:lumOff val="5000"/>
                  </a:schemeClr>
                </a:solidFill>
                <a:ea typeface="Open Sans Light" charset="0"/>
                <a:cs typeface="Open Sans Light" charset="0"/>
              </a:rPr>
              <a:t>categories</a:t>
            </a:r>
          </a:p>
          <a:p>
            <a:pPr marL="800100" lvl="1" indent="-342900">
              <a:buFont typeface="Arial" panose="020B0604020202020204" pitchFamily="34" charset="0"/>
              <a:buChar char="•"/>
            </a:pPr>
            <a:r>
              <a:rPr lang="en-US" b="1" dirty="0">
                <a:solidFill>
                  <a:schemeClr val="tx1">
                    <a:lumMod val="95000"/>
                    <a:lumOff val="5000"/>
                  </a:schemeClr>
                </a:solidFill>
                <a:ea typeface="Open Sans" charset="0"/>
                <a:cs typeface="Open Sans" charset="0"/>
              </a:rPr>
              <a:t>Support Vector Machines (SVM) </a:t>
            </a:r>
            <a:r>
              <a:rPr lang="en-US" sz="1600" i="1" dirty="0">
                <a:solidFill>
                  <a:schemeClr val="tx1">
                    <a:lumMod val="95000"/>
                    <a:lumOff val="5000"/>
                  </a:schemeClr>
                </a:solidFill>
                <a:ea typeface="Open Sans Light" charset="0"/>
                <a:cs typeface="Open Sans Light" charset="0"/>
              </a:rPr>
              <a:t>Classification</a:t>
            </a:r>
            <a:r>
              <a:rPr lang="en-US" sz="1600" dirty="0">
                <a:solidFill>
                  <a:schemeClr val="tx1">
                    <a:lumMod val="95000"/>
                    <a:lumOff val="5000"/>
                  </a:schemeClr>
                </a:solidFill>
                <a:ea typeface="Open Sans Light" charset="0"/>
                <a:cs typeface="Open Sans Light" charset="0"/>
              </a:rPr>
              <a:t> algorithm that is used in </a:t>
            </a:r>
            <a:r>
              <a:rPr lang="en-US" sz="1600" i="1" dirty="0">
                <a:solidFill>
                  <a:schemeClr val="tx1">
                    <a:lumMod val="95000"/>
                    <a:lumOff val="5000"/>
                  </a:schemeClr>
                </a:solidFill>
                <a:ea typeface="Open Sans Light" charset="0"/>
                <a:cs typeface="Open Sans Light" charset="0"/>
              </a:rPr>
              <a:t>image</a:t>
            </a:r>
            <a:r>
              <a:rPr lang="en-US" sz="1600" dirty="0">
                <a:solidFill>
                  <a:schemeClr val="tx1">
                    <a:lumMod val="95000"/>
                    <a:lumOff val="5000"/>
                  </a:schemeClr>
                </a:solidFill>
                <a:ea typeface="Open Sans Light" charset="0"/>
                <a:cs typeface="Open Sans Light" charset="0"/>
              </a:rPr>
              <a:t> and </a:t>
            </a:r>
            <a:r>
              <a:rPr lang="en-US" sz="1600" i="1" dirty="0">
                <a:solidFill>
                  <a:schemeClr val="tx1">
                    <a:lumMod val="95000"/>
                    <a:lumOff val="5000"/>
                  </a:schemeClr>
                </a:solidFill>
                <a:ea typeface="Open Sans Light" charset="0"/>
                <a:cs typeface="Open Sans Light" charset="0"/>
              </a:rPr>
              <a:t>face</a:t>
            </a:r>
            <a:r>
              <a:rPr lang="en-US" sz="1600" dirty="0">
                <a:solidFill>
                  <a:schemeClr val="tx1">
                    <a:lumMod val="95000"/>
                    <a:lumOff val="5000"/>
                  </a:schemeClr>
                </a:solidFill>
                <a:ea typeface="Open Sans Light" charset="0"/>
                <a:cs typeface="Open Sans Light" charset="0"/>
              </a:rPr>
              <a:t> detection</a:t>
            </a:r>
          </a:p>
          <a:p>
            <a:pPr marL="800100" lvl="1" indent="-342900">
              <a:buFont typeface="Arial" panose="020B0604020202020204" pitchFamily="34" charset="0"/>
              <a:buChar char="•"/>
            </a:pPr>
            <a:r>
              <a:rPr lang="en-US" b="1" dirty="0">
                <a:solidFill>
                  <a:schemeClr val="tx1">
                    <a:lumMod val="95000"/>
                    <a:lumOff val="5000"/>
                  </a:schemeClr>
                </a:solidFill>
                <a:ea typeface="Open Sans" charset="0"/>
                <a:cs typeface="Open Sans" charset="0"/>
              </a:rPr>
              <a:t>Tree-Based algorithms </a:t>
            </a:r>
            <a:r>
              <a:rPr lang="en-US" sz="1600" dirty="0">
                <a:solidFill>
                  <a:schemeClr val="tx1">
                    <a:lumMod val="95000"/>
                    <a:lumOff val="5000"/>
                  </a:schemeClr>
                </a:solidFill>
                <a:ea typeface="Open Sans Light" charset="0"/>
                <a:cs typeface="Open Sans Light" charset="0"/>
              </a:rPr>
              <a:t>Tree-based algorithms such as decision trees and Random Forests are used to solve both </a:t>
            </a:r>
            <a:r>
              <a:rPr lang="en-US" sz="1600" i="1" dirty="0">
                <a:solidFill>
                  <a:schemeClr val="tx1">
                    <a:lumMod val="95000"/>
                    <a:lumOff val="5000"/>
                  </a:schemeClr>
                </a:solidFill>
                <a:ea typeface="Open Sans Light" charset="0"/>
                <a:cs typeface="Open Sans Light" charset="0"/>
              </a:rPr>
              <a:t>classification</a:t>
            </a:r>
            <a:r>
              <a:rPr lang="en-US" sz="1600" dirty="0">
                <a:solidFill>
                  <a:schemeClr val="tx1">
                    <a:lumMod val="95000"/>
                    <a:lumOff val="5000"/>
                  </a:schemeClr>
                </a:solidFill>
                <a:ea typeface="Open Sans Light" charset="0"/>
                <a:cs typeface="Open Sans Light" charset="0"/>
              </a:rPr>
              <a:t> and </a:t>
            </a:r>
            <a:r>
              <a:rPr lang="en-US" sz="1600" i="1" dirty="0">
                <a:solidFill>
                  <a:schemeClr val="tx1">
                    <a:lumMod val="95000"/>
                    <a:lumOff val="5000"/>
                  </a:schemeClr>
                </a:solidFill>
                <a:ea typeface="Open Sans Light" charset="0"/>
                <a:cs typeface="Open Sans Light" charset="0"/>
              </a:rPr>
              <a:t>regression</a:t>
            </a:r>
            <a:r>
              <a:rPr lang="en-US" sz="1600" dirty="0">
                <a:solidFill>
                  <a:schemeClr val="tx1">
                    <a:lumMod val="95000"/>
                    <a:lumOff val="5000"/>
                  </a:schemeClr>
                </a:solidFill>
                <a:ea typeface="Open Sans Light" charset="0"/>
                <a:cs typeface="Open Sans Light" charset="0"/>
              </a:rPr>
              <a:t> problems</a:t>
            </a:r>
          </a:p>
          <a:p>
            <a:pPr marL="800100" lvl="1" indent="-342900">
              <a:buFont typeface="Arial" panose="020B0604020202020204" pitchFamily="34" charset="0"/>
              <a:buChar char="•"/>
            </a:pPr>
            <a:r>
              <a:rPr lang="en-US" b="1" dirty="0" err="1">
                <a:solidFill>
                  <a:schemeClr val="tx1">
                    <a:lumMod val="95000"/>
                    <a:lumOff val="5000"/>
                  </a:schemeClr>
                </a:solidFill>
                <a:ea typeface="Open Sans" charset="0"/>
                <a:cs typeface="Open Sans" charset="0"/>
              </a:rPr>
              <a:t>Näive</a:t>
            </a:r>
            <a:r>
              <a:rPr lang="en-US" b="1" dirty="0">
                <a:solidFill>
                  <a:schemeClr val="tx1">
                    <a:lumMod val="95000"/>
                    <a:lumOff val="5000"/>
                  </a:schemeClr>
                </a:solidFill>
                <a:ea typeface="Open Sans" charset="0"/>
                <a:cs typeface="Open Sans" charset="0"/>
              </a:rPr>
              <a:t> Bayes </a:t>
            </a:r>
            <a:r>
              <a:rPr lang="en-US" sz="1600" dirty="0">
                <a:solidFill>
                  <a:schemeClr val="tx1">
                    <a:lumMod val="95000"/>
                    <a:lumOff val="5000"/>
                  </a:schemeClr>
                </a:solidFill>
                <a:ea typeface="Open Sans Light" charset="0"/>
                <a:cs typeface="Open Sans Light" charset="0"/>
              </a:rPr>
              <a:t>Uses the mathematical model of probability to solve classification problems</a:t>
            </a:r>
          </a:p>
          <a:p>
            <a:pPr marL="800100" lvl="1" indent="-342900">
              <a:buFont typeface="Arial" panose="020B0604020202020204" pitchFamily="34" charset="0"/>
              <a:buChar char="•"/>
            </a:pPr>
            <a:r>
              <a:rPr lang="en-US" b="1" dirty="0">
                <a:solidFill>
                  <a:schemeClr val="tx1">
                    <a:lumMod val="95000"/>
                    <a:lumOff val="5000"/>
                  </a:schemeClr>
                </a:solidFill>
                <a:ea typeface="Open Sans" charset="0"/>
                <a:cs typeface="Open Sans" charset="0"/>
              </a:rPr>
              <a:t>Neural Networks</a:t>
            </a:r>
          </a:p>
        </p:txBody>
      </p:sp>
    </p:spTree>
    <p:extLst>
      <p:ext uri="{BB962C8B-B14F-4D97-AF65-F5344CB8AC3E}">
        <p14:creationId xmlns:p14="http://schemas.microsoft.com/office/powerpoint/2010/main" val="301378303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A12BCB-5677-B095-DEFE-4BE8552D1FC4}"/>
              </a:ext>
            </a:extLst>
          </p:cNvPr>
          <p:cNvSpPr>
            <a:spLocks noGrp="1"/>
          </p:cNvSpPr>
          <p:nvPr>
            <p:ph type="title"/>
          </p:nvPr>
        </p:nvSpPr>
        <p:spPr/>
        <p:txBody>
          <a:bodyPr/>
          <a:lstStyle/>
          <a:p>
            <a:r>
              <a:rPr lang="en-US" dirty="0"/>
              <a:t>Estimation / Likelihood</a:t>
            </a:r>
          </a:p>
        </p:txBody>
      </p:sp>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CC2E67F7-6CDF-8BF3-256F-37A8C378BC12}"/>
                  </a:ext>
                </a:extLst>
              </p:cNvPr>
              <p:cNvSpPr/>
              <p:nvPr/>
            </p:nvSpPr>
            <p:spPr>
              <a:xfrm>
                <a:off x="1105218" y="2094805"/>
                <a:ext cx="10050462" cy="4107856"/>
              </a:xfrm>
              <a:prstGeom prst="rect">
                <a:avLst/>
              </a:prstGeom>
              <a:noFill/>
            </p:spPr>
            <p:txBody>
              <a:bodyPr wrap="square" rtlCol="0">
                <a:spAutoFit/>
              </a:bodyPr>
              <a:lstStyle/>
              <a:p>
                <a:pPr marL="285750" indent="-285750">
                  <a:buFont typeface="Arial" panose="020B0604020202020204" pitchFamily="34" charset="0"/>
                  <a:buChar char="•"/>
                </a:pPr>
                <a:r>
                  <a:rPr lang="en-US" dirty="0"/>
                  <a:t>Now the big question is: how can we determine the optimum parameters </a:t>
                </a:r>
                <a:r>
                  <a:rPr lang="en-US" i="1" dirty="0" err="1"/>
                  <a:t>a,b</a:t>
                </a:r>
                <a:r>
                  <a:rPr lang="en-US" i="1" dirty="0"/>
                  <a:t> </a:t>
                </a:r>
                <a:r>
                  <a:rPr lang="en-US" dirty="0"/>
                  <a:t>that define the optimal logistics function to output the optimal classifications; generally we have </a:t>
                </a:r>
                <a14:m>
                  <m:oMath xmlns:m="http://schemas.openxmlformats.org/officeDocument/2006/math">
                    <m:r>
                      <a:rPr lang="en-US" b="0" i="1" smtClean="0">
                        <a:latin typeface="Cambria Math" panose="02040503050406030204" pitchFamily="18" charset="0"/>
                      </a:rPr>
                      <m:t>𝑚</m:t>
                    </m:r>
                    <m:r>
                      <a:rPr lang="en-US" b="0" i="1" smtClean="0">
                        <a:latin typeface="Cambria Math" panose="02040503050406030204" pitchFamily="18" charset="0"/>
                      </a:rPr>
                      <m:t>+1</m:t>
                    </m:r>
                  </m:oMath>
                </a14:m>
                <a:r>
                  <a:rPr lang="en-US" dirty="0"/>
                  <a:t> parameters</a:t>
                </a:r>
              </a:p>
              <a:p>
                <a:pPr marL="285750" indent="-285750">
                  <a:buFont typeface="Arial" panose="020B0604020202020204" pitchFamily="34" charset="0"/>
                  <a:buChar char="•"/>
                </a:pPr>
                <a:r>
                  <a:rPr lang="en-US" dirty="0"/>
                  <a:t>We need a cost (or Loss) function again that tells us how close the approximated values are from the actual values. </a:t>
                </a:r>
              </a:p>
              <a:p>
                <a:pPr marL="285750" indent="-285750">
                  <a:buFont typeface="Arial" panose="020B0604020202020204" pitchFamily="34" charset="0"/>
                  <a:buChar char="•"/>
                </a:pPr>
                <a:r>
                  <a:rPr lang="en-US" dirty="0"/>
                  <a:t>Under the assumptions from some slides ago (Bernoulli experiment </a:t>
                </a:r>
                <a:r>
                  <a:rPr lang="en-US" dirty="0" err="1"/>
                  <a:t>etc</a:t>
                </a:r>
                <a:r>
                  <a:rPr lang="en-US" dirty="0"/>
                  <a:t>), it can be shown that the </a:t>
                </a:r>
                <a:r>
                  <a:rPr lang="en-US" b="1" dirty="0"/>
                  <a:t>joint probability </a:t>
                </a:r>
                <a:r>
                  <a:rPr lang="en-US" dirty="0"/>
                  <a:t>of the observations (meaning the probability to obtain a dataset </a:t>
                </a:r>
                <a14:m>
                  <m:oMath xmlns:m="http://schemas.openxmlformats.org/officeDocument/2006/math">
                    <m:d>
                      <m:dPr>
                        <m:ctrlPr>
                          <a:rPr lang="en-US" i="1" smtClean="0">
                            <a:latin typeface="Cambria Math" panose="02040503050406030204" pitchFamily="18" charset="0"/>
                          </a:rPr>
                        </m:ctrlPr>
                      </m:dPr>
                      <m:e>
                        <m:sSup>
                          <m:sSupPr>
                            <m:ctrlPr>
                              <a:rPr lang="en-US" i="1">
                                <a:latin typeface="Cambria Math" panose="02040503050406030204" pitchFamily="18" charset="0"/>
                              </a:rPr>
                            </m:ctrlPr>
                          </m:sSupPr>
                          <m:e>
                            <m:r>
                              <a:rPr lang="en-US" b="0" i="1">
                                <a:latin typeface="Cambria Math" panose="02040503050406030204" pitchFamily="18" charset="0"/>
                              </a:rPr>
                              <m:t>𝑥</m:t>
                            </m:r>
                          </m:e>
                          <m:sup>
                            <m:d>
                              <m:dPr>
                                <m:ctrlPr>
                                  <a:rPr lang="en-US" i="1">
                                    <a:latin typeface="Cambria Math" panose="02040503050406030204" pitchFamily="18" charset="0"/>
                                  </a:rPr>
                                </m:ctrlPr>
                              </m:dPr>
                              <m:e>
                                <m:r>
                                  <a:rPr lang="en-US" b="0" i="1">
                                    <a:latin typeface="Cambria Math" panose="02040503050406030204" pitchFamily="18" charset="0"/>
                                  </a:rPr>
                                  <m:t>𝑖</m:t>
                                </m:r>
                              </m:e>
                            </m:d>
                          </m:sup>
                        </m:sSup>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b="0" i="1" smtClean="0">
                                <a:latin typeface="Cambria Math" panose="02040503050406030204" pitchFamily="18" charset="0"/>
                              </a:rPr>
                              <m:t>𝑦</m:t>
                            </m:r>
                          </m:e>
                          <m:sup>
                            <m:d>
                              <m:dPr>
                                <m:ctrlPr>
                                  <a:rPr lang="en-US" i="1">
                                    <a:latin typeface="Cambria Math" panose="02040503050406030204" pitchFamily="18" charset="0"/>
                                  </a:rPr>
                                </m:ctrlPr>
                              </m:dPr>
                              <m:e>
                                <m:r>
                                  <a:rPr lang="en-US" b="0" i="1">
                                    <a:latin typeface="Cambria Math" panose="02040503050406030204" pitchFamily="18" charset="0"/>
                                  </a:rPr>
                                  <m:t>𝑖</m:t>
                                </m:r>
                              </m:e>
                            </m:d>
                          </m:sup>
                        </m:sSup>
                      </m:e>
                    </m:d>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=1,…,</m:t>
                    </m:r>
                    <m:r>
                      <a:rPr lang="en-US" b="0" i="1" smtClean="0">
                        <a:latin typeface="Cambria Math" panose="02040503050406030204" pitchFamily="18" charset="0"/>
                      </a:rPr>
                      <m:t>𝑛</m:t>
                    </m:r>
                  </m:oMath>
                </a14:m>
                <a:r>
                  <a:rPr lang="en-US" dirty="0"/>
                  <a:t>) is given by the </a:t>
                </a:r>
                <a:r>
                  <a:rPr lang="en-US" b="1" dirty="0"/>
                  <a:t>likelihood function</a:t>
                </a:r>
              </a:p>
              <a:p>
                <a:pPr marL="285750" indent="-285750">
                  <a:buFont typeface="Arial" panose="020B0604020202020204" pitchFamily="34" charset="0"/>
                  <a:buChar char="•"/>
                </a:pPr>
                <a:endParaRPr lang="en-US" b="1" dirty="0"/>
              </a:p>
              <a:p>
                <a:pPr marL="285750" indent="-285750">
                  <a:buFont typeface="Arial" panose="020B0604020202020204" pitchFamily="34" charset="0"/>
                  <a:buChar char="•"/>
                </a:pPr>
                <a:endParaRPr lang="en-US" b="1" dirty="0"/>
              </a:p>
              <a:p>
                <a:pPr marL="285750" indent="-285750">
                  <a:buFont typeface="Arial" panose="020B0604020202020204" pitchFamily="34" charset="0"/>
                  <a:buChar char="•"/>
                </a:pPr>
                <a:endParaRPr lang="en-US" b="1" dirty="0"/>
              </a:p>
              <a:p>
                <a:pPr marL="285750" indent="-285750">
                  <a:buFont typeface="Arial" panose="020B0604020202020204" pitchFamily="34" charset="0"/>
                  <a:buChar char="•"/>
                </a:pPr>
                <a:r>
                  <a:rPr lang="en-US" dirty="0"/>
                  <a:t>To find our optimal parameters we need to maximize this function; this method is called </a:t>
                </a:r>
                <a:r>
                  <a:rPr lang="en-US" b="1" dirty="0"/>
                  <a:t>Maximum</a:t>
                </a:r>
                <a:r>
                  <a:rPr lang="en-US" dirty="0"/>
                  <a:t> </a:t>
                </a:r>
                <a:r>
                  <a:rPr lang="en-US" b="1" dirty="0"/>
                  <a:t>Likelihood Estimation (MLE)</a:t>
                </a:r>
              </a:p>
              <a:p>
                <a:pPr marL="285750" indent="-285750">
                  <a:buFont typeface="Arial" panose="020B0604020202020204" pitchFamily="34" charset="0"/>
                  <a:buChar char="•"/>
                </a:pPr>
                <a:r>
                  <a:rPr lang="en-US" dirty="0"/>
                  <a:t>Unfortunately we cannot get into details on how to find the maximum, and it’s generally only possible numerically and using methods from solving (non-) convex optimization problems</a:t>
                </a:r>
              </a:p>
            </p:txBody>
          </p:sp>
        </mc:Choice>
        <mc:Fallback xmlns="">
          <p:sp>
            <p:nvSpPr>
              <p:cNvPr id="9" name="Rectangle 8">
                <a:extLst>
                  <a:ext uri="{FF2B5EF4-FFF2-40B4-BE49-F238E27FC236}">
                    <a16:creationId xmlns:a16="http://schemas.microsoft.com/office/drawing/2014/main" id="{CC2E67F7-6CDF-8BF3-256F-37A8C378BC12}"/>
                  </a:ext>
                </a:extLst>
              </p:cNvPr>
              <p:cNvSpPr>
                <a:spLocks noRot="1" noChangeAspect="1" noMove="1" noResize="1" noEditPoints="1" noAdjustHandles="1" noChangeArrowheads="1" noChangeShapeType="1" noTextEdit="1"/>
              </p:cNvSpPr>
              <p:nvPr/>
            </p:nvSpPr>
            <p:spPr>
              <a:xfrm>
                <a:off x="1105218" y="2094805"/>
                <a:ext cx="10050462" cy="4107856"/>
              </a:xfrm>
              <a:prstGeom prst="rect">
                <a:avLst/>
              </a:prstGeom>
              <a:blipFill>
                <a:blip r:embed="rId2"/>
                <a:stretch>
                  <a:fillRect l="-364" t="-892" r="-36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B864B04-EED0-0195-E720-BAB807B99A8A}"/>
                  </a:ext>
                </a:extLst>
              </p:cNvPr>
              <p:cNvSpPr txBox="1"/>
              <p:nvPr/>
            </p:nvSpPr>
            <p:spPr>
              <a:xfrm>
                <a:off x="3310537" y="4061764"/>
                <a:ext cx="6584815" cy="75623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nary>
                        <m:naryPr>
                          <m:chr m:val="∏"/>
                          <m:ctrlPr>
                            <a:rPr lang="en-US"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𝑛</m:t>
                          </m:r>
                        </m:sup>
                        <m:e>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𝑌</m:t>
                              </m:r>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𝑦</m:t>
                                  </m:r>
                                </m:e>
                                <m:sup>
                                  <m:d>
                                    <m:dPr>
                                      <m:ctrlPr>
                                        <a:rPr lang="en-US" i="1">
                                          <a:latin typeface="Cambria Math" panose="02040503050406030204" pitchFamily="18" charset="0"/>
                                        </a:rPr>
                                      </m:ctrlPr>
                                    </m:dPr>
                                    <m:e>
                                      <m:r>
                                        <a:rPr lang="en-US" i="1">
                                          <a:latin typeface="Cambria Math" panose="02040503050406030204" pitchFamily="18" charset="0"/>
                                        </a:rPr>
                                        <m:t>𝑖</m:t>
                                      </m:r>
                                    </m:e>
                                  </m:d>
                                </m:sup>
                              </m:sSup>
                              <m:r>
                                <a:rPr lang="en-US" b="0" i="1" smtClean="0">
                                  <a:latin typeface="Cambria Math" panose="02040503050406030204" pitchFamily="18" charset="0"/>
                                </a:rPr>
                                <m:t>| </m:t>
                              </m:r>
                              <m:r>
                                <a:rPr lang="en-US" b="0" i="1" smtClean="0">
                                  <a:latin typeface="Cambria Math" panose="02040503050406030204" pitchFamily="18" charset="0"/>
                                </a:rPr>
                                <m:t>𝑋</m:t>
                              </m:r>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𝑥</m:t>
                                  </m:r>
                                </m:e>
                                <m:sup>
                                  <m:d>
                                    <m:dPr>
                                      <m:ctrlPr>
                                        <a:rPr lang="en-US" i="1">
                                          <a:latin typeface="Cambria Math" panose="02040503050406030204" pitchFamily="18" charset="0"/>
                                        </a:rPr>
                                      </m:ctrlPr>
                                    </m:dPr>
                                    <m:e>
                                      <m:r>
                                        <a:rPr lang="en-US" i="1">
                                          <a:latin typeface="Cambria Math" panose="02040503050406030204" pitchFamily="18" charset="0"/>
                                        </a:rPr>
                                        <m:t>𝑖</m:t>
                                      </m:r>
                                    </m:e>
                                  </m:d>
                                </m:sup>
                              </m:sSup>
                            </m:e>
                          </m:d>
                        </m:e>
                      </m:nary>
                      <m:r>
                        <a:rPr lang="en-US" b="0" i="1" smtClean="0">
                          <a:latin typeface="Cambria Math" panose="02040503050406030204" pitchFamily="18" charset="0"/>
                        </a:rPr>
                        <m:t>=</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𝑛</m:t>
                          </m:r>
                        </m:sup>
                        <m:e>
                          <m:sSup>
                            <m:sSupPr>
                              <m:ctrlPr>
                                <a:rPr lang="en-US" i="1" smtClean="0">
                                  <a:latin typeface="Cambria Math" panose="02040503050406030204" pitchFamily="18" charset="0"/>
                                </a:rPr>
                              </m:ctrlPr>
                            </m:sSupPr>
                            <m:e>
                              <m:r>
                                <a:rPr lang="en-US" i="1">
                                  <a:latin typeface="Cambria Math" panose="02040503050406030204" pitchFamily="18" charset="0"/>
                                </a:rPr>
                                <m:t>𝑝</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𝑥</m:t>
                                  </m:r>
                                </m:e>
                                <m:sup>
                                  <m:d>
                                    <m:dPr>
                                      <m:ctrlPr>
                                        <a:rPr lang="en-US" i="1">
                                          <a:latin typeface="Cambria Math" panose="02040503050406030204" pitchFamily="18" charset="0"/>
                                        </a:rPr>
                                      </m:ctrlPr>
                                    </m:dPr>
                                    <m:e>
                                      <m:r>
                                        <a:rPr lang="en-US" i="1">
                                          <a:latin typeface="Cambria Math" panose="02040503050406030204" pitchFamily="18" charset="0"/>
                                        </a:rPr>
                                        <m:t>𝑖</m:t>
                                      </m:r>
                                    </m:e>
                                  </m:d>
                                </m:sup>
                              </m:sSup>
                              <m:r>
                                <a:rPr lang="en-US" i="1">
                                  <a:latin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𝜽</m:t>
                              </m:r>
                              <m:r>
                                <a:rPr lang="en-US" b="1" i="1">
                                  <a:latin typeface="Cambria Math" panose="02040503050406030204" pitchFamily="18" charset="0"/>
                                  <a:ea typeface="Cambria Math" panose="02040503050406030204" pitchFamily="18" charset="0"/>
                                </a:rPr>
                                <m:t>)</m:t>
                              </m:r>
                            </m:e>
                            <m:sup>
                              <m:sSup>
                                <m:sSupPr>
                                  <m:ctrlPr>
                                    <a:rPr lang="en-US" i="1">
                                      <a:latin typeface="Cambria Math" panose="02040503050406030204" pitchFamily="18" charset="0"/>
                                    </a:rPr>
                                  </m:ctrlPr>
                                </m:sSupPr>
                                <m:e>
                                  <m:r>
                                    <a:rPr lang="en-US" i="1">
                                      <a:latin typeface="Cambria Math" panose="02040503050406030204" pitchFamily="18" charset="0"/>
                                    </a:rPr>
                                    <m:t>𝑦</m:t>
                                  </m:r>
                                </m:e>
                                <m:sup>
                                  <m:d>
                                    <m:dPr>
                                      <m:ctrlPr>
                                        <a:rPr lang="en-US" i="1">
                                          <a:latin typeface="Cambria Math" panose="02040503050406030204" pitchFamily="18" charset="0"/>
                                        </a:rPr>
                                      </m:ctrlPr>
                                    </m:dPr>
                                    <m:e>
                                      <m:r>
                                        <a:rPr lang="en-US" i="1">
                                          <a:latin typeface="Cambria Math" panose="02040503050406030204" pitchFamily="18" charset="0"/>
                                        </a:rPr>
                                        <m:t>𝑖</m:t>
                                      </m:r>
                                    </m:e>
                                  </m:d>
                                </m:sup>
                              </m:sSup>
                            </m:sup>
                          </m:sSup>
                          <m:r>
                            <a:rPr lang="en-US" b="0" i="1" smtClean="0">
                              <a:latin typeface="Cambria Math" panose="02040503050406030204" pitchFamily="18" charset="0"/>
                            </a:rPr>
                            <m:t>  </m:t>
                          </m:r>
                          <m:sSup>
                            <m:sSupPr>
                              <m:ctrlPr>
                                <a:rPr lang="en-US" i="1" smtClean="0">
                                  <a:latin typeface="Cambria Math" panose="02040503050406030204" pitchFamily="18" charset="0"/>
                                </a:rPr>
                              </m:ctrlPr>
                            </m:sSupPr>
                            <m:e>
                              <m:d>
                                <m:dPr>
                                  <m:ctrlPr>
                                    <a:rPr lang="en-US" i="1" smtClean="0">
                                      <a:latin typeface="Cambria Math" panose="02040503050406030204" pitchFamily="18" charset="0"/>
                                    </a:rPr>
                                  </m:ctrlPr>
                                </m:dPr>
                                <m:e>
                                  <m:r>
                                    <a:rPr lang="en-US" b="0" i="1" smtClean="0">
                                      <a:latin typeface="Cambria Math" panose="02040503050406030204" pitchFamily="18" charset="0"/>
                                    </a:rPr>
                                    <m:t>1−</m:t>
                                  </m:r>
                                  <m:r>
                                    <a:rPr lang="en-US" i="1">
                                      <a:latin typeface="Cambria Math" panose="02040503050406030204" pitchFamily="18" charset="0"/>
                                    </a:rPr>
                                    <m:t>𝑝</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𝑥</m:t>
                                      </m:r>
                                    </m:e>
                                    <m:sup>
                                      <m:d>
                                        <m:dPr>
                                          <m:ctrlPr>
                                            <a:rPr lang="en-US" i="1">
                                              <a:latin typeface="Cambria Math" panose="02040503050406030204" pitchFamily="18" charset="0"/>
                                            </a:rPr>
                                          </m:ctrlPr>
                                        </m:dPr>
                                        <m:e>
                                          <m:r>
                                            <a:rPr lang="en-US" i="1">
                                              <a:latin typeface="Cambria Math" panose="02040503050406030204" pitchFamily="18" charset="0"/>
                                            </a:rPr>
                                            <m:t>𝑖</m:t>
                                          </m:r>
                                        </m:e>
                                      </m:d>
                                    </m:sup>
                                  </m:sSup>
                                  <m:r>
                                    <a:rPr lang="en-US" i="1">
                                      <a:latin typeface="Cambria Math" panose="02040503050406030204" pitchFamily="18" charset="0"/>
                                    </a:rPr>
                                    <m:t>;</m:t>
                                  </m:r>
                                  <m:r>
                                    <a:rPr lang="en-US" b="1" i="1">
                                      <a:latin typeface="Cambria Math" panose="02040503050406030204" pitchFamily="18" charset="0"/>
                                      <a:ea typeface="Cambria Math" panose="02040503050406030204" pitchFamily="18" charset="0"/>
                                    </a:rPr>
                                    <m:t>𝜽</m:t>
                                  </m:r>
                                  <m:r>
                                    <a:rPr lang="en-US" b="1" i="1">
                                      <a:latin typeface="Cambria Math" panose="02040503050406030204" pitchFamily="18" charset="0"/>
                                      <a:ea typeface="Cambria Math" panose="02040503050406030204" pitchFamily="18" charset="0"/>
                                    </a:rPr>
                                    <m:t>)</m:t>
                                  </m:r>
                                </m:e>
                              </m:d>
                            </m:e>
                            <m:sup>
                              <m:r>
                                <a:rPr lang="en-US" i="1">
                                  <a:latin typeface="Cambria Math" panose="02040503050406030204" pitchFamily="18" charset="0"/>
                                  <a:ea typeface="Cambria Math" panose="02040503050406030204" pitchFamily="18" charset="0"/>
                                </a:rPr>
                                <m:t>1−</m:t>
                              </m:r>
                              <m:sSup>
                                <m:sSupPr>
                                  <m:ctrlPr>
                                    <a:rPr lang="en-US" i="1">
                                      <a:latin typeface="Cambria Math" panose="02040503050406030204" pitchFamily="18" charset="0"/>
                                    </a:rPr>
                                  </m:ctrlPr>
                                </m:sSupPr>
                                <m:e>
                                  <m:r>
                                    <a:rPr lang="en-US" i="1">
                                      <a:latin typeface="Cambria Math" panose="02040503050406030204" pitchFamily="18" charset="0"/>
                                    </a:rPr>
                                    <m:t>𝑦</m:t>
                                  </m:r>
                                </m:e>
                                <m:sup>
                                  <m:d>
                                    <m:dPr>
                                      <m:ctrlPr>
                                        <a:rPr lang="en-US" i="1">
                                          <a:latin typeface="Cambria Math" panose="02040503050406030204" pitchFamily="18" charset="0"/>
                                        </a:rPr>
                                      </m:ctrlPr>
                                    </m:dPr>
                                    <m:e>
                                      <m:r>
                                        <a:rPr lang="en-US" i="1">
                                          <a:latin typeface="Cambria Math" panose="02040503050406030204" pitchFamily="18" charset="0"/>
                                        </a:rPr>
                                        <m:t>𝑖</m:t>
                                      </m:r>
                                    </m:e>
                                  </m:d>
                                </m:sup>
                              </m:sSup>
                            </m:sup>
                          </m:sSup>
                        </m:e>
                      </m:nary>
                    </m:oMath>
                  </m:oMathPara>
                </a14:m>
                <a:endParaRPr lang="en-US" dirty="0"/>
              </a:p>
            </p:txBody>
          </p:sp>
        </mc:Choice>
        <mc:Fallback xmlns="">
          <p:sp>
            <p:nvSpPr>
              <p:cNvPr id="10" name="TextBox 9">
                <a:extLst>
                  <a:ext uri="{FF2B5EF4-FFF2-40B4-BE49-F238E27FC236}">
                    <a16:creationId xmlns:a16="http://schemas.microsoft.com/office/drawing/2014/main" id="{1B864B04-EED0-0195-E720-BAB807B99A8A}"/>
                  </a:ext>
                </a:extLst>
              </p:cNvPr>
              <p:cNvSpPr txBox="1">
                <a:spLocks noRot="1" noChangeAspect="1" noMove="1" noResize="1" noEditPoints="1" noAdjustHandles="1" noChangeArrowheads="1" noChangeShapeType="1" noTextEdit="1"/>
              </p:cNvSpPr>
              <p:nvPr/>
            </p:nvSpPr>
            <p:spPr>
              <a:xfrm>
                <a:off x="3310537" y="4061764"/>
                <a:ext cx="6584815" cy="756233"/>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20979092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A12BCB-5677-B095-DEFE-4BE8552D1FC4}"/>
              </a:ext>
            </a:extLst>
          </p:cNvPr>
          <p:cNvSpPr>
            <a:spLocks noGrp="1"/>
          </p:cNvSpPr>
          <p:nvPr>
            <p:ph type="title"/>
          </p:nvPr>
        </p:nvSpPr>
        <p:spPr/>
        <p:txBody>
          <a:bodyPr/>
          <a:lstStyle/>
          <a:p>
            <a:r>
              <a:rPr lang="en-US" dirty="0"/>
              <a:t>Log-Likelihood</a:t>
            </a:r>
          </a:p>
        </p:txBody>
      </p:sp>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CC2E67F7-6CDF-8BF3-256F-37A8C378BC12}"/>
                  </a:ext>
                </a:extLst>
              </p:cNvPr>
              <p:cNvSpPr/>
              <p:nvPr/>
            </p:nvSpPr>
            <p:spPr>
              <a:xfrm>
                <a:off x="1105218" y="2094805"/>
                <a:ext cx="10050462" cy="4304833"/>
              </a:xfrm>
              <a:prstGeom prst="rect">
                <a:avLst/>
              </a:prstGeom>
              <a:noFill/>
            </p:spPr>
            <p:txBody>
              <a:bodyPr wrap="square" rtlCol="0">
                <a:spAutoFit/>
              </a:bodyPr>
              <a:lstStyle/>
              <a:p>
                <a:pPr marL="285750" indent="-285750">
                  <a:buFont typeface="Arial" panose="020B0604020202020204" pitchFamily="34" charset="0"/>
                  <a:buChar char="•"/>
                </a:pPr>
                <a:r>
                  <a:rPr lang="en-US" dirty="0"/>
                  <a:t>The likelihood of observing the data </a:t>
                </a:r>
                <a14:m>
                  <m:oMath xmlns:m="http://schemas.openxmlformats.org/officeDocument/2006/math">
                    <m:d>
                      <m:dPr>
                        <m:ctrlPr>
                          <a:rPr lang="en-US" i="1" smtClean="0">
                            <a:latin typeface="Cambria Math" panose="02040503050406030204" pitchFamily="18" charset="0"/>
                          </a:rPr>
                        </m:ctrlPr>
                      </m:dPr>
                      <m:e>
                        <m:sSup>
                          <m:sSupPr>
                            <m:ctrlPr>
                              <a:rPr lang="en-US" i="1">
                                <a:latin typeface="Cambria Math" panose="02040503050406030204" pitchFamily="18" charset="0"/>
                              </a:rPr>
                            </m:ctrlPr>
                          </m:sSupPr>
                          <m:e>
                            <m:r>
                              <a:rPr lang="en-US" b="0" i="1">
                                <a:latin typeface="Cambria Math" panose="02040503050406030204" pitchFamily="18" charset="0"/>
                              </a:rPr>
                              <m:t>𝑥</m:t>
                            </m:r>
                          </m:e>
                          <m:sup>
                            <m:d>
                              <m:dPr>
                                <m:ctrlPr>
                                  <a:rPr lang="en-US" i="1">
                                    <a:latin typeface="Cambria Math" panose="02040503050406030204" pitchFamily="18" charset="0"/>
                                  </a:rPr>
                                </m:ctrlPr>
                              </m:dPr>
                              <m:e>
                                <m:r>
                                  <a:rPr lang="en-US" b="0" i="1">
                                    <a:latin typeface="Cambria Math" panose="02040503050406030204" pitchFamily="18" charset="0"/>
                                  </a:rPr>
                                  <m:t>𝑖</m:t>
                                </m:r>
                              </m:e>
                            </m:d>
                          </m:sup>
                        </m:sSup>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b="0" i="1" smtClean="0">
                                <a:latin typeface="Cambria Math" panose="02040503050406030204" pitchFamily="18" charset="0"/>
                              </a:rPr>
                              <m:t>𝑦</m:t>
                            </m:r>
                          </m:e>
                          <m:sup>
                            <m:d>
                              <m:dPr>
                                <m:ctrlPr>
                                  <a:rPr lang="en-US" i="1">
                                    <a:latin typeface="Cambria Math" panose="02040503050406030204" pitchFamily="18" charset="0"/>
                                  </a:rPr>
                                </m:ctrlPr>
                              </m:dPr>
                              <m:e>
                                <m:r>
                                  <a:rPr lang="en-US" b="0" i="1">
                                    <a:latin typeface="Cambria Math" panose="02040503050406030204" pitchFamily="18" charset="0"/>
                                  </a:rPr>
                                  <m:t>𝑖</m:t>
                                </m:r>
                              </m:e>
                            </m:d>
                          </m:sup>
                        </m:sSup>
                      </m:e>
                    </m:d>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=1,…,</m:t>
                    </m:r>
                    <m:r>
                      <a:rPr lang="en-US" b="0" i="1" smtClean="0">
                        <a:latin typeface="Cambria Math" panose="02040503050406030204" pitchFamily="18" charset="0"/>
                      </a:rPr>
                      <m:t>𝑛</m:t>
                    </m:r>
                  </m:oMath>
                </a14:m>
                <a:r>
                  <a:rPr lang="en-US" dirty="0"/>
                  <a:t>) is given by the </a:t>
                </a:r>
                <a:r>
                  <a:rPr lang="en-US" b="1" dirty="0"/>
                  <a:t>likelihood function</a:t>
                </a:r>
              </a:p>
              <a:p>
                <a:pPr marL="285750" indent="-285750">
                  <a:buFont typeface="Arial" panose="020B0604020202020204" pitchFamily="34" charset="0"/>
                  <a:buChar char="•"/>
                </a:pPr>
                <a:endParaRPr lang="en-US" b="1" dirty="0"/>
              </a:p>
              <a:p>
                <a:pPr marL="285750" indent="-285750">
                  <a:buFont typeface="Arial" panose="020B0604020202020204" pitchFamily="34" charset="0"/>
                  <a:buChar char="•"/>
                </a:pPr>
                <a:endParaRPr lang="en-US" b="1"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When we take the log of this we see how to interpret that: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endParaRPr lang="en-US" dirty="0"/>
              </a:p>
              <a:p>
                <a:pPr marL="285750" indent="-285750">
                  <a:buFont typeface="Arial" panose="020B0604020202020204" pitchFamily="34" charset="0"/>
                  <a:buChar char="•"/>
                </a:pPr>
                <a:r>
                  <a:rPr lang="en-US" dirty="0"/>
                  <a:t>Our goal is to classify, i.e. </a:t>
                </a:r>
                <a14:m>
                  <m:oMath xmlns:m="http://schemas.openxmlformats.org/officeDocument/2006/math">
                    <m:sSup>
                      <m:sSupPr>
                        <m:ctrlPr>
                          <a:rPr lang="en-US" i="1" smtClean="0">
                            <a:latin typeface="Cambria Math" panose="02040503050406030204" pitchFamily="18" charset="0"/>
                          </a:rPr>
                        </m:ctrlPr>
                      </m:sSupPr>
                      <m:e>
                        <m:r>
                          <a:rPr lang="en-US" i="1">
                            <a:latin typeface="Cambria Math" panose="02040503050406030204" pitchFamily="18" charset="0"/>
                          </a:rPr>
                          <m:t>𝑦</m:t>
                        </m:r>
                      </m:e>
                      <m:sup>
                        <m:d>
                          <m:dPr>
                            <m:ctrlPr>
                              <a:rPr lang="en-US" i="1">
                                <a:latin typeface="Cambria Math" panose="02040503050406030204" pitchFamily="18" charset="0"/>
                              </a:rPr>
                            </m:ctrlPr>
                          </m:dPr>
                          <m:e>
                            <m:r>
                              <a:rPr lang="en-US" i="1">
                                <a:latin typeface="Cambria Math" panose="02040503050406030204" pitchFamily="18" charset="0"/>
                              </a:rPr>
                              <m:t>𝑖</m:t>
                            </m:r>
                          </m:e>
                        </m:d>
                      </m:sup>
                    </m:sSup>
                  </m:oMath>
                </a14:m>
                <a:r>
                  <a:rPr lang="en-US" dirty="0"/>
                  <a:t> is either 0 or 1 (we can always switch between 0/1 and -1/1). Therefore for each data point we either add term 1 OR term 2. Our goal is to have the highest possible probabilities </a:t>
                </a:r>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𝑥</m:t>
                            </m:r>
                          </m:e>
                          <m:sup>
                            <m:d>
                              <m:dPr>
                                <m:ctrlPr>
                                  <a:rPr lang="en-US" i="1">
                                    <a:latin typeface="Cambria Math" panose="02040503050406030204" pitchFamily="18" charset="0"/>
                                  </a:rPr>
                                </m:ctrlPr>
                              </m:dPr>
                              <m:e>
                                <m:r>
                                  <a:rPr lang="en-US" i="1">
                                    <a:latin typeface="Cambria Math" panose="02040503050406030204" pitchFamily="18" charset="0"/>
                                  </a:rPr>
                                  <m:t>𝑖</m:t>
                                </m:r>
                              </m:e>
                            </m:d>
                          </m:sup>
                        </m:sSup>
                        <m:r>
                          <a:rPr lang="en-US" i="1">
                            <a:latin typeface="Cambria Math" panose="02040503050406030204" pitchFamily="18" charset="0"/>
                          </a:rPr>
                          <m:t>;</m:t>
                        </m:r>
                        <m:r>
                          <a:rPr lang="en-US" b="1" i="1">
                            <a:latin typeface="Cambria Math" panose="02040503050406030204" pitchFamily="18" charset="0"/>
                            <a:ea typeface="Cambria Math" panose="02040503050406030204" pitchFamily="18" charset="0"/>
                          </a:rPr>
                          <m:t>𝜽</m:t>
                        </m:r>
                      </m:e>
                    </m:d>
                  </m:oMath>
                </a14:m>
                <a:r>
                  <a:rPr lang="en-US" dirty="0"/>
                  <a:t> corresponding to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𝑦</m:t>
                        </m:r>
                      </m:e>
                      <m:sup>
                        <m:d>
                          <m:dPr>
                            <m:ctrlPr>
                              <a:rPr lang="en-US" i="1">
                                <a:latin typeface="Cambria Math" panose="02040503050406030204" pitchFamily="18" charset="0"/>
                              </a:rPr>
                            </m:ctrlPr>
                          </m:dPr>
                          <m:e>
                            <m:r>
                              <a:rPr lang="en-US" i="1">
                                <a:latin typeface="Cambria Math" panose="02040503050406030204" pitchFamily="18" charset="0"/>
                              </a:rPr>
                              <m:t>𝑖</m:t>
                            </m:r>
                          </m:e>
                        </m:d>
                      </m:sup>
                    </m:sSup>
                  </m:oMath>
                </a14:m>
                <a:r>
                  <a:rPr lang="en-US" dirty="0"/>
                  <a:t> and </a:t>
                </a:r>
                <a14:m>
                  <m:oMath xmlns:m="http://schemas.openxmlformats.org/officeDocument/2006/math">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1−</m:t>
                        </m:r>
                        <m:r>
                          <a:rPr lang="en-US" i="1">
                            <a:latin typeface="Cambria Math" panose="02040503050406030204" pitchFamily="18" charset="0"/>
                          </a:rPr>
                          <m:t>𝑝</m:t>
                        </m:r>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𝑥</m:t>
                                </m:r>
                              </m:e>
                              <m:sup>
                                <m:d>
                                  <m:dPr>
                                    <m:ctrlPr>
                                      <a:rPr lang="en-US" i="1">
                                        <a:latin typeface="Cambria Math" panose="02040503050406030204" pitchFamily="18" charset="0"/>
                                      </a:rPr>
                                    </m:ctrlPr>
                                  </m:dPr>
                                  <m:e>
                                    <m:r>
                                      <a:rPr lang="en-US" i="1">
                                        <a:latin typeface="Cambria Math" panose="02040503050406030204" pitchFamily="18" charset="0"/>
                                      </a:rPr>
                                      <m:t>𝑖</m:t>
                                    </m:r>
                                  </m:e>
                                </m:d>
                              </m:sup>
                            </m:sSup>
                            <m:r>
                              <a:rPr lang="en-US" i="1">
                                <a:latin typeface="Cambria Math" panose="02040503050406030204" pitchFamily="18" charset="0"/>
                              </a:rPr>
                              <m:t>;</m:t>
                            </m:r>
                            <m:r>
                              <a:rPr lang="en-US" b="1" i="1">
                                <a:latin typeface="Cambria Math" panose="02040503050406030204" pitchFamily="18" charset="0"/>
                                <a:ea typeface="Cambria Math" panose="02040503050406030204" pitchFamily="18" charset="0"/>
                              </a:rPr>
                              <m:t>𝜽</m:t>
                            </m:r>
                          </m:e>
                        </m:d>
                      </m:e>
                    </m:d>
                  </m:oMath>
                </a14:m>
                <a:r>
                  <a:rPr lang="en-US" dirty="0"/>
                  <a:t> corresponding to </a:t>
                </a:r>
                <a14:m>
                  <m:oMath xmlns:m="http://schemas.openxmlformats.org/officeDocument/2006/math">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1−</m:t>
                        </m:r>
                        <m:sSup>
                          <m:sSupPr>
                            <m:ctrlPr>
                              <a:rPr lang="en-US" i="1">
                                <a:latin typeface="Cambria Math" panose="02040503050406030204" pitchFamily="18" charset="0"/>
                              </a:rPr>
                            </m:ctrlPr>
                          </m:sSupPr>
                          <m:e>
                            <m:r>
                              <a:rPr lang="en-US" i="1">
                                <a:latin typeface="Cambria Math" panose="02040503050406030204" pitchFamily="18" charset="0"/>
                              </a:rPr>
                              <m:t>𝑦</m:t>
                            </m:r>
                          </m:e>
                          <m:sup>
                            <m:d>
                              <m:dPr>
                                <m:ctrlPr>
                                  <a:rPr lang="en-US" i="1">
                                    <a:latin typeface="Cambria Math" panose="02040503050406030204" pitchFamily="18" charset="0"/>
                                  </a:rPr>
                                </m:ctrlPr>
                              </m:dPr>
                              <m:e>
                                <m:r>
                                  <a:rPr lang="en-US" i="1">
                                    <a:latin typeface="Cambria Math" panose="02040503050406030204" pitchFamily="18" charset="0"/>
                                  </a:rPr>
                                  <m:t>𝑖</m:t>
                                </m:r>
                              </m:e>
                            </m:d>
                          </m:sup>
                        </m:sSup>
                      </m:e>
                    </m:d>
                  </m:oMath>
                </a14:m>
                <a:r>
                  <a:rPr lang="en-US" dirty="0"/>
                  <a:t>. That means </a:t>
                </a:r>
                <a:r>
                  <a:rPr lang="en-US" b="1" dirty="0"/>
                  <a:t>maximizing this function will give us the optimal parameters</a:t>
                </a:r>
                <a:r>
                  <a:rPr lang="en-US" dirty="0"/>
                  <a:t> </a:t>
                </a:r>
                <a14:m>
                  <m:oMath xmlns:m="http://schemas.openxmlformats.org/officeDocument/2006/math">
                    <m:r>
                      <a:rPr lang="en-US" b="1" i="1">
                        <a:latin typeface="Cambria Math" panose="02040503050406030204" pitchFamily="18" charset="0"/>
                        <a:ea typeface="Cambria Math" panose="02040503050406030204" pitchFamily="18" charset="0"/>
                      </a:rPr>
                      <m:t>𝜽</m:t>
                    </m:r>
                  </m:oMath>
                </a14:m>
                <a:r>
                  <a:rPr lang="en-US" dirty="0"/>
                  <a:t>.</a:t>
                </a:r>
              </a:p>
            </p:txBody>
          </p:sp>
        </mc:Choice>
        <mc:Fallback xmlns="">
          <p:sp>
            <p:nvSpPr>
              <p:cNvPr id="9" name="Rectangle 8">
                <a:extLst>
                  <a:ext uri="{FF2B5EF4-FFF2-40B4-BE49-F238E27FC236}">
                    <a16:creationId xmlns:a16="http://schemas.microsoft.com/office/drawing/2014/main" id="{CC2E67F7-6CDF-8BF3-256F-37A8C378BC12}"/>
                  </a:ext>
                </a:extLst>
              </p:cNvPr>
              <p:cNvSpPr>
                <a:spLocks noRot="1" noChangeAspect="1" noMove="1" noResize="1" noEditPoints="1" noAdjustHandles="1" noChangeArrowheads="1" noChangeShapeType="1" noTextEdit="1"/>
              </p:cNvSpPr>
              <p:nvPr/>
            </p:nvSpPr>
            <p:spPr>
              <a:xfrm>
                <a:off x="1105218" y="2094805"/>
                <a:ext cx="10050462" cy="4304833"/>
              </a:xfrm>
              <a:prstGeom prst="rect">
                <a:avLst/>
              </a:prstGeom>
              <a:blipFill>
                <a:blip r:embed="rId2"/>
                <a:stretch>
                  <a:fillRect l="-364" t="-2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B864B04-EED0-0195-E720-BAB807B99A8A}"/>
                  </a:ext>
                </a:extLst>
              </p:cNvPr>
              <p:cNvSpPr txBox="1"/>
              <p:nvPr/>
            </p:nvSpPr>
            <p:spPr>
              <a:xfrm>
                <a:off x="3310537" y="2614273"/>
                <a:ext cx="6642268" cy="75623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nary>
                        <m:naryPr>
                          <m:chr m:val="∏"/>
                          <m:ctrlPr>
                            <a:rPr lang="en-US"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𝑛</m:t>
                          </m:r>
                        </m:sup>
                        <m:e>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𝑌</m:t>
                              </m:r>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𝑦</m:t>
                                  </m:r>
                                </m:e>
                                <m:sup>
                                  <m:d>
                                    <m:dPr>
                                      <m:ctrlPr>
                                        <a:rPr lang="en-US" i="1">
                                          <a:latin typeface="Cambria Math" panose="02040503050406030204" pitchFamily="18" charset="0"/>
                                        </a:rPr>
                                      </m:ctrlPr>
                                    </m:dPr>
                                    <m:e>
                                      <m:r>
                                        <a:rPr lang="en-US" i="1">
                                          <a:latin typeface="Cambria Math" panose="02040503050406030204" pitchFamily="18" charset="0"/>
                                        </a:rPr>
                                        <m:t>𝑖</m:t>
                                      </m:r>
                                    </m:e>
                                  </m:d>
                                </m:sup>
                              </m:sSup>
                              <m:r>
                                <a:rPr lang="en-US" b="0" i="1" smtClean="0">
                                  <a:latin typeface="Cambria Math" panose="02040503050406030204" pitchFamily="18" charset="0"/>
                                </a:rPr>
                                <m:t>| </m:t>
                              </m:r>
                              <m:r>
                                <a:rPr lang="en-US" b="0" i="1" smtClean="0">
                                  <a:latin typeface="Cambria Math" panose="02040503050406030204" pitchFamily="18" charset="0"/>
                                </a:rPr>
                                <m:t>𝑋</m:t>
                              </m:r>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𝑥</m:t>
                                  </m:r>
                                </m:e>
                                <m:sup>
                                  <m:d>
                                    <m:dPr>
                                      <m:ctrlPr>
                                        <a:rPr lang="en-US" i="1">
                                          <a:latin typeface="Cambria Math" panose="02040503050406030204" pitchFamily="18" charset="0"/>
                                        </a:rPr>
                                      </m:ctrlPr>
                                    </m:dPr>
                                    <m:e>
                                      <m:r>
                                        <a:rPr lang="en-US" i="1">
                                          <a:latin typeface="Cambria Math" panose="02040503050406030204" pitchFamily="18" charset="0"/>
                                        </a:rPr>
                                        <m:t>𝑖</m:t>
                                      </m:r>
                                    </m:e>
                                  </m:d>
                                </m:sup>
                              </m:sSup>
                            </m:e>
                          </m:d>
                        </m:e>
                      </m:nary>
                      <m:r>
                        <a:rPr lang="en-US" b="0" i="1" smtClean="0">
                          <a:latin typeface="Cambria Math" panose="02040503050406030204" pitchFamily="18" charset="0"/>
                        </a:rPr>
                        <m:t>=</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𝑛</m:t>
                          </m:r>
                        </m:sup>
                        <m:e>
                          <m:sSup>
                            <m:sSupPr>
                              <m:ctrlPr>
                                <a:rPr lang="en-US" i="1" smtClean="0">
                                  <a:latin typeface="Cambria Math" panose="02040503050406030204" pitchFamily="18" charset="0"/>
                                </a:rPr>
                              </m:ctrlPr>
                            </m:sSupPr>
                            <m:e>
                              <m:r>
                                <a:rPr lang="en-US" i="1">
                                  <a:latin typeface="Cambria Math" panose="02040503050406030204" pitchFamily="18" charset="0"/>
                                </a:rPr>
                                <m:t>𝑝</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𝑥</m:t>
                                  </m:r>
                                </m:e>
                                <m:sup>
                                  <m:d>
                                    <m:dPr>
                                      <m:ctrlPr>
                                        <a:rPr lang="en-US" i="1">
                                          <a:latin typeface="Cambria Math" panose="02040503050406030204" pitchFamily="18" charset="0"/>
                                        </a:rPr>
                                      </m:ctrlPr>
                                    </m:dPr>
                                    <m:e>
                                      <m:r>
                                        <a:rPr lang="en-US" i="1">
                                          <a:latin typeface="Cambria Math" panose="02040503050406030204" pitchFamily="18" charset="0"/>
                                        </a:rPr>
                                        <m:t>𝑖</m:t>
                                      </m:r>
                                    </m:e>
                                  </m:d>
                                </m:sup>
                              </m:sSup>
                              <m:r>
                                <a:rPr lang="en-US" i="1">
                                  <a:latin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𝜽</m:t>
                              </m:r>
                              <m:r>
                                <a:rPr lang="en-US" b="1" i="1">
                                  <a:latin typeface="Cambria Math" panose="02040503050406030204" pitchFamily="18" charset="0"/>
                                  <a:ea typeface="Cambria Math" panose="02040503050406030204" pitchFamily="18" charset="0"/>
                                </a:rPr>
                                <m:t>)</m:t>
                              </m:r>
                            </m:e>
                            <m:sup>
                              <m:sSup>
                                <m:sSupPr>
                                  <m:ctrlPr>
                                    <a:rPr lang="en-US" i="1">
                                      <a:latin typeface="Cambria Math" panose="02040503050406030204" pitchFamily="18" charset="0"/>
                                    </a:rPr>
                                  </m:ctrlPr>
                                </m:sSupPr>
                                <m:e>
                                  <m:r>
                                    <a:rPr lang="en-US" i="1">
                                      <a:latin typeface="Cambria Math" panose="02040503050406030204" pitchFamily="18" charset="0"/>
                                    </a:rPr>
                                    <m:t>𝑦</m:t>
                                  </m:r>
                                </m:e>
                                <m:sup>
                                  <m:d>
                                    <m:dPr>
                                      <m:ctrlPr>
                                        <a:rPr lang="en-US" i="1">
                                          <a:latin typeface="Cambria Math" panose="02040503050406030204" pitchFamily="18" charset="0"/>
                                        </a:rPr>
                                      </m:ctrlPr>
                                    </m:dPr>
                                    <m:e>
                                      <m:r>
                                        <a:rPr lang="en-US" i="1">
                                          <a:latin typeface="Cambria Math" panose="02040503050406030204" pitchFamily="18" charset="0"/>
                                        </a:rPr>
                                        <m:t>𝑖</m:t>
                                      </m:r>
                                    </m:e>
                                  </m:d>
                                </m:sup>
                              </m:sSup>
                            </m:sup>
                          </m:sSup>
                          <m:sSup>
                            <m:sSupPr>
                              <m:ctrlPr>
                                <a:rPr lang="en-US" i="1">
                                  <a:latin typeface="Cambria Math" panose="02040503050406030204" pitchFamily="18" charset="0"/>
                                </a:rPr>
                              </m:ctrlPr>
                            </m:sSupPr>
                            <m:e>
                              <m:d>
                                <m:dPr>
                                  <m:ctrlPr>
                                    <a:rPr lang="en-US" i="1">
                                      <a:latin typeface="Cambria Math" panose="02040503050406030204" pitchFamily="18" charset="0"/>
                                    </a:rPr>
                                  </m:ctrlPr>
                                </m:dPr>
                                <m:e>
                                  <m:r>
                                    <a:rPr lang="en-US" i="1">
                                      <a:latin typeface="Cambria Math" panose="02040503050406030204" pitchFamily="18" charset="0"/>
                                    </a:rPr>
                                    <m:t>1−</m:t>
                                  </m:r>
                                  <m:r>
                                    <a:rPr lang="en-US" i="1">
                                      <a:latin typeface="Cambria Math" panose="02040503050406030204" pitchFamily="18" charset="0"/>
                                    </a:rPr>
                                    <m:t>𝑝</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𝑥</m:t>
                                      </m:r>
                                    </m:e>
                                    <m:sup>
                                      <m:d>
                                        <m:dPr>
                                          <m:ctrlPr>
                                            <a:rPr lang="en-US" i="1">
                                              <a:latin typeface="Cambria Math" panose="02040503050406030204" pitchFamily="18" charset="0"/>
                                            </a:rPr>
                                          </m:ctrlPr>
                                        </m:dPr>
                                        <m:e>
                                          <m:r>
                                            <a:rPr lang="en-US" i="1">
                                              <a:latin typeface="Cambria Math" panose="02040503050406030204" pitchFamily="18" charset="0"/>
                                            </a:rPr>
                                            <m:t>𝑖</m:t>
                                          </m:r>
                                        </m:e>
                                      </m:d>
                                    </m:sup>
                                  </m:sSup>
                                  <m:r>
                                    <a:rPr lang="en-US" i="1">
                                      <a:latin typeface="Cambria Math" panose="02040503050406030204" pitchFamily="18" charset="0"/>
                                    </a:rPr>
                                    <m:t>;</m:t>
                                  </m:r>
                                  <m:r>
                                    <a:rPr lang="en-US" b="1" i="1">
                                      <a:latin typeface="Cambria Math" panose="02040503050406030204" pitchFamily="18" charset="0"/>
                                      <a:ea typeface="Cambria Math" panose="02040503050406030204" pitchFamily="18" charset="0"/>
                                    </a:rPr>
                                    <m:t>𝜽</m:t>
                                  </m:r>
                                  <m:r>
                                    <a:rPr lang="en-US" b="1" i="1">
                                      <a:latin typeface="Cambria Math" panose="02040503050406030204" pitchFamily="18" charset="0"/>
                                      <a:ea typeface="Cambria Math" panose="02040503050406030204" pitchFamily="18" charset="0"/>
                                    </a:rPr>
                                    <m:t>)</m:t>
                                  </m:r>
                                </m:e>
                              </m:d>
                            </m:e>
                            <m:sup>
                              <m:r>
                                <a:rPr lang="en-US" i="1">
                                  <a:latin typeface="Cambria Math" panose="02040503050406030204" pitchFamily="18" charset="0"/>
                                  <a:ea typeface="Cambria Math" panose="02040503050406030204" pitchFamily="18" charset="0"/>
                                </a:rPr>
                                <m:t>1−</m:t>
                              </m:r>
                              <m:sSup>
                                <m:sSupPr>
                                  <m:ctrlPr>
                                    <a:rPr lang="en-US" i="1">
                                      <a:latin typeface="Cambria Math" panose="02040503050406030204" pitchFamily="18" charset="0"/>
                                    </a:rPr>
                                  </m:ctrlPr>
                                </m:sSupPr>
                                <m:e>
                                  <m:r>
                                    <a:rPr lang="en-US" i="1">
                                      <a:latin typeface="Cambria Math" panose="02040503050406030204" pitchFamily="18" charset="0"/>
                                    </a:rPr>
                                    <m:t>𝑦</m:t>
                                  </m:r>
                                </m:e>
                                <m:sup>
                                  <m:d>
                                    <m:dPr>
                                      <m:ctrlPr>
                                        <a:rPr lang="en-US" i="1">
                                          <a:latin typeface="Cambria Math" panose="02040503050406030204" pitchFamily="18" charset="0"/>
                                        </a:rPr>
                                      </m:ctrlPr>
                                    </m:dPr>
                                    <m:e>
                                      <m:r>
                                        <a:rPr lang="en-US" i="1">
                                          <a:latin typeface="Cambria Math" panose="02040503050406030204" pitchFamily="18" charset="0"/>
                                        </a:rPr>
                                        <m:t>𝑖</m:t>
                                      </m:r>
                                    </m:e>
                                  </m:d>
                                </m:sup>
                              </m:sSup>
                            </m:sup>
                          </m:sSup>
                        </m:e>
                      </m:nary>
                    </m:oMath>
                  </m:oMathPara>
                </a14:m>
                <a:endParaRPr lang="en-US" dirty="0"/>
              </a:p>
            </p:txBody>
          </p:sp>
        </mc:Choice>
        <mc:Fallback xmlns="">
          <p:sp>
            <p:nvSpPr>
              <p:cNvPr id="10" name="TextBox 9">
                <a:extLst>
                  <a:ext uri="{FF2B5EF4-FFF2-40B4-BE49-F238E27FC236}">
                    <a16:creationId xmlns:a16="http://schemas.microsoft.com/office/drawing/2014/main" id="{1B864B04-EED0-0195-E720-BAB807B99A8A}"/>
                  </a:ext>
                </a:extLst>
              </p:cNvPr>
              <p:cNvSpPr txBox="1">
                <a:spLocks noRot="1" noChangeAspect="1" noMove="1" noResize="1" noEditPoints="1" noAdjustHandles="1" noChangeArrowheads="1" noChangeShapeType="1" noTextEdit="1"/>
              </p:cNvSpPr>
              <p:nvPr/>
            </p:nvSpPr>
            <p:spPr>
              <a:xfrm>
                <a:off x="3310537" y="2614273"/>
                <a:ext cx="6642268" cy="756233"/>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8C6F00E-11B2-3C61-5DE2-A5C07FA2D6CE}"/>
                  </a:ext>
                </a:extLst>
              </p:cNvPr>
              <p:cNvSpPr txBox="1"/>
              <p:nvPr/>
            </p:nvSpPr>
            <p:spPr>
              <a:xfrm>
                <a:off x="1170857" y="3948011"/>
                <a:ext cx="10539617" cy="75623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i="1" smtClean="0">
                              <a:latin typeface="Cambria Math" panose="02040503050406030204" pitchFamily="18" charset="0"/>
                            </a:rPr>
                          </m:ctrlPr>
                        </m:funcPr>
                        <m:fName>
                          <m:r>
                            <m:rPr>
                              <m:sty m:val="p"/>
                            </m:rPr>
                            <a:rPr lang="en-US" i="0" smtClean="0">
                              <a:latin typeface="Cambria Math" panose="02040503050406030204" pitchFamily="18" charset="0"/>
                            </a:rPr>
                            <m:t>log</m:t>
                          </m:r>
                        </m:fName>
                        <m:e>
                          <m:d>
                            <m:dPr>
                              <m:ctrlPr>
                                <a:rPr lang="en-US" i="1" smtClean="0">
                                  <a:latin typeface="Cambria Math" panose="02040503050406030204" pitchFamily="18" charset="0"/>
                                </a:rPr>
                              </m:ctrlPr>
                            </m:dPr>
                            <m:e>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𝑛</m:t>
                                  </m:r>
                                </m:sup>
                                <m:e>
                                  <m:sSup>
                                    <m:sSupPr>
                                      <m:ctrlPr>
                                        <a:rPr lang="en-US" i="1">
                                          <a:latin typeface="Cambria Math" panose="02040503050406030204" pitchFamily="18" charset="0"/>
                                        </a:rPr>
                                      </m:ctrlPr>
                                    </m:sSupPr>
                                    <m:e>
                                      <m:r>
                                        <a:rPr lang="en-US" i="1">
                                          <a:latin typeface="Cambria Math" panose="02040503050406030204" pitchFamily="18" charset="0"/>
                                        </a:rPr>
                                        <m:t>𝑝</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𝑥</m:t>
                                          </m:r>
                                        </m:e>
                                        <m:sup>
                                          <m:d>
                                            <m:dPr>
                                              <m:ctrlPr>
                                                <a:rPr lang="en-US" i="1">
                                                  <a:latin typeface="Cambria Math" panose="02040503050406030204" pitchFamily="18" charset="0"/>
                                                </a:rPr>
                                              </m:ctrlPr>
                                            </m:dPr>
                                            <m:e>
                                              <m:r>
                                                <a:rPr lang="en-US" i="1">
                                                  <a:latin typeface="Cambria Math" panose="02040503050406030204" pitchFamily="18" charset="0"/>
                                                </a:rPr>
                                                <m:t>𝑖</m:t>
                                              </m:r>
                                            </m:e>
                                          </m:d>
                                        </m:sup>
                                      </m:sSup>
                                      <m:r>
                                        <a:rPr lang="en-US" i="1">
                                          <a:latin typeface="Cambria Math" panose="02040503050406030204" pitchFamily="18" charset="0"/>
                                        </a:rPr>
                                        <m:t>;</m:t>
                                      </m:r>
                                      <m:r>
                                        <a:rPr lang="en-US" b="1" i="1">
                                          <a:latin typeface="Cambria Math" panose="02040503050406030204" pitchFamily="18" charset="0"/>
                                          <a:ea typeface="Cambria Math" panose="02040503050406030204" pitchFamily="18" charset="0"/>
                                        </a:rPr>
                                        <m:t>𝜽</m:t>
                                      </m:r>
                                      <m:r>
                                        <a:rPr lang="en-US" b="1" i="1">
                                          <a:latin typeface="Cambria Math" panose="02040503050406030204" pitchFamily="18" charset="0"/>
                                          <a:ea typeface="Cambria Math" panose="02040503050406030204" pitchFamily="18" charset="0"/>
                                        </a:rPr>
                                        <m:t>)</m:t>
                                      </m:r>
                                    </m:e>
                                    <m:sup>
                                      <m:sSup>
                                        <m:sSupPr>
                                          <m:ctrlPr>
                                            <a:rPr lang="en-US" i="1">
                                              <a:latin typeface="Cambria Math" panose="02040503050406030204" pitchFamily="18" charset="0"/>
                                            </a:rPr>
                                          </m:ctrlPr>
                                        </m:sSupPr>
                                        <m:e>
                                          <m:r>
                                            <a:rPr lang="en-US" i="1">
                                              <a:latin typeface="Cambria Math" panose="02040503050406030204" pitchFamily="18" charset="0"/>
                                            </a:rPr>
                                            <m:t>𝑦</m:t>
                                          </m:r>
                                        </m:e>
                                        <m:sup>
                                          <m:d>
                                            <m:dPr>
                                              <m:ctrlPr>
                                                <a:rPr lang="en-US" i="1">
                                                  <a:latin typeface="Cambria Math" panose="02040503050406030204" pitchFamily="18" charset="0"/>
                                                </a:rPr>
                                              </m:ctrlPr>
                                            </m:dPr>
                                            <m:e>
                                              <m:r>
                                                <a:rPr lang="en-US" i="1">
                                                  <a:latin typeface="Cambria Math" panose="02040503050406030204" pitchFamily="18" charset="0"/>
                                                </a:rPr>
                                                <m:t>𝑖</m:t>
                                              </m:r>
                                            </m:e>
                                          </m:d>
                                        </m:sup>
                                      </m:sSup>
                                    </m:sup>
                                  </m:sSup>
                                  <m:r>
                                    <a:rPr lang="en-US" i="1">
                                      <a:latin typeface="Cambria Math" panose="02040503050406030204" pitchFamily="18" charset="0"/>
                                    </a:rPr>
                                    <m:t>  </m:t>
                                  </m:r>
                                  <m:d>
                                    <m:dPr>
                                      <m:ctrlPr>
                                        <a:rPr lang="en-US" i="1">
                                          <a:latin typeface="Cambria Math" panose="02040503050406030204" pitchFamily="18" charset="0"/>
                                        </a:rPr>
                                      </m:ctrlPr>
                                    </m:dPr>
                                    <m:e>
                                      <m:r>
                                        <a:rPr lang="en-US" i="1">
                                          <a:latin typeface="Cambria Math" panose="02040503050406030204" pitchFamily="18" charset="0"/>
                                        </a:rPr>
                                        <m:t>1−</m:t>
                                      </m:r>
                                      <m:sSup>
                                        <m:sSupPr>
                                          <m:ctrlPr>
                                            <a:rPr lang="en-US" i="1">
                                              <a:latin typeface="Cambria Math" panose="02040503050406030204" pitchFamily="18" charset="0"/>
                                            </a:rPr>
                                          </m:ctrlPr>
                                        </m:sSupPr>
                                        <m:e>
                                          <m:r>
                                            <a:rPr lang="en-US" i="1">
                                              <a:latin typeface="Cambria Math" panose="02040503050406030204" pitchFamily="18" charset="0"/>
                                            </a:rPr>
                                            <m:t>𝑝</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𝑥</m:t>
                                              </m:r>
                                            </m:e>
                                            <m:sup>
                                              <m:d>
                                                <m:dPr>
                                                  <m:ctrlPr>
                                                    <a:rPr lang="en-US" i="1">
                                                      <a:latin typeface="Cambria Math" panose="02040503050406030204" pitchFamily="18" charset="0"/>
                                                    </a:rPr>
                                                  </m:ctrlPr>
                                                </m:dPr>
                                                <m:e>
                                                  <m:r>
                                                    <a:rPr lang="en-US" i="1">
                                                      <a:latin typeface="Cambria Math" panose="02040503050406030204" pitchFamily="18" charset="0"/>
                                                    </a:rPr>
                                                    <m:t>𝑖</m:t>
                                                  </m:r>
                                                </m:e>
                                              </m:d>
                                            </m:sup>
                                          </m:sSup>
                                          <m:r>
                                            <a:rPr lang="en-US" i="1">
                                              <a:latin typeface="Cambria Math" panose="02040503050406030204" pitchFamily="18" charset="0"/>
                                            </a:rPr>
                                            <m:t>;</m:t>
                                          </m:r>
                                          <m:r>
                                            <a:rPr lang="en-US" b="1" i="1">
                                              <a:latin typeface="Cambria Math" panose="02040503050406030204" pitchFamily="18" charset="0"/>
                                              <a:ea typeface="Cambria Math" panose="02040503050406030204" pitchFamily="18" charset="0"/>
                                            </a:rPr>
                                            <m:t>𝜽</m:t>
                                          </m:r>
                                          <m:r>
                                            <a:rPr lang="en-US" b="1" i="1">
                                              <a:latin typeface="Cambria Math" panose="02040503050406030204" pitchFamily="18" charset="0"/>
                                              <a:ea typeface="Cambria Math" panose="02040503050406030204" pitchFamily="18" charset="0"/>
                                            </a:rPr>
                                            <m:t>)</m:t>
                                          </m:r>
                                        </m:e>
                                        <m:sup>
                                          <m:r>
                                            <a:rPr lang="en-US" i="1">
                                              <a:latin typeface="Cambria Math" panose="02040503050406030204" pitchFamily="18" charset="0"/>
                                              <a:ea typeface="Cambria Math" panose="02040503050406030204" pitchFamily="18" charset="0"/>
                                            </a:rPr>
                                            <m:t>1−</m:t>
                                          </m:r>
                                          <m:sSup>
                                            <m:sSupPr>
                                              <m:ctrlPr>
                                                <a:rPr lang="en-US" i="1">
                                                  <a:latin typeface="Cambria Math" panose="02040503050406030204" pitchFamily="18" charset="0"/>
                                                </a:rPr>
                                              </m:ctrlPr>
                                            </m:sSupPr>
                                            <m:e>
                                              <m:r>
                                                <a:rPr lang="en-US" i="1">
                                                  <a:latin typeface="Cambria Math" panose="02040503050406030204" pitchFamily="18" charset="0"/>
                                                </a:rPr>
                                                <m:t>𝑦</m:t>
                                              </m:r>
                                            </m:e>
                                            <m:sup>
                                              <m:d>
                                                <m:dPr>
                                                  <m:ctrlPr>
                                                    <a:rPr lang="en-US" i="1">
                                                      <a:latin typeface="Cambria Math" panose="02040503050406030204" pitchFamily="18" charset="0"/>
                                                    </a:rPr>
                                                  </m:ctrlPr>
                                                </m:dPr>
                                                <m:e>
                                                  <m:r>
                                                    <a:rPr lang="en-US" i="1">
                                                      <a:latin typeface="Cambria Math" panose="02040503050406030204" pitchFamily="18" charset="0"/>
                                                    </a:rPr>
                                                    <m:t>𝑖</m:t>
                                                  </m:r>
                                                </m:e>
                                              </m:d>
                                            </m:sup>
                                          </m:sSup>
                                        </m:sup>
                                      </m:sSup>
                                    </m:e>
                                  </m:d>
                                </m:e>
                              </m:nary>
                            </m:e>
                          </m:d>
                        </m:e>
                      </m:func>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𝑛</m:t>
                          </m:r>
                        </m:sup>
                        <m:e>
                          <m:d>
                            <m:dPr>
                              <m:ctrlPr>
                                <a:rPr lang="en-US" b="0" i="1" smtClean="0">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𝑦</m:t>
                                  </m:r>
                                </m:e>
                                <m:sup>
                                  <m:d>
                                    <m:dPr>
                                      <m:ctrlPr>
                                        <a:rPr lang="en-US" i="1">
                                          <a:latin typeface="Cambria Math" panose="02040503050406030204" pitchFamily="18" charset="0"/>
                                        </a:rPr>
                                      </m:ctrlPr>
                                    </m:dPr>
                                    <m:e>
                                      <m:r>
                                        <a:rPr lang="en-US" i="1">
                                          <a:latin typeface="Cambria Math" panose="02040503050406030204" pitchFamily="18" charset="0"/>
                                        </a:rPr>
                                        <m:t>𝑖</m:t>
                                      </m:r>
                                    </m:e>
                                  </m:d>
                                </m:sup>
                              </m:sSup>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r>
                                    <a:rPr lang="en-US" i="1">
                                      <a:latin typeface="Cambria Math" panose="02040503050406030204" pitchFamily="18" charset="0"/>
                                    </a:rPr>
                                    <m:t>𝑝</m:t>
                                  </m:r>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𝑥</m:t>
                                          </m:r>
                                        </m:e>
                                        <m:sup>
                                          <m:d>
                                            <m:dPr>
                                              <m:ctrlPr>
                                                <a:rPr lang="en-US" i="1">
                                                  <a:latin typeface="Cambria Math" panose="02040503050406030204" pitchFamily="18" charset="0"/>
                                                </a:rPr>
                                              </m:ctrlPr>
                                            </m:dPr>
                                            <m:e>
                                              <m:r>
                                                <a:rPr lang="en-US" i="1">
                                                  <a:latin typeface="Cambria Math" panose="02040503050406030204" pitchFamily="18" charset="0"/>
                                                </a:rPr>
                                                <m:t>𝑖</m:t>
                                              </m:r>
                                            </m:e>
                                          </m:d>
                                        </m:sup>
                                      </m:sSup>
                                      <m:r>
                                        <a:rPr lang="en-US" i="1">
                                          <a:latin typeface="Cambria Math" panose="02040503050406030204" pitchFamily="18" charset="0"/>
                                        </a:rPr>
                                        <m:t>;</m:t>
                                      </m:r>
                                      <m:r>
                                        <a:rPr lang="en-US" b="1" i="1">
                                          <a:latin typeface="Cambria Math" panose="02040503050406030204" pitchFamily="18" charset="0"/>
                                          <a:ea typeface="Cambria Math" panose="02040503050406030204" pitchFamily="18" charset="0"/>
                                        </a:rPr>
                                        <m:t>𝜽</m:t>
                                      </m:r>
                                    </m:e>
                                  </m:d>
                                </m:e>
                              </m:func>
                              <m:r>
                                <a:rPr lang="en-US" i="1">
                                  <a:latin typeface="Cambria Math" panose="02040503050406030204" pitchFamily="18" charset="0"/>
                                  <a:ea typeface="Cambria Math" panose="02040503050406030204" pitchFamily="18" charset="0"/>
                                </a:rPr>
                                <m:t>+</m:t>
                              </m:r>
                              <m:d>
                                <m:dPr>
                                  <m:ctrlPr>
                                    <a:rPr lang="en-US" i="1" smtClean="0">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1−</m:t>
                                  </m:r>
                                  <m:sSup>
                                    <m:sSupPr>
                                      <m:ctrlPr>
                                        <a:rPr lang="en-US" i="1">
                                          <a:latin typeface="Cambria Math" panose="02040503050406030204" pitchFamily="18" charset="0"/>
                                        </a:rPr>
                                      </m:ctrlPr>
                                    </m:sSupPr>
                                    <m:e>
                                      <m:r>
                                        <a:rPr lang="en-US" i="1">
                                          <a:latin typeface="Cambria Math" panose="02040503050406030204" pitchFamily="18" charset="0"/>
                                        </a:rPr>
                                        <m:t>𝑦</m:t>
                                      </m:r>
                                    </m:e>
                                    <m:sup>
                                      <m:d>
                                        <m:dPr>
                                          <m:ctrlPr>
                                            <a:rPr lang="en-US" i="1">
                                              <a:latin typeface="Cambria Math" panose="02040503050406030204" pitchFamily="18" charset="0"/>
                                            </a:rPr>
                                          </m:ctrlPr>
                                        </m:dPr>
                                        <m:e>
                                          <m:r>
                                            <a:rPr lang="en-US" i="1">
                                              <a:latin typeface="Cambria Math" panose="02040503050406030204" pitchFamily="18" charset="0"/>
                                            </a:rPr>
                                            <m:t>𝑖</m:t>
                                          </m:r>
                                        </m:e>
                                      </m:d>
                                    </m:sup>
                                  </m:sSup>
                                </m:e>
                              </m:d>
                              <m:func>
                                <m:funcPr>
                                  <m:ctrlPr>
                                    <a:rPr lang="en-US" i="1">
                                      <a:latin typeface="Cambria Math" panose="02040503050406030204" pitchFamily="18" charset="0"/>
                                      <a:ea typeface="Cambria Math" panose="02040503050406030204" pitchFamily="18" charset="0"/>
                                    </a:rPr>
                                  </m:ctrlPr>
                                </m:funcPr>
                                <m:fName>
                                  <m:r>
                                    <m:rPr>
                                      <m:sty m:val="p"/>
                                    </m:rPr>
                                    <a:rPr lang="en-US">
                                      <a:latin typeface="Cambria Math" panose="02040503050406030204" pitchFamily="18" charset="0"/>
                                      <a:ea typeface="Cambria Math" panose="02040503050406030204" pitchFamily="18" charset="0"/>
                                    </a:rPr>
                                    <m:t>log</m:t>
                                  </m:r>
                                </m:fName>
                                <m:e>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1−</m:t>
                                      </m:r>
                                      <m:r>
                                        <a:rPr lang="en-US" i="1">
                                          <a:latin typeface="Cambria Math" panose="02040503050406030204" pitchFamily="18" charset="0"/>
                                        </a:rPr>
                                        <m:t>𝑝</m:t>
                                      </m:r>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𝑥</m:t>
                                              </m:r>
                                            </m:e>
                                            <m:sup>
                                              <m:d>
                                                <m:dPr>
                                                  <m:ctrlPr>
                                                    <a:rPr lang="en-US" i="1">
                                                      <a:latin typeface="Cambria Math" panose="02040503050406030204" pitchFamily="18" charset="0"/>
                                                    </a:rPr>
                                                  </m:ctrlPr>
                                                </m:dPr>
                                                <m:e>
                                                  <m:r>
                                                    <a:rPr lang="en-US" i="1">
                                                      <a:latin typeface="Cambria Math" panose="02040503050406030204" pitchFamily="18" charset="0"/>
                                                    </a:rPr>
                                                    <m:t>𝑖</m:t>
                                                  </m:r>
                                                </m:e>
                                              </m:d>
                                            </m:sup>
                                          </m:sSup>
                                          <m:r>
                                            <a:rPr lang="en-US" i="1">
                                              <a:latin typeface="Cambria Math" panose="02040503050406030204" pitchFamily="18" charset="0"/>
                                            </a:rPr>
                                            <m:t>;</m:t>
                                          </m:r>
                                          <m:r>
                                            <a:rPr lang="en-US" b="1" i="1">
                                              <a:latin typeface="Cambria Math" panose="02040503050406030204" pitchFamily="18" charset="0"/>
                                              <a:ea typeface="Cambria Math" panose="02040503050406030204" pitchFamily="18" charset="0"/>
                                            </a:rPr>
                                            <m:t>𝜽</m:t>
                                          </m:r>
                                        </m:e>
                                      </m:d>
                                    </m:e>
                                  </m:d>
                                </m:e>
                              </m:func>
                            </m:e>
                          </m:d>
                        </m:e>
                      </m:nary>
                    </m:oMath>
                  </m:oMathPara>
                </a14:m>
                <a:endParaRPr lang="en-US" dirty="0"/>
              </a:p>
            </p:txBody>
          </p:sp>
        </mc:Choice>
        <mc:Fallback xmlns="">
          <p:sp>
            <p:nvSpPr>
              <p:cNvPr id="5" name="TextBox 4">
                <a:extLst>
                  <a:ext uri="{FF2B5EF4-FFF2-40B4-BE49-F238E27FC236}">
                    <a16:creationId xmlns:a16="http://schemas.microsoft.com/office/drawing/2014/main" id="{98C6F00E-11B2-3C61-5DE2-A5C07FA2D6CE}"/>
                  </a:ext>
                </a:extLst>
              </p:cNvPr>
              <p:cNvSpPr txBox="1">
                <a:spLocks noRot="1" noChangeAspect="1" noMove="1" noResize="1" noEditPoints="1" noAdjustHandles="1" noChangeArrowheads="1" noChangeShapeType="1" noTextEdit="1"/>
              </p:cNvSpPr>
              <p:nvPr/>
            </p:nvSpPr>
            <p:spPr>
              <a:xfrm>
                <a:off x="1170857" y="3948011"/>
                <a:ext cx="10539617" cy="756233"/>
              </a:xfrm>
              <a:prstGeom prst="rect">
                <a:avLst/>
              </a:prstGeom>
              <a:blipFill>
                <a:blip r:embed="rId4"/>
                <a:stretch>
                  <a:fillRect/>
                </a:stretch>
              </a:blipFill>
            </p:spPr>
            <p:txBody>
              <a:bodyPr/>
              <a:lstStyle/>
              <a:p>
                <a:r>
                  <a:rPr lang="en-US">
                    <a:noFill/>
                  </a:rPr>
                  <a:t> </a:t>
                </a:r>
              </a:p>
            </p:txBody>
          </p:sp>
        </mc:Fallback>
      </mc:AlternateContent>
      <p:sp>
        <p:nvSpPr>
          <p:cNvPr id="6" name="Right Brace 5">
            <a:extLst>
              <a:ext uri="{FF2B5EF4-FFF2-40B4-BE49-F238E27FC236}">
                <a16:creationId xmlns:a16="http://schemas.microsoft.com/office/drawing/2014/main" id="{A9DB5660-7790-267E-6B17-1C46295FDEA8}"/>
              </a:ext>
            </a:extLst>
          </p:cNvPr>
          <p:cNvSpPr/>
          <p:nvPr/>
        </p:nvSpPr>
        <p:spPr>
          <a:xfrm rot="5400000">
            <a:off x="7270773" y="3781689"/>
            <a:ext cx="236819" cy="1648607"/>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TextBox 6">
            <a:extLst>
              <a:ext uri="{FF2B5EF4-FFF2-40B4-BE49-F238E27FC236}">
                <a16:creationId xmlns:a16="http://schemas.microsoft.com/office/drawing/2014/main" id="{2A16BFF5-59FB-489E-2898-11432927AEE6}"/>
              </a:ext>
            </a:extLst>
          </p:cNvPr>
          <p:cNvSpPr txBox="1"/>
          <p:nvPr/>
        </p:nvSpPr>
        <p:spPr>
          <a:xfrm>
            <a:off x="7233257" y="4646832"/>
            <a:ext cx="457200" cy="369332"/>
          </a:xfrm>
          <a:prstGeom prst="rect">
            <a:avLst/>
          </a:prstGeom>
          <a:noFill/>
        </p:spPr>
        <p:txBody>
          <a:bodyPr wrap="square" rtlCol="0">
            <a:spAutoFit/>
          </a:bodyPr>
          <a:lstStyle/>
          <a:p>
            <a:r>
              <a:rPr lang="en-US" dirty="0"/>
              <a:t>1</a:t>
            </a:r>
          </a:p>
        </p:txBody>
      </p:sp>
      <p:sp>
        <p:nvSpPr>
          <p:cNvPr id="8" name="Right Brace 7">
            <a:extLst>
              <a:ext uri="{FF2B5EF4-FFF2-40B4-BE49-F238E27FC236}">
                <a16:creationId xmlns:a16="http://schemas.microsoft.com/office/drawing/2014/main" id="{8274271C-A05D-3CB3-C8E0-5661D70E0D2A}"/>
              </a:ext>
            </a:extLst>
          </p:cNvPr>
          <p:cNvSpPr/>
          <p:nvPr/>
        </p:nvSpPr>
        <p:spPr>
          <a:xfrm rot="5400000">
            <a:off x="9793852" y="3182149"/>
            <a:ext cx="236822" cy="2855233"/>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TextBox 10">
            <a:extLst>
              <a:ext uri="{FF2B5EF4-FFF2-40B4-BE49-F238E27FC236}">
                <a16:creationId xmlns:a16="http://schemas.microsoft.com/office/drawing/2014/main" id="{5BA2FC49-790A-3A5E-9F97-8AB502D38073}"/>
              </a:ext>
            </a:extLst>
          </p:cNvPr>
          <p:cNvSpPr txBox="1"/>
          <p:nvPr/>
        </p:nvSpPr>
        <p:spPr>
          <a:xfrm>
            <a:off x="9761861" y="4646832"/>
            <a:ext cx="457200" cy="369332"/>
          </a:xfrm>
          <a:prstGeom prst="rect">
            <a:avLst/>
          </a:prstGeom>
          <a:noFill/>
        </p:spPr>
        <p:txBody>
          <a:bodyPr wrap="square" rtlCol="0">
            <a:spAutoFit/>
          </a:bodyPr>
          <a:lstStyle/>
          <a:p>
            <a:r>
              <a:rPr lang="en-US" dirty="0"/>
              <a:t>2</a:t>
            </a:r>
          </a:p>
        </p:txBody>
      </p:sp>
    </p:spTree>
    <p:extLst>
      <p:ext uri="{BB962C8B-B14F-4D97-AF65-F5344CB8AC3E}">
        <p14:creationId xmlns:p14="http://schemas.microsoft.com/office/powerpoint/2010/main" val="399463951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A12BCB-5677-B095-DEFE-4BE8552D1FC4}"/>
              </a:ext>
            </a:extLst>
          </p:cNvPr>
          <p:cNvSpPr>
            <a:spLocks noGrp="1"/>
          </p:cNvSpPr>
          <p:nvPr>
            <p:ph type="title"/>
          </p:nvPr>
        </p:nvSpPr>
        <p:spPr/>
        <p:txBody>
          <a:bodyPr/>
          <a:lstStyle/>
          <a:p>
            <a:r>
              <a:rPr lang="en-US" dirty="0"/>
              <a:t>NLL – Negative Log-Likelihood Loss Function</a:t>
            </a:r>
          </a:p>
        </p:txBody>
      </p:sp>
      <p:sp>
        <p:nvSpPr>
          <p:cNvPr id="9" name="Rectangle 8">
            <a:extLst>
              <a:ext uri="{FF2B5EF4-FFF2-40B4-BE49-F238E27FC236}">
                <a16:creationId xmlns:a16="http://schemas.microsoft.com/office/drawing/2014/main" id="{CC2E67F7-6CDF-8BF3-256F-37A8C378BC12}"/>
              </a:ext>
            </a:extLst>
          </p:cNvPr>
          <p:cNvSpPr/>
          <p:nvPr/>
        </p:nvSpPr>
        <p:spPr>
          <a:xfrm>
            <a:off x="1105218" y="2094805"/>
            <a:ext cx="10050462" cy="3970318"/>
          </a:xfrm>
          <a:prstGeom prst="rect">
            <a:avLst/>
          </a:prstGeom>
          <a:noFill/>
        </p:spPr>
        <p:txBody>
          <a:bodyPr wrap="square" rtlCol="0">
            <a:spAutoFit/>
          </a:bodyPr>
          <a:lstStyle/>
          <a:p>
            <a:pPr marL="285750" indent="-285750">
              <a:buFont typeface="Arial" panose="020B0604020202020204" pitchFamily="34" charset="0"/>
              <a:buChar char="•"/>
            </a:pPr>
            <a:r>
              <a:rPr lang="en-US" dirty="0"/>
              <a:t>Now it is only a tiny step to arrive at our final loss function. We can just take the negative of that function and minimize it, so we can define our loss function for classifications as: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To illustrate a bit, the general form of a negative log function looks like this: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Since the sum only sums up correctly classified cases, we can interpret this</a:t>
            </a:r>
            <a:br>
              <a:rPr lang="en-US" dirty="0"/>
            </a:br>
            <a:r>
              <a:rPr lang="en-US" dirty="0"/>
              <a:t>in the way that we penalize situations where we classify correctly, but with </a:t>
            </a:r>
            <a:br>
              <a:rPr lang="en-US" dirty="0"/>
            </a:br>
            <a:r>
              <a:rPr lang="en-US" dirty="0"/>
              <a:t>very low probability, because then the Loss Function will be very large</a:t>
            </a:r>
          </a:p>
          <a:p>
            <a:pPr marL="285750" indent="-285750">
              <a:buFont typeface="Arial" panose="020B0604020202020204" pitchFamily="34" charset="0"/>
              <a:buChar char="•"/>
            </a:pPr>
            <a:r>
              <a:rPr lang="en-US" dirty="0"/>
              <a:t>Conversely, we want cases in which the sum is large, i.e. probabilities for </a:t>
            </a:r>
            <a:br>
              <a:rPr lang="en-US" dirty="0"/>
            </a:br>
            <a:r>
              <a:rPr lang="en-US" dirty="0"/>
              <a:t>correct classifications are high</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2D86A2AD-E592-EA17-79C4-FE2D1087379C}"/>
                  </a:ext>
                </a:extLst>
              </p:cNvPr>
              <p:cNvSpPr txBox="1"/>
              <p:nvPr/>
            </p:nvSpPr>
            <p:spPr>
              <a:xfrm>
                <a:off x="452174" y="3003656"/>
                <a:ext cx="11207042" cy="75623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𝐽</m:t>
                      </m:r>
                      <m:d>
                        <m:dPr>
                          <m:ctrlPr>
                            <a:rPr lang="en-US" b="0" i="1" smtClean="0">
                              <a:latin typeface="Cambria Math" panose="02040503050406030204" pitchFamily="18" charset="0"/>
                            </a:rPr>
                          </m:ctrlPr>
                        </m:dPr>
                        <m:e>
                          <m:r>
                            <a:rPr lang="en-US" b="1" i="1">
                              <a:latin typeface="Cambria Math" panose="02040503050406030204" pitchFamily="18" charset="0"/>
                              <a:ea typeface="Cambria Math" panose="02040503050406030204" pitchFamily="18" charset="0"/>
                            </a:rPr>
                            <m:t>𝜽</m:t>
                          </m:r>
                        </m:e>
                      </m:d>
                      <m:r>
                        <a:rPr lang="en-US" b="0" i="1" smtClean="0">
                          <a:latin typeface="Cambria Math" panose="02040503050406030204" pitchFamily="18" charset="0"/>
                          <a:ea typeface="Cambria Math" panose="02040503050406030204" pitchFamily="18" charset="0"/>
                        </a:rPr>
                        <m:t>=−</m:t>
                      </m:r>
                      <m:func>
                        <m:funcPr>
                          <m:ctrlPr>
                            <a:rPr lang="en-US" i="1" smtClean="0">
                              <a:latin typeface="Cambria Math" panose="02040503050406030204" pitchFamily="18" charset="0"/>
                            </a:rPr>
                          </m:ctrlPr>
                        </m:funcPr>
                        <m:fName>
                          <m:r>
                            <m:rPr>
                              <m:sty m:val="p"/>
                            </m:rPr>
                            <a:rPr lang="en-US" i="0" smtClean="0">
                              <a:latin typeface="Cambria Math" panose="02040503050406030204" pitchFamily="18" charset="0"/>
                            </a:rPr>
                            <m:t>log</m:t>
                          </m:r>
                        </m:fName>
                        <m:e>
                          <m:d>
                            <m:dPr>
                              <m:ctrlPr>
                                <a:rPr lang="en-US" i="1" smtClean="0">
                                  <a:latin typeface="Cambria Math" panose="02040503050406030204" pitchFamily="18" charset="0"/>
                                </a:rPr>
                              </m:ctrlPr>
                            </m:dPr>
                            <m:e>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𝑛</m:t>
                                  </m:r>
                                </m:sup>
                                <m:e>
                                  <m:sSup>
                                    <m:sSupPr>
                                      <m:ctrlPr>
                                        <a:rPr lang="en-US" i="1">
                                          <a:latin typeface="Cambria Math" panose="02040503050406030204" pitchFamily="18" charset="0"/>
                                        </a:rPr>
                                      </m:ctrlPr>
                                    </m:sSupPr>
                                    <m:e>
                                      <m:r>
                                        <a:rPr lang="en-US" i="1">
                                          <a:latin typeface="Cambria Math" panose="02040503050406030204" pitchFamily="18" charset="0"/>
                                        </a:rPr>
                                        <m:t>𝑝</m:t>
                                      </m:r>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𝑥</m:t>
                                              </m:r>
                                            </m:e>
                                            <m:sup>
                                              <m:d>
                                                <m:dPr>
                                                  <m:ctrlPr>
                                                    <a:rPr lang="en-US" i="1">
                                                      <a:latin typeface="Cambria Math" panose="02040503050406030204" pitchFamily="18" charset="0"/>
                                                    </a:rPr>
                                                  </m:ctrlPr>
                                                </m:dPr>
                                                <m:e>
                                                  <m:r>
                                                    <a:rPr lang="en-US" i="1">
                                                      <a:latin typeface="Cambria Math" panose="02040503050406030204" pitchFamily="18" charset="0"/>
                                                    </a:rPr>
                                                    <m:t>𝑖</m:t>
                                                  </m:r>
                                                </m:e>
                                              </m:d>
                                            </m:sup>
                                          </m:sSup>
                                          <m:r>
                                            <a:rPr lang="en-US" i="1">
                                              <a:latin typeface="Cambria Math" panose="02040503050406030204" pitchFamily="18" charset="0"/>
                                            </a:rPr>
                                            <m:t>;</m:t>
                                          </m:r>
                                          <m:r>
                                            <a:rPr lang="en-US" b="1" i="1">
                                              <a:latin typeface="Cambria Math" panose="02040503050406030204" pitchFamily="18" charset="0"/>
                                              <a:ea typeface="Cambria Math" panose="02040503050406030204" pitchFamily="18" charset="0"/>
                                            </a:rPr>
                                            <m:t>𝜽</m:t>
                                          </m:r>
                                        </m:e>
                                      </m:d>
                                    </m:e>
                                    <m:sup>
                                      <m:sSup>
                                        <m:sSupPr>
                                          <m:ctrlPr>
                                            <a:rPr lang="en-US" i="1">
                                              <a:latin typeface="Cambria Math" panose="02040503050406030204" pitchFamily="18" charset="0"/>
                                            </a:rPr>
                                          </m:ctrlPr>
                                        </m:sSupPr>
                                        <m:e>
                                          <m:r>
                                            <a:rPr lang="en-US" i="1">
                                              <a:latin typeface="Cambria Math" panose="02040503050406030204" pitchFamily="18" charset="0"/>
                                            </a:rPr>
                                            <m:t>𝑦</m:t>
                                          </m:r>
                                        </m:e>
                                        <m:sup>
                                          <m:d>
                                            <m:dPr>
                                              <m:ctrlPr>
                                                <a:rPr lang="en-US" i="1">
                                                  <a:latin typeface="Cambria Math" panose="02040503050406030204" pitchFamily="18" charset="0"/>
                                                </a:rPr>
                                              </m:ctrlPr>
                                            </m:dPr>
                                            <m:e>
                                              <m:r>
                                                <a:rPr lang="en-US" i="1">
                                                  <a:latin typeface="Cambria Math" panose="02040503050406030204" pitchFamily="18" charset="0"/>
                                                </a:rPr>
                                                <m:t>𝑖</m:t>
                                              </m:r>
                                            </m:e>
                                          </m:d>
                                        </m:sup>
                                      </m:sSup>
                                    </m:sup>
                                  </m:sSup>
                                  <m:sSup>
                                    <m:sSupPr>
                                      <m:ctrlPr>
                                        <a:rPr lang="en-US" i="1">
                                          <a:latin typeface="Cambria Math" panose="02040503050406030204" pitchFamily="18" charset="0"/>
                                        </a:rPr>
                                      </m:ctrlPr>
                                    </m:sSupPr>
                                    <m:e>
                                      <m:d>
                                        <m:dPr>
                                          <m:ctrlPr>
                                            <a:rPr lang="en-US" i="1">
                                              <a:latin typeface="Cambria Math" panose="02040503050406030204" pitchFamily="18" charset="0"/>
                                            </a:rPr>
                                          </m:ctrlPr>
                                        </m:dPr>
                                        <m:e>
                                          <m:r>
                                            <a:rPr lang="en-US" i="1">
                                              <a:latin typeface="Cambria Math" panose="02040503050406030204" pitchFamily="18" charset="0"/>
                                            </a:rPr>
                                            <m:t>1−</m:t>
                                          </m:r>
                                          <m:r>
                                            <a:rPr lang="en-US" i="1">
                                              <a:latin typeface="Cambria Math" panose="02040503050406030204" pitchFamily="18" charset="0"/>
                                            </a:rPr>
                                            <m:t>𝑝</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𝑥</m:t>
                                              </m:r>
                                            </m:e>
                                            <m:sup>
                                              <m:d>
                                                <m:dPr>
                                                  <m:ctrlPr>
                                                    <a:rPr lang="en-US" i="1">
                                                      <a:latin typeface="Cambria Math" panose="02040503050406030204" pitchFamily="18" charset="0"/>
                                                    </a:rPr>
                                                  </m:ctrlPr>
                                                </m:dPr>
                                                <m:e>
                                                  <m:r>
                                                    <a:rPr lang="en-US" i="1">
                                                      <a:latin typeface="Cambria Math" panose="02040503050406030204" pitchFamily="18" charset="0"/>
                                                    </a:rPr>
                                                    <m:t>𝑖</m:t>
                                                  </m:r>
                                                </m:e>
                                              </m:d>
                                            </m:sup>
                                          </m:sSup>
                                          <m:r>
                                            <a:rPr lang="en-US" i="1">
                                              <a:latin typeface="Cambria Math" panose="02040503050406030204" pitchFamily="18" charset="0"/>
                                            </a:rPr>
                                            <m:t>;</m:t>
                                          </m:r>
                                          <m:r>
                                            <a:rPr lang="en-US" b="1" i="1">
                                              <a:latin typeface="Cambria Math" panose="02040503050406030204" pitchFamily="18" charset="0"/>
                                              <a:ea typeface="Cambria Math" panose="02040503050406030204" pitchFamily="18" charset="0"/>
                                            </a:rPr>
                                            <m:t>𝜽</m:t>
                                          </m:r>
                                          <m:r>
                                            <a:rPr lang="en-US" b="1" i="1">
                                              <a:latin typeface="Cambria Math" panose="02040503050406030204" pitchFamily="18" charset="0"/>
                                              <a:ea typeface="Cambria Math" panose="02040503050406030204" pitchFamily="18" charset="0"/>
                                            </a:rPr>
                                            <m:t>)</m:t>
                                          </m:r>
                                        </m:e>
                                      </m:d>
                                    </m:e>
                                    <m:sup>
                                      <m:r>
                                        <a:rPr lang="en-US" i="1">
                                          <a:latin typeface="Cambria Math" panose="02040503050406030204" pitchFamily="18" charset="0"/>
                                          <a:ea typeface="Cambria Math" panose="02040503050406030204" pitchFamily="18" charset="0"/>
                                        </a:rPr>
                                        <m:t>1−</m:t>
                                      </m:r>
                                      <m:sSup>
                                        <m:sSupPr>
                                          <m:ctrlPr>
                                            <a:rPr lang="en-US" i="1">
                                              <a:latin typeface="Cambria Math" panose="02040503050406030204" pitchFamily="18" charset="0"/>
                                            </a:rPr>
                                          </m:ctrlPr>
                                        </m:sSupPr>
                                        <m:e>
                                          <m:r>
                                            <a:rPr lang="en-US" i="1">
                                              <a:latin typeface="Cambria Math" panose="02040503050406030204" pitchFamily="18" charset="0"/>
                                            </a:rPr>
                                            <m:t>𝑦</m:t>
                                          </m:r>
                                        </m:e>
                                        <m:sup>
                                          <m:d>
                                            <m:dPr>
                                              <m:ctrlPr>
                                                <a:rPr lang="en-US" i="1">
                                                  <a:latin typeface="Cambria Math" panose="02040503050406030204" pitchFamily="18" charset="0"/>
                                                </a:rPr>
                                              </m:ctrlPr>
                                            </m:dPr>
                                            <m:e>
                                              <m:r>
                                                <a:rPr lang="en-US" i="1">
                                                  <a:latin typeface="Cambria Math" panose="02040503050406030204" pitchFamily="18" charset="0"/>
                                                </a:rPr>
                                                <m:t>𝑖</m:t>
                                              </m:r>
                                            </m:e>
                                          </m:d>
                                        </m:sup>
                                      </m:sSup>
                                    </m:sup>
                                  </m:sSup>
                                </m:e>
                              </m:nary>
                            </m:e>
                          </m:d>
                        </m:e>
                      </m:func>
                      <m:r>
                        <a:rPr lang="en-US" b="0" i="1" smtClean="0">
                          <a:latin typeface="Cambria Math" panose="02040503050406030204" pitchFamily="18" charset="0"/>
                        </a:rPr>
                        <m:t>=−</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𝑛</m:t>
                          </m:r>
                        </m:sup>
                        <m:e>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𝑦</m:t>
                                  </m:r>
                                </m:e>
                                <m:sup>
                                  <m:d>
                                    <m:dPr>
                                      <m:ctrlPr>
                                        <a:rPr lang="en-US" i="1">
                                          <a:latin typeface="Cambria Math" panose="02040503050406030204" pitchFamily="18" charset="0"/>
                                        </a:rPr>
                                      </m:ctrlPr>
                                    </m:dPr>
                                    <m:e>
                                      <m:r>
                                        <a:rPr lang="en-US" i="1">
                                          <a:latin typeface="Cambria Math" panose="02040503050406030204" pitchFamily="18" charset="0"/>
                                        </a:rPr>
                                        <m:t>𝑖</m:t>
                                      </m:r>
                                    </m:e>
                                  </m:d>
                                </m:sup>
                              </m:sSup>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r>
                                    <a:rPr lang="en-US" i="1">
                                      <a:latin typeface="Cambria Math" panose="02040503050406030204" pitchFamily="18" charset="0"/>
                                    </a:rPr>
                                    <m:t>𝑝</m:t>
                                  </m:r>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𝑥</m:t>
                                          </m:r>
                                        </m:e>
                                        <m:sup>
                                          <m:d>
                                            <m:dPr>
                                              <m:ctrlPr>
                                                <a:rPr lang="en-US" i="1">
                                                  <a:latin typeface="Cambria Math" panose="02040503050406030204" pitchFamily="18" charset="0"/>
                                                </a:rPr>
                                              </m:ctrlPr>
                                            </m:dPr>
                                            <m:e>
                                              <m:r>
                                                <a:rPr lang="en-US" i="1">
                                                  <a:latin typeface="Cambria Math" panose="02040503050406030204" pitchFamily="18" charset="0"/>
                                                </a:rPr>
                                                <m:t>𝑖</m:t>
                                              </m:r>
                                            </m:e>
                                          </m:d>
                                        </m:sup>
                                      </m:sSup>
                                      <m:r>
                                        <a:rPr lang="en-US" i="1">
                                          <a:latin typeface="Cambria Math" panose="02040503050406030204" pitchFamily="18" charset="0"/>
                                        </a:rPr>
                                        <m:t>;</m:t>
                                      </m:r>
                                      <m:r>
                                        <a:rPr lang="en-US" b="1" i="1">
                                          <a:latin typeface="Cambria Math" panose="02040503050406030204" pitchFamily="18" charset="0"/>
                                          <a:ea typeface="Cambria Math" panose="02040503050406030204" pitchFamily="18" charset="0"/>
                                        </a:rPr>
                                        <m:t>𝜽</m:t>
                                      </m:r>
                                    </m:e>
                                  </m:d>
                                </m:e>
                              </m:func>
                              <m:r>
                                <a:rPr lang="en-US" i="1">
                                  <a:latin typeface="Cambria Math" panose="02040503050406030204" pitchFamily="18" charset="0"/>
                                  <a:ea typeface="Cambria Math" panose="02040503050406030204" pitchFamily="18" charset="0"/>
                                </a:rPr>
                                <m:t>+</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1−</m:t>
                                  </m:r>
                                  <m:sSup>
                                    <m:sSupPr>
                                      <m:ctrlPr>
                                        <a:rPr lang="en-US" i="1">
                                          <a:latin typeface="Cambria Math" panose="02040503050406030204" pitchFamily="18" charset="0"/>
                                        </a:rPr>
                                      </m:ctrlPr>
                                    </m:sSupPr>
                                    <m:e>
                                      <m:r>
                                        <a:rPr lang="en-US" i="1">
                                          <a:latin typeface="Cambria Math" panose="02040503050406030204" pitchFamily="18" charset="0"/>
                                        </a:rPr>
                                        <m:t>𝑦</m:t>
                                      </m:r>
                                    </m:e>
                                    <m:sup>
                                      <m:d>
                                        <m:dPr>
                                          <m:ctrlPr>
                                            <a:rPr lang="en-US" i="1">
                                              <a:latin typeface="Cambria Math" panose="02040503050406030204" pitchFamily="18" charset="0"/>
                                            </a:rPr>
                                          </m:ctrlPr>
                                        </m:dPr>
                                        <m:e>
                                          <m:r>
                                            <a:rPr lang="en-US" i="1">
                                              <a:latin typeface="Cambria Math" panose="02040503050406030204" pitchFamily="18" charset="0"/>
                                            </a:rPr>
                                            <m:t>𝑖</m:t>
                                          </m:r>
                                        </m:e>
                                      </m:d>
                                    </m:sup>
                                  </m:sSup>
                                </m:e>
                              </m:d>
                              <m:func>
                                <m:funcPr>
                                  <m:ctrlPr>
                                    <a:rPr lang="en-US" i="1">
                                      <a:latin typeface="Cambria Math" panose="02040503050406030204" pitchFamily="18" charset="0"/>
                                      <a:ea typeface="Cambria Math" panose="02040503050406030204" pitchFamily="18" charset="0"/>
                                    </a:rPr>
                                  </m:ctrlPr>
                                </m:funcPr>
                                <m:fName>
                                  <m:r>
                                    <m:rPr>
                                      <m:sty m:val="p"/>
                                    </m:rPr>
                                    <a:rPr lang="en-US">
                                      <a:latin typeface="Cambria Math" panose="02040503050406030204" pitchFamily="18" charset="0"/>
                                      <a:ea typeface="Cambria Math" panose="02040503050406030204" pitchFamily="18" charset="0"/>
                                    </a:rPr>
                                    <m:t>log</m:t>
                                  </m:r>
                                </m:fName>
                                <m:e>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1−</m:t>
                                      </m:r>
                                      <m:r>
                                        <a:rPr lang="en-US" i="1">
                                          <a:latin typeface="Cambria Math" panose="02040503050406030204" pitchFamily="18" charset="0"/>
                                        </a:rPr>
                                        <m:t>𝑝</m:t>
                                      </m:r>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𝑥</m:t>
                                              </m:r>
                                            </m:e>
                                            <m:sup>
                                              <m:d>
                                                <m:dPr>
                                                  <m:ctrlPr>
                                                    <a:rPr lang="en-US" i="1">
                                                      <a:latin typeface="Cambria Math" panose="02040503050406030204" pitchFamily="18" charset="0"/>
                                                    </a:rPr>
                                                  </m:ctrlPr>
                                                </m:dPr>
                                                <m:e>
                                                  <m:r>
                                                    <a:rPr lang="en-US" i="1">
                                                      <a:latin typeface="Cambria Math" panose="02040503050406030204" pitchFamily="18" charset="0"/>
                                                    </a:rPr>
                                                    <m:t>𝑖</m:t>
                                                  </m:r>
                                                </m:e>
                                              </m:d>
                                            </m:sup>
                                          </m:sSup>
                                          <m:r>
                                            <a:rPr lang="en-US" i="1">
                                              <a:latin typeface="Cambria Math" panose="02040503050406030204" pitchFamily="18" charset="0"/>
                                            </a:rPr>
                                            <m:t>;</m:t>
                                          </m:r>
                                          <m:r>
                                            <a:rPr lang="en-US" b="1" i="1">
                                              <a:latin typeface="Cambria Math" panose="02040503050406030204" pitchFamily="18" charset="0"/>
                                              <a:ea typeface="Cambria Math" panose="02040503050406030204" pitchFamily="18" charset="0"/>
                                            </a:rPr>
                                            <m:t>𝜽</m:t>
                                          </m:r>
                                        </m:e>
                                      </m:d>
                                    </m:e>
                                  </m:d>
                                </m:e>
                              </m:func>
                            </m:e>
                          </m:d>
                        </m:e>
                      </m:nary>
                    </m:oMath>
                  </m:oMathPara>
                </a14:m>
                <a:endParaRPr lang="en-US" dirty="0"/>
              </a:p>
            </p:txBody>
          </p:sp>
        </mc:Choice>
        <mc:Fallback xmlns="">
          <p:sp>
            <p:nvSpPr>
              <p:cNvPr id="3" name="TextBox 2">
                <a:extLst>
                  <a:ext uri="{FF2B5EF4-FFF2-40B4-BE49-F238E27FC236}">
                    <a16:creationId xmlns:a16="http://schemas.microsoft.com/office/drawing/2014/main" id="{2D86A2AD-E592-EA17-79C4-FE2D1087379C}"/>
                  </a:ext>
                </a:extLst>
              </p:cNvPr>
              <p:cNvSpPr txBox="1">
                <a:spLocks noRot="1" noChangeAspect="1" noMove="1" noResize="1" noEditPoints="1" noAdjustHandles="1" noChangeArrowheads="1" noChangeShapeType="1" noTextEdit="1"/>
              </p:cNvSpPr>
              <p:nvPr/>
            </p:nvSpPr>
            <p:spPr>
              <a:xfrm>
                <a:off x="452174" y="3003656"/>
                <a:ext cx="11207042" cy="756233"/>
              </a:xfrm>
              <a:prstGeom prst="rect">
                <a:avLst/>
              </a:prstGeom>
              <a:blipFill>
                <a:blip r:embed="rId2"/>
                <a:stretch>
                  <a:fillRect/>
                </a:stretch>
              </a:blipFill>
            </p:spPr>
            <p:txBody>
              <a:bodyPr/>
              <a:lstStyle/>
              <a:p>
                <a:r>
                  <a:rPr lang="en-US">
                    <a:noFill/>
                  </a:rPr>
                  <a:t> </a:t>
                </a:r>
              </a:p>
            </p:txBody>
          </p:sp>
        </mc:Fallback>
      </mc:AlternateContent>
      <p:pic>
        <p:nvPicPr>
          <p:cNvPr id="12" name="Picture 11">
            <a:extLst>
              <a:ext uri="{FF2B5EF4-FFF2-40B4-BE49-F238E27FC236}">
                <a16:creationId xmlns:a16="http://schemas.microsoft.com/office/drawing/2014/main" id="{A2B8BF0C-1476-A532-5B6C-CE1A0A6318AF}"/>
              </a:ext>
            </a:extLst>
          </p:cNvPr>
          <p:cNvPicPr>
            <a:picLocks noChangeAspect="1"/>
          </p:cNvPicPr>
          <p:nvPr/>
        </p:nvPicPr>
        <p:blipFill rotWithShape="1">
          <a:blip r:embed="rId3"/>
          <a:srcRect l="1355"/>
          <a:stretch/>
        </p:blipFill>
        <p:spPr>
          <a:xfrm>
            <a:off x="8954675" y="3997148"/>
            <a:ext cx="2932777" cy="2305234"/>
          </a:xfrm>
          <a:prstGeom prst="rect">
            <a:avLst/>
          </a:prstGeom>
        </p:spPr>
      </p:pic>
    </p:spTree>
    <p:extLst>
      <p:ext uri="{BB962C8B-B14F-4D97-AF65-F5344CB8AC3E}">
        <p14:creationId xmlns:p14="http://schemas.microsoft.com/office/powerpoint/2010/main" val="6604524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990600" y="2310586"/>
            <a:ext cx="10134600" cy="3785652"/>
          </a:xfrm>
          <a:prstGeom prst="rect">
            <a:avLst/>
          </a:prstGeom>
          <a:ln>
            <a:noFill/>
          </a:ln>
        </p:spPr>
        <p:txBody>
          <a:bodyPr wrap="square">
            <a:spAutoFit/>
          </a:bodyPr>
          <a:lstStyle/>
          <a:p>
            <a:pPr marL="0" marR="0" lvl="0" indent="0" algn="l" defTabSz="914400" rtl="0" eaLnBrk="1" fontAlgn="auto" latinLnBrk="0" hangingPunct="1">
              <a:lnSpc>
                <a:spcPct val="100000"/>
              </a:lnSpc>
              <a:spcBef>
                <a:spcPts val="0"/>
              </a:spcBef>
              <a:spcAft>
                <a:spcPts val="0"/>
              </a:spcAft>
              <a:buClr>
                <a:srgbClr val="669900"/>
              </a:buClr>
              <a:buSzPct val="75000"/>
              <a:buFontTx/>
              <a:buNone/>
              <a:tabLst/>
              <a:defRPr/>
            </a:pPr>
            <a:r>
              <a:rPr kumimoji="0" lang="en-US" sz="2400" b="0" i="0" u="none" strike="noStrike" kern="1200" cap="none" spc="0" normalizeH="0" baseline="0" noProof="0" dirty="0">
                <a:ln>
                  <a:noFill/>
                </a:ln>
                <a:solidFill>
                  <a:srgbClr val="000000"/>
                </a:solidFill>
                <a:effectLst/>
                <a:uLnTx/>
                <a:uFillTx/>
                <a:latin typeface="Calibri"/>
                <a:ea typeface="+mn-ea"/>
                <a:cs typeface="+mn-cs"/>
                <a:hlinkClick r:id="rId3"/>
              </a:rPr>
              <a:t>https://www.kaggle.com/uciml/pima-indians-diabetes-database</a:t>
            </a:r>
            <a:endParaRPr kumimoji="0" lang="en-US" sz="2400" b="0" i="0" u="none" strike="noStrike" kern="1200" cap="none" spc="0" normalizeH="0" baseline="0" noProof="0" dirty="0">
              <a:ln>
                <a:noFill/>
              </a:ln>
              <a:solidFill>
                <a:srgbClr val="000000"/>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
                <a:srgbClr val="669900"/>
              </a:buClr>
              <a:buSzPct val="75000"/>
              <a:buFontTx/>
              <a:buNone/>
              <a:tabLst/>
              <a:defRPr/>
            </a:pPr>
            <a:endParaRPr kumimoji="0" lang="en-US" sz="2400" b="0" i="0" u="none" strike="noStrike" kern="1200" cap="none" spc="0" normalizeH="0" baseline="0" noProof="0" dirty="0">
              <a:ln>
                <a:noFill/>
              </a:ln>
              <a:solidFill>
                <a:srgbClr val="000000"/>
              </a:solidFill>
              <a:effectLst/>
              <a:uLnTx/>
              <a:uFillTx/>
              <a:latin typeface="Calibri"/>
              <a:ea typeface="+mn-ea"/>
              <a:cs typeface="+mn-cs"/>
            </a:endParaRPr>
          </a:p>
          <a:p>
            <a:pPr fontAlgn="base"/>
            <a:r>
              <a:rPr lang="en-US" sz="2400" b="1" dirty="0"/>
              <a:t>Context</a:t>
            </a:r>
          </a:p>
          <a:p>
            <a:pPr fontAlgn="base"/>
            <a:r>
              <a:rPr lang="en-US" sz="2400" dirty="0"/>
              <a:t>This dataset is originally from the National Institute of Diabetes and Digestive and Kidney Diseases. The objective of the dataset is to diagnostically predict whether or not a patient has diabetes, based on certain diagnostic measurements included in the dataset. Several constraints were placed on the selection of these instances from a larger database. In particular, all patients here are females at least 21 years old of Pima Indian heritage.</a:t>
            </a:r>
          </a:p>
          <a:p>
            <a:pPr marL="0" marR="0" lvl="0" indent="0" algn="l" defTabSz="914400" rtl="0" eaLnBrk="1" fontAlgn="auto" latinLnBrk="0" hangingPunct="1">
              <a:lnSpc>
                <a:spcPct val="100000"/>
              </a:lnSpc>
              <a:spcBef>
                <a:spcPts val="0"/>
              </a:spcBef>
              <a:spcAft>
                <a:spcPts val="0"/>
              </a:spcAft>
              <a:buClr>
                <a:srgbClr val="669900"/>
              </a:buClr>
              <a:buSzPct val="75000"/>
              <a:buFontTx/>
              <a:buNone/>
              <a:tabLst/>
              <a:defRPr/>
            </a:pPr>
            <a:endParaRPr kumimoji="0" lang="en-US" altLang="x-none" sz="2400" b="0" i="1" u="none" strike="noStrike" kern="1200" cap="none" spc="0" normalizeH="0" baseline="0" noProof="0" dirty="0">
              <a:ln>
                <a:noFill/>
              </a:ln>
              <a:solidFill>
                <a:srgbClr val="000000">
                  <a:lumMod val="95000"/>
                  <a:lumOff val="5000"/>
                </a:srgbClr>
              </a:solidFill>
              <a:effectLst/>
              <a:uLnTx/>
              <a:uFillTx/>
              <a:latin typeface="Open Sans Light" charset="0"/>
              <a:ea typeface="Open Sans Light" charset="0"/>
              <a:cs typeface="Open Sans Light" charset="0"/>
            </a:endParaRPr>
          </a:p>
        </p:txBody>
      </p:sp>
      <p:sp>
        <p:nvSpPr>
          <p:cNvPr id="2" name="Title 1">
            <a:extLst>
              <a:ext uri="{FF2B5EF4-FFF2-40B4-BE49-F238E27FC236}">
                <a16:creationId xmlns:a16="http://schemas.microsoft.com/office/drawing/2014/main" id="{19E526A7-0112-41F9-905F-9891B076A090}"/>
              </a:ext>
            </a:extLst>
          </p:cNvPr>
          <p:cNvSpPr>
            <a:spLocks noGrp="1"/>
          </p:cNvSpPr>
          <p:nvPr>
            <p:ph type="title"/>
          </p:nvPr>
        </p:nvSpPr>
        <p:spPr/>
        <p:txBody>
          <a:bodyPr/>
          <a:lstStyle/>
          <a:p>
            <a:r>
              <a:rPr lang="en-US" dirty="0"/>
              <a:t>Diabetes Example</a:t>
            </a:r>
          </a:p>
        </p:txBody>
      </p:sp>
    </p:spTree>
    <p:extLst>
      <p:ext uri="{BB962C8B-B14F-4D97-AF65-F5344CB8AC3E}">
        <p14:creationId xmlns:p14="http://schemas.microsoft.com/office/powerpoint/2010/main" val="46250661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31E049-9DE2-1C3E-018B-E7DBE9DE2CA6}"/>
              </a:ext>
            </a:extLst>
          </p:cNvPr>
          <p:cNvSpPr>
            <a:spLocks noGrp="1"/>
          </p:cNvSpPr>
          <p:nvPr>
            <p:ph type="title"/>
          </p:nvPr>
        </p:nvSpPr>
        <p:spPr/>
        <p:txBody>
          <a:bodyPr/>
          <a:lstStyle/>
          <a:p>
            <a:r>
              <a:rPr lang="en-US" dirty="0"/>
              <a:t>Logistic Regression</a:t>
            </a:r>
          </a:p>
        </p:txBody>
      </p:sp>
      <p:sp>
        <p:nvSpPr>
          <p:cNvPr id="3" name="Content Placeholder 2">
            <a:extLst>
              <a:ext uri="{FF2B5EF4-FFF2-40B4-BE49-F238E27FC236}">
                <a16:creationId xmlns:a16="http://schemas.microsoft.com/office/drawing/2014/main" id="{BAF8E083-9D7B-DDFE-378D-725B0DECA82D}"/>
              </a:ext>
            </a:extLst>
          </p:cNvPr>
          <p:cNvSpPr>
            <a:spLocks noGrp="1"/>
          </p:cNvSpPr>
          <p:nvPr>
            <p:ph idx="1"/>
          </p:nvPr>
        </p:nvSpPr>
        <p:spPr/>
        <p:txBody>
          <a:bodyPr/>
          <a:lstStyle/>
          <a:p>
            <a:r>
              <a:rPr lang="en-US" dirty="0"/>
              <a:t>We have </a:t>
            </a:r>
            <a:r>
              <a:rPr lang="en-US" b="1" i="1" dirty="0"/>
              <a:t>X</a:t>
            </a:r>
            <a:r>
              <a:rPr lang="en-US" dirty="0"/>
              <a:t>, the feature set: </a:t>
            </a:r>
            <a:r>
              <a:rPr lang="en-US" sz="2000" b="0" i="1" u="none" strike="noStrike" dirty="0">
                <a:solidFill>
                  <a:srgbClr val="000000"/>
                </a:solidFill>
                <a:effectLst/>
                <a:latin typeface="Calibri" panose="020F0502020204030204" pitchFamily="34" charset="0"/>
              </a:rPr>
              <a:t>Pregnancies,</a:t>
            </a:r>
            <a:r>
              <a:rPr lang="en-US" sz="2000" i="1" dirty="0"/>
              <a:t> </a:t>
            </a:r>
            <a:r>
              <a:rPr lang="en-US" sz="2000" b="0" i="1" u="none" strike="noStrike" dirty="0">
                <a:solidFill>
                  <a:srgbClr val="000000"/>
                </a:solidFill>
                <a:effectLst/>
                <a:latin typeface="Calibri" panose="020F0502020204030204" pitchFamily="34" charset="0"/>
              </a:rPr>
              <a:t>Glucose,</a:t>
            </a:r>
            <a:r>
              <a:rPr lang="en-US" sz="2000" i="1" dirty="0"/>
              <a:t> </a:t>
            </a:r>
            <a:r>
              <a:rPr lang="en-US" sz="2000" b="0" i="1" u="none" strike="noStrike" dirty="0" err="1">
                <a:solidFill>
                  <a:srgbClr val="000000"/>
                </a:solidFill>
                <a:effectLst/>
                <a:latin typeface="Calibri" panose="020F0502020204030204" pitchFamily="34" charset="0"/>
              </a:rPr>
              <a:t>BloodPressure</a:t>
            </a:r>
            <a:r>
              <a:rPr lang="en-US" sz="2000" b="0" i="1" u="none" strike="noStrike" dirty="0">
                <a:solidFill>
                  <a:srgbClr val="000000"/>
                </a:solidFill>
                <a:effectLst/>
                <a:latin typeface="Calibri" panose="020F0502020204030204" pitchFamily="34" charset="0"/>
              </a:rPr>
              <a:t>,</a:t>
            </a:r>
            <a:r>
              <a:rPr lang="en-US" sz="2000" i="1" dirty="0"/>
              <a:t> </a:t>
            </a:r>
            <a:r>
              <a:rPr lang="en-US" sz="2000" b="0" i="1" u="none" strike="noStrike" dirty="0" err="1">
                <a:solidFill>
                  <a:srgbClr val="000000"/>
                </a:solidFill>
                <a:effectLst/>
                <a:latin typeface="Calibri" panose="020F0502020204030204" pitchFamily="34" charset="0"/>
              </a:rPr>
              <a:t>SkinThickness</a:t>
            </a:r>
            <a:r>
              <a:rPr lang="en-US" sz="2000" b="0" i="1" u="none" strike="noStrike" dirty="0">
                <a:solidFill>
                  <a:srgbClr val="000000"/>
                </a:solidFill>
                <a:effectLst/>
                <a:latin typeface="Calibri" panose="020F0502020204030204" pitchFamily="34" charset="0"/>
              </a:rPr>
              <a:t>,</a:t>
            </a:r>
            <a:r>
              <a:rPr lang="en-US" sz="2000" i="1" dirty="0"/>
              <a:t> </a:t>
            </a:r>
            <a:r>
              <a:rPr lang="en-US" sz="2000" b="0" i="1" u="none" strike="noStrike" dirty="0">
                <a:solidFill>
                  <a:srgbClr val="000000"/>
                </a:solidFill>
                <a:effectLst/>
                <a:latin typeface="Calibri" panose="020F0502020204030204" pitchFamily="34" charset="0"/>
              </a:rPr>
              <a:t>Insulin,</a:t>
            </a:r>
            <a:r>
              <a:rPr lang="en-US" sz="2000" i="1" dirty="0"/>
              <a:t> </a:t>
            </a:r>
            <a:r>
              <a:rPr lang="en-US" sz="2000" b="0" i="1" u="none" strike="noStrike" dirty="0">
                <a:solidFill>
                  <a:srgbClr val="000000"/>
                </a:solidFill>
                <a:effectLst/>
                <a:latin typeface="Calibri" panose="020F0502020204030204" pitchFamily="34" charset="0"/>
              </a:rPr>
              <a:t>BMI,</a:t>
            </a:r>
            <a:r>
              <a:rPr lang="en-US" sz="2000" i="1" dirty="0"/>
              <a:t> </a:t>
            </a:r>
            <a:r>
              <a:rPr lang="en-US" sz="2000" b="0" i="1" u="none" strike="noStrike" dirty="0" err="1">
                <a:solidFill>
                  <a:srgbClr val="000000"/>
                </a:solidFill>
                <a:effectLst/>
                <a:latin typeface="Calibri" panose="020F0502020204030204" pitchFamily="34" charset="0"/>
              </a:rPr>
              <a:t>DiabetesPedigreeFunction</a:t>
            </a:r>
            <a:r>
              <a:rPr lang="en-US" sz="2000" b="0" i="1" u="none" strike="noStrike" dirty="0">
                <a:solidFill>
                  <a:srgbClr val="000000"/>
                </a:solidFill>
                <a:effectLst/>
                <a:latin typeface="Calibri" panose="020F0502020204030204" pitchFamily="34" charset="0"/>
              </a:rPr>
              <a:t>,</a:t>
            </a:r>
            <a:r>
              <a:rPr lang="en-US" sz="2000" i="1" dirty="0"/>
              <a:t> </a:t>
            </a:r>
            <a:r>
              <a:rPr lang="en-US" sz="2000" b="0" i="1" u="none" strike="noStrike" dirty="0">
                <a:solidFill>
                  <a:srgbClr val="000000"/>
                </a:solidFill>
                <a:effectLst/>
                <a:latin typeface="Calibri" panose="020F0502020204030204" pitchFamily="34" charset="0"/>
              </a:rPr>
              <a:t>Age</a:t>
            </a:r>
            <a:r>
              <a:rPr lang="en-US" sz="2000" i="1" dirty="0"/>
              <a:t> </a:t>
            </a:r>
          </a:p>
          <a:p>
            <a:r>
              <a:rPr lang="en-US" b="1" dirty="0"/>
              <a:t>X</a:t>
            </a:r>
            <a:r>
              <a:rPr lang="en-US" dirty="0"/>
              <a:t> represents the predictor variables.</a:t>
            </a:r>
          </a:p>
          <a:p>
            <a:r>
              <a:rPr lang="en-US" dirty="0"/>
              <a:t>We have </a:t>
            </a:r>
            <a:r>
              <a:rPr lang="en-US" b="1" dirty="0"/>
              <a:t>y</a:t>
            </a:r>
            <a:r>
              <a:rPr lang="en-US" dirty="0"/>
              <a:t>, the target variable (called Outcome or Response) which we want to predict. </a:t>
            </a:r>
            <a:r>
              <a:rPr lang="en-US" b="1" dirty="0"/>
              <a:t>Diabetes status. </a:t>
            </a:r>
            <a:r>
              <a:rPr lang="en-US" dirty="0"/>
              <a:t>Positive or Negative.</a:t>
            </a:r>
          </a:p>
          <a:p>
            <a:r>
              <a:rPr lang="en-US" dirty="0"/>
              <a:t>Our task is to train a logistic regression to predict the outcome for a patient with regards to their diabetes risk.</a:t>
            </a:r>
          </a:p>
        </p:txBody>
      </p:sp>
    </p:spTree>
    <p:extLst>
      <p:ext uri="{BB962C8B-B14F-4D97-AF65-F5344CB8AC3E}">
        <p14:creationId xmlns:p14="http://schemas.microsoft.com/office/powerpoint/2010/main" val="415165306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27460A9-1B27-D6F0-31FE-3353124E0D80}"/>
              </a:ext>
            </a:extLst>
          </p:cNvPr>
          <p:cNvPicPr>
            <a:picLocks noChangeAspect="1"/>
          </p:cNvPicPr>
          <p:nvPr/>
        </p:nvPicPr>
        <p:blipFill>
          <a:blip r:embed="rId3"/>
          <a:stretch>
            <a:fillRect/>
          </a:stretch>
        </p:blipFill>
        <p:spPr>
          <a:xfrm>
            <a:off x="0" y="337068"/>
            <a:ext cx="12192000" cy="6183863"/>
          </a:xfrm>
          <a:prstGeom prst="rect">
            <a:avLst/>
          </a:prstGeom>
        </p:spPr>
      </p:pic>
    </p:spTree>
    <p:extLst>
      <p:ext uri="{BB962C8B-B14F-4D97-AF65-F5344CB8AC3E}">
        <p14:creationId xmlns:p14="http://schemas.microsoft.com/office/powerpoint/2010/main" val="145635856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7BAFB5A-759C-1FFE-21DE-1CBE2857AB8E}"/>
              </a:ext>
            </a:extLst>
          </p:cNvPr>
          <p:cNvPicPr>
            <a:picLocks noChangeAspect="1"/>
          </p:cNvPicPr>
          <p:nvPr/>
        </p:nvPicPr>
        <p:blipFill>
          <a:blip r:embed="rId3"/>
          <a:stretch>
            <a:fillRect/>
          </a:stretch>
        </p:blipFill>
        <p:spPr>
          <a:xfrm>
            <a:off x="0" y="337068"/>
            <a:ext cx="12192000" cy="6183863"/>
          </a:xfrm>
          <a:prstGeom prst="rect">
            <a:avLst/>
          </a:prstGeom>
        </p:spPr>
      </p:pic>
    </p:spTree>
    <p:extLst>
      <p:ext uri="{BB962C8B-B14F-4D97-AF65-F5344CB8AC3E}">
        <p14:creationId xmlns:p14="http://schemas.microsoft.com/office/powerpoint/2010/main" val="126287839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31E049-9DE2-1C3E-018B-E7DBE9DE2CA6}"/>
              </a:ext>
            </a:extLst>
          </p:cNvPr>
          <p:cNvSpPr>
            <a:spLocks noGrp="1"/>
          </p:cNvSpPr>
          <p:nvPr>
            <p:ph type="title"/>
          </p:nvPr>
        </p:nvSpPr>
        <p:spPr/>
        <p:txBody>
          <a:bodyPr/>
          <a:lstStyle/>
          <a:p>
            <a:r>
              <a:rPr lang="en-US" dirty="0"/>
              <a:t>Splitting Data / Overfitting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AF8E083-9D7B-DDFE-378D-725B0DECA82D}"/>
                  </a:ext>
                </a:extLst>
              </p:cNvPr>
              <p:cNvSpPr>
                <a:spLocks noGrp="1"/>
              </p:cNvSpPr>
              <p:nvPr>
                <p:ph idx="1"/>
              </p:nvPr>
            </p:nvSpPr>
            <p:spPr/>
            <p:txBody>
              <a:bodyPr>
                <a:normAutofit/>
              </a:bodyPr>
              <a:lstStyle/>
              <a:p>
                <a:pPr marL="285750" indent="-285750">
                  <a:buFont typeface="Arial" panose="020B0604020202020204" pitchFamily="34" charset="0"/>
                  <a:buChar char="•"/>
                </a:pPr>
                <a:r>
                  <a:rPr lang="en-US" dirty="0"/>
                  <a:t>We have learned that we train our ML algorithms on training data, and then ‘unleash’ it on real life data to make predictions</a:t>
                </a:r>
              </a:p>
              <a:p>
                <a:pPr marL="285750" indent="-285750">
                  <a:buFont typeface="Arial" panose="020B0604020202020204" pitchFamily="34" charset="0"/>
                  <a:buChar char="•"/>
                </a:pPr>
                <a:r>
                  <a:rPr lang="en-US" dirty="0"/>
                  <a:t>The problem: How can we be sure that our algorithm generalizes the data set with good accuracy? Maybe we choose too many parameters (model is too complex, has too many </a:t>
                </a:r>
                <a14:m>
                  <m:oMath xmlns:m="http://schemas.openxmlformats.org/officeDocument/2006/math">
                    <m:r>
                      <a:rPr lang="en-US" i="1" smtClean="0">
                        <a:latin typeface="Cambria Math" panose="02040503050406030204" pitchFamily="18" charset="0"/>
                        <a:ea typeface="Cambria Math" panose="02040503050406030204" pitchFamily="18" charset="0"/>
                      </a:rPr>
                      <m:t>𝜃</m:t>
                    </m:r>
                  </m:oMath>
                </a14:m>
                <a:r>
                  <a:rPr lang="en-US" dirty="0"/>
                  <a:t>) and the model becomes really good at ‘mimicking’ the training data set, but will perform poorly in production. That is called </a:t>
                </a:r>
                <a:r>
                  <a:rPr lang="en-US" b="1" dirty="0"/>
                  <a:t>Overfitting</a:t>
                </a:r>
                <a:r>
                  <a:rPr lang="en-US" dirty="0"/>
                  <a:t>.</a:t>
                </a:r>
                <a:r>
                  <a:rPr lang="en-US" b="1" dirty="0"/>
                  <a:t> </a:t>
                </a:r>
                <a:r>
                  <a:rPr lang="en-US" dirty="0"/>
                  <a:t>Of course you should not undersize your model to be able to extract the statistically meaningful facets of your data. </a:t>
                </a:r>
              </a:p>
              <a:p>
                <a:pPr marL="285750" indent="-285750">
                  <a:buFont typeface="Arial" panose="020B0604020202020204" pitchFamily="34" charset="0"/>
                  <a:buChar char="•"/>
                </a:pPr>
                <a:r>
                  <a:rPr lang="en-US" dirty="0"/>
                  <a:t>To prevent overfitting and accurately evaluate your model, it’s best practice to separate your data into training and validation data sets. This way, you can prevent your model from overfitting and accurately evaluate its performance.</a:t>
                </a:r>
              </a:p>
            </p:txBody>
          </p:sp>
        </mc:Choice>
        <mc:Fallback xmlns="">
          <p:sp>
            <p:nvSpPr>
              <p:cNvPr id="3" name="Content Placeholder 2">
                <a:extLst>
                  <a:ext uri="{FF2B5EF4-FFF2-40B4-BE49-F238E27FC236}">
                    <a16:creationId xmlns:a16="http://schemas.microsoft.com/office/drawing/2014/main" id="{BAF8E083-9D7B-DDFE-378D-725B0DECA82D}"/>
                  </a:ext>
                </a:extLst>
              </p:cNvPr>
              <p:cNvSpPr>
                <a:spLocks noGrp="1" noRot="1" noChangeAspect="1" noMove="1" noResize="1" noEditPoints="1" noAdjustHandles="1" noChangeArrowheads="1" noChangeShapeType="1" noTextEdit="1"/>
              </p:cNvSpPr>
              <p:nvPr>
                <p:ph idx="1"/>
              </p:nvPr>
            </p:nvSpPr>
            <p:spPr>
              <a:blipFill>
                <a:blip r:embed="rId2"/>
                <a:stretch>
                  <a:fillRect l="-1333" t="-810" r="-1576"/>
                </a:stretch>
              </a:blipFill>
            </p:spPr>
            <p:txBody>
              <a:bodyPr/>
              <a:lstStyle/>
              <a:p>
                <a:r>
                  <a:rPr lang="en-US">
                    <a:noFill/>
                  </a:rPr>
                  <a:t> </a:t>
                </a:r>
              </a:p>
            </p:txBody>
          </p:sp>
        </mc:Fallback>
      </mc:AlternateContent>
    </p:spTree>
    <p:extLst>
      <p:ext uri="{BB962C8B-B14F-4D97-AF65-F5344CB8AC3E}">
        <p14:creationId xmlns:p14="http://schemas.microsoft.com/office/powerpoint/2010/main" val="346441032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31E049-9DE2-1C3E-018B-E7DBE9DE2CA6}"/>
              </a:ext>
            </a:extLst>
          </p:cNvPr>
          <p:cNvSpPr>
            <a:spLocks noGrp="1"/>
          </p:cNvSpPr>
          <p:nvPr>
            <p:ph type="title"/>
          </p:nvPr>
        </p:nvSpPr>
        <p:spPr/>
        <p:txBody>
          <a:bodyPr/>
          <a:lstStyle/>
          <a:p>
            <a:r>
              <a:rPr lang="en-US" dirty="0"/>
              <a:t>Overfitting Example</a:t>
            </a:r>
          </a:p>
        </p:txBody>
      </p:sp>
      <p:pic>
        <p:nvPicPr>
          <p:cNvPr id="1026" name="Picture 2">
            <a:extLst>
              <a:ext uri="{FF2B5EF4-FFF2-40B4-BE49-F238E27FC236}">
                <a16:creationId xmlns:a16="http://schemas.microsoft.com/office/drawing/2014/main" id="{C0C06A6A-B57F-688E-0FFB-93A7E8AB91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19932" y="3080143"/>
            <a:ext cx="4245715" cy="318428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605182C5-DDCD-381B-E3BE-CD01AC70809F}"/>
              </a:ext>
            </a:extLst>
          </p:cNvPr>
          <p:cNvPicPr>
            <a:picLocks noChangeAspect="1"/>
          </p:cNvPicPr>
          <p:nvPr/>
        </p:nvPicPr>
        <p:blipFill>
          <a:blip r:embed="rId3"/>
          <a:stretch>
            <a:fillRect/>
          </a:stretch>
        </p:blipFill>
        <p:spPr>
          <a:xfrm>
            <a:off x="1197906" y="2685016"/>
            <a:ext cx="4019757" cy="1568531"/>
          </a:xfrm>
          <a:prstGeom prst="rect">
            <a:avLst/>
          </a:prstGeom>
        </p:spPr>
      </p:pic>
      <p:sp>
        <p:nvSpPr>
          <p:cNvPr id="8" name="TextBox 7">
            <a:extLst>
              <a:ext uri="{FF2B5EF4-FFF2-40B4-BE49-F238E27FC236}">
                <a16:creationId xmlns:a16="http://schemas.microsoft.com/office/drawing/2014/main" id="{FDAFF921-2120-126F-D601-DAD75965B266}"/>
              </a:ext>
            </a:extLst>
          </p:cNvPr>
          <p:cNvSpPr txBox="1"/>
          <p:nvPr/>
        </p:nvSpPr>
        <p:spPr>
          <a:xfrm>
            <a:off x="6900295" y="2163140"/>
            <a:ext cx="4535747" cy="307777"/>
          </a:xfrm>
          <a:prstGeom prst="rect">
            <a:avLst/>
          </a:prstGeom>
          <a:noFill/>
        </p:spPr>
        <p:txBody>
          <a:bodyPr wrap="square" rtlCol="0">
            <a:spAutoFit/>
          </a:bodyPr>
          <a:lstStyle/>
          <a:p>
            <a:r>
              <a:rPr lang="en-US" sz="1400" dirty="0"/>
              <a:t>We create a split of test and training data 2/3 to 1/3</a:t>
            </a:r>
          </a:p>
        </p:txBody>
      </p:sp>
      <p:pic>
        <p:nvPicPr>
          <p:cNvPr id="10" name="Picture 9">
            <a:extLst>
              <a:ext uri="{FF2B5EF4-FFF2-40B4-BE49-F238E27FC236}">
                <a16:creationId xmlns:a16="http://schemas.microsoft.com/office/drawing/2014/main" id="{3BF384BA-0EB4-E56C-4E56-E85ABF7A4A92}"/>
              </a:ext>
            </a:extLst>
          </p:cNvPr>
          <p:cNvPicPr>
            <a:picLocks noChangeAspect="1"/>
          </p:cNvPicPr>
          <p:nvPr/>
        </p:nvPicPr>
        <p:blipFill>
          <a:blip r:embed="rId4"/>
          <a:stretch>
            <a:fillRect/>
          </a:stretch>
        </p:blipFill>
        <p:spPr>
          <a:xfrm>
            <a:off x="1197906" y="2174625"/>
            <a:ext cx="5569236" cy="311166"/>
          </a:xfrm>
          <a:prstGeom prst="rect">
            <a:avLst/>
          </a:prstGeom>
        </p:spPr>
      </p:pic>
      <p:sp>
        <p:nvSpPr>
          <p:cNvPr id="11" name="TextBox 10">
            <a:extLst>
              <a:ext uri="{FF2B5EF4-FFF2-40B4-BE49-F238E27FC236}">
                <a16:creationId xmlns:a16="http://schemas.microsoft.com/office/drawing/2014/main" id="{71EA525F-5C9A-3129-68EE-02528D78E0BD}"/>
              </a:ext>
            </a:extLst>
          </p:cNvPr>
          <p:cNvSpPr txBox="1"/>
          <p:nvPr/>
        </p:nvSpPr>
        <p:spPr>
          <a:xfrm>
            <a:off x="5352797" y="2686588"/>
            <a:ext cx="4535747" cy="307777"/>
          </a:xfrm>
          <a:prstGeom prst="rect">
            <a:avLst/>
          </a:prstGeom>
          <a:noFill/>
        </p:spPr>
        <p:txBody>
          <a:bodyPr wrap="square" rtlCol="0">
            <a:spAutoFit/>
          </a:bodyPr>
          <a:lstStyle/>
          <a:p>
            <a:r>
              <a:rPr lang="en-US" sz="1400" dirty="0"/>
              <a:t>Then we fit the model to the training data</a:t>
            </a:r>
          </a:p>
        </p:txBody>
      </p:sp>
      <p:sp>
        <p:nvSpPr>
          <p:cNvPr id="12" name="TextBox 11">
            <a:extLst>
              <a:ext uri="{FF2B5EF4-FFF2-40B4-BE49-F238E27FC236}">
                <a16:creationId xmlns:a16="http://schemas.microsoft.com/office/drawing/2014/main" id="{AD276EDD-BD6D-AE50-0C73-808EC1B30823}"/>
              </a:ext>
            </a:extLst>
          </p:cNvPr>
          <p:cNvSpPr txBox="1"/>
          <p:nvPr/>
        </p:nvSpPr>
        <p:spPr>
          <a:xfrm>
            <a:off x="5352796" y="3013432"/>
            <a:ext cx="4535747" cy="738664"/>
          </a:xfrm>
          <a:prstGeom prst="rect">
            <a:avLst/>
          </a:prstGeom>
          <a:noFill/>
        </p:spPr>
        <p:txBody>
          <a:bodyPr wrap="square" rtlCol="0">
            <a:spAutoFit/>
          </a:bodyPr>
          <a:lstStyle/>
          <a:p>
            <a:r>
              <a:rPr lang="en-US" sz="1400" dirty="0"/>
              <a:t>Make the prediction on </a:t>
            </a:r>
            <a:br>
              <a:rPr lang="en-US" sz="1400" dirty="0"/>
            </a:br>
            <a:r>
              <a:rPr lang="en-US" sz="1400" dirty="0"/>
              <a:t>training data and record </a:t>
            </a:r>
            <a:br>
              <a:rPr lang="en-US" sz="1400" dirty="0"/>
            </a:br>
            <a:r>
              <a:rPr lang="en-US" sz="1400" dirty="0"/>
              <a:t>the accuracy</a:t>
            </a:r>
          </a:p>
        </p:txBody>
      </p:sp>
      <p:sp>
        <p:nvSpPr>
          <p:cNvPr id="13" name="TextBox 12">
            <a:extLst>
              <a:ext uri="{FF2B5EF4-FFF2-40B4-BE49-F238E27FC236}">
                <a16:creationId xmlns:a16="http://schemas.microsoft.com/office/drawing/2014/main" id="{F07BF30A-AE66-36BB-AAA0-FED9D57081FE}"/>
              </a:ext>
            </a:extLst>
          </p:cNvPr>
          <p:cNvSpPr txBox="1"/>
          <p:nvPr/>
        </p:nvSpPr>
        <p:spPr>
          <a:xfrm>
            <a:off x="5356421" y="3819509"/>
            <a:ext cx="4535747" cy="738664"/>
          </a:xfrm>
          <a:prstGeom prst="rect">
            <a:avLst/>
          </a:prstGeom>
          <a:noFill/>
        </p:spPr>
        <p:txBody>
          <a:bodyPr wrap="square" rtlCol="0">
            <a:spAutoFit/>
          </a:bodyPr>
          <a:lstStyle/>
          <a:p>
            <a:r>
              <a:rPr lang="en-US" sz="1400" dirty="0"/>
              <a:t>Then we make </a:t>
            </a:r>
            <a:br>
              <a:rPr lang="en-US" sz="1400" dirty="0"/>
            </a:br>
            <a:r>
              <a:rPr lang="en-US" sz="1400" dirty="0"/>
              <a:t>the prediction on the </a:t>
            </a:r>
            <a:br>
              <a:rPr lang="en-US" sz="1400" dirty="0"/>
            </a:br>
            <a:r>
              <a:rPr lang="en-US" sz="1400" dirty="0"/>
              <a:t>test data set</a:t>
            </a:r>
          </a:p>
        </p:txBody>
      </p:sp>
      <p:cxnSp>
        <p:nvCxnSpPr>
          <p:cNvPr id="17" name="Straight Arrow Connector 16">
            <a:extLst>
              <a:ext uri="{FF2B5EF4-FFF2-40B4-BE49-F238E27FC236}">
                <a16:creationId xmlns:a16="http://schemas.microsoft.com/office/drawing/2014/main" id="{BF50BF52-66FC-6831-CE06-733112CD4D5A}"/>
              </a:ext>
            </a:extLst>
          </p:cNvPr>
          <p:cNvCxnSpPr/>
          <p:nvPr/>
        </p:nvCxnSpPr>
        <p:spPr>
          <a:xfrm>
            <a:off x="10658601" y="3390062"/>
            <a:ext cx="0" cy="724068"/>
          </a:xfrm>
          <a:prstGeom prst="straightConnector1">
            <a:avLst/>
          </a:prstGeom>
          <a:ln w="3175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12A40A87-FEAF-A982-D0EC-80522CF464B2}"/>
              </a:ext>
            </a:extLst>
          </p:cNvPr>
          <p:cNvSpPr txBox="1"/>
          <p:nvPr/>
        </p:nvSpPr>
        <p:spPr>
          <a:xfrm>
            <a:off x="2231395" y="5041969"/>
            <a:ext cx="4535747" cy="738664"/>
          </a:xfrm>
          <a:prstGeom prst="rect">
            <a:avLst/>
          </a:prstGeom>
          <a:noFill/>
        </p:spPr>
        <p:txBody>
          <a:bodyPr wrap="square" rtlCol="0">
            <a:spAutoFit/>
          </a:bodyPr>
          <a:lstStyle/>
          <a:p>
            <a:r>
              <a:rPr lang="en-US" sz="1400" dirty="0">
                <a:solidFill>
                  <a:srgbClr val="FF0000"/>
                </a:solidFill>
              </a:rPr>
              <a:t>Our algorithm gets more and more accurate on the training data, but starts leveling off on the test data set. That’s overfitting!</a:t>
            </a:r>
          </a:p>
        </p:txBody>
      </p:sp>
      <p:sp>
        <p:nvSpPr>
          <p:cNvPr id="19" name="Rectangle 18">
            <a:extLst>
              <a:ext uri="{FF2B5EF4-FFF2-40B4-BE49-F238E27FC236}">
                <a16:creationId xmlns:a16="http://schemas.microsoft.com/office/drawing/2014/main" id="{E7A17D97-8896-B357-10B9-3A9E7BD0970C}"/>
              </a:ext>
            </a:extLst>
          </p:cNvPr>
          <p:cNvSpPr/>
          <p:nvPr/>
        </p:nvSpPr>
        <p:spPr>
          <a:xfrm>
            <a:off x="297187" y="6073209"/>
            <a:ext cx="8610600" cy="276999"/>
          </a:xfrm>
          <a:prstGeom prst="rect">
            <a:avLst/>
          </a:prstGeom>
          <a:solidFill>
            <a:schemeClr val="bg1"/>
          </a:solidFill>
          <a:ln>
            <a:noFill/>
          </a:ln>
        </p:spPr>
        <p:style>
          <a:lnRef idx="2">
            <a:schemeClr val="accent4">
              <a:shade val="50000"/>
            </a:schemeClr>
          </a:lnRef>
          <a:fillRef idx="1">
            <a:schemeClr val="accent4"/>
          </a:fillRef>
          <a:effectRef idx="0">
            <a:schemeClr val="accent4"/>
          </a:effectRef>
          <a:fontRef idx="minor">
            <a:schemeClr val="lt1"/>
          </a:fontRef>
        </p:style>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Calibri"/>
                <a:ea typeface="+mn-ea"/>
                <a:cs typeface="+mn-cs"/>
                <a:hlinkClick r:id="rId5"/>
              </a:rPr>
              <a:t>https://scikit-learn.org/stable/modules/generated/sklearn.model_selection.train_test_split.html</a:t>
            </a:r>
            <a:endParaRPr kumimoji="0" lang="en-US" sz="1200" b="0" i="0" u="none" strike="noStrike" kern="1200" cap="none" spc="0" normalizeH="0" baseline="0" noProof="0" dirty="0">
              <a:ln>
                <a:noFill/>
              </a:ln>
              <a:solidFill>
                <a:srgbClr val="FFFFFF"/>
              </a:solidFill>
              <a:effectLst/>
              <a:uLnTx/>
              <a:uFillTx/>
              <a:latin typeface="Calibri"/>
              <a:ea typeface="+mn-ea"/>
              <a:cs typeface="+mn-cs"/>
            </a:endParaRPr>
          </a:p>
        </p:txBody>
      </p:sp>
    </p:spTree>
    <p:extLst>
      <p:ext uri="{BB962C8B-B14F-4D97-AF65-F5344CB8AC3E}">
        <p14:creationId xmlns:p14="http://schemas.microsoft.com/office/powerpoint/2010/main" val="407676965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31E049-9DE2-1C3E-018B-E7DBE9DE2CA6}"/>
              </a:ext>
            </a:extLst>
          </p:cNvPr>
          <p:cNvSpPr>
            <a:spLocks noGrp="1"/>
          </p:cNvSpPr>
          <p:nvPr>
            <p:ph type="title"/>
          </p:nvPr>
        </p:nvSpPr>
        <p:spPr/>
        <p:txBody>
          <a:bodyPr/>
          <a:lstStyle/>
          <a:p>
            <a:r>
              <a:rPr lang="en-US" dirty="0"/>
              <a:t>Overfitting Example</a:t>
            </a:r>
          </a:p>
        </p:txBody>
      </p:sp>
      <p:sp>
        <p:nvSpPr>
          <p:cNvPr id="18" name="TextBox 17">
            <a:extLst>
              <a:ext uri="{FF2B5EF4-FFF2-40B4-BE49-F238E27FC236}">
                <a16:creationId xmlns:a16="http://schemas.microsoft.com/office/drawing/2014/main" id="{12A40A87-FEAF-A982-D0EC-80522CF464B2}"/>
              </a:ext>
            </a:extLst>
          </p:cNvPr>
          <p:cNvSpPr txBox="1"/>
          <p:nvPr/>
        </p:nvSpPr>
        <p:spPr>
          <a:xfrm>
            <a:off x="1097281" y="2149300"/>
            <a:ext cx="2173458" cy="523220"/>
          </a:xfrm>
          <a:prstGeom prst="rect">
            <a:avLst/>
          </a:prstGeom>
          <a:noFill/>
        </p:spPr>
        <p:txBody>
          <a:bodyPr wrap="square" rtlCol="0">
            <a:spAutoFit/>
          </a:bodyPr>
          <a:lstStyle/>
          <a:p>
            <a:r>
              <a:rPr lang="en-US" sz="1400" dirty="0"/>
              <a:t>This is how it’s supposed to look like</a:t>
            </a:r>
          </a:p>
        </p:txBody>
      </p:sp>
      <p:pic>
        <p:nvPicPr>
          <p:cNvPr id="2050" name="Picture 2">
            <a:extLst>
              <a:ext uri="{FF2B5EF4-FFF2-40B4-BE49-F238E27FC236}">
                <a16:creationId xmlns:a16="http://schemas.microsoft.com/office/drawing/2014/main" id="{ECD6B4B2-17E6-980B-00F0-24B81118DA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78530" y="2095134"/>
            <a:ext cx="5295900" cy="3933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23734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78950-1E9A-7E61-74CA-49558C414779}"/>
              </a:ext>
            </a:extLst>
          </p:cNvPr>
          <p:cNvSpPr>
            <a:spLocks noGrp="1"/>
          </p:cNvSpPr>
          <p:nvPr>
            <p:ph type="title"/>
          </p:nvPr>
        </p:nvSpPr>
        <p:spPr/>
        <p:txBody>
          <a:bodyPr/>
          <a:lstStyle/>
          <a:p>
            <a:r>
              <a:rPr lang="en-US" dirty="0"/>
              <a:t>Quick Nomenclature (slide will return)</a:t>
            </a:r>
          </a:p>
        </p:txBody>
      </p:sp>
      <p:sp>
        <p:nvSpPr>
          <p:cNvPr id="32" name="AutoShape 25" descr="Y_{i}">
            <a:extLst>
              <a:ext uri="{FF2B5EF4-FFF2-40B4-BE49-F238E27FC236}">
                <a16:creationId xmlns:a16="http://schemas.microsoft.com/office/drawing/2014/main" id="{82C8005A-1CEB-6D28-E92B-46FC2FA091C0}"/>
              </a:ext>
            </a:extLst>
          </p:cNvPr>
          <p:cNvSpPr>
            <a:spLocks noChangeAspect="1" noChangeArrowheads="1"/>
          </p:cNvSpPr>
          <p:nvPr/>
        </p:nvSpPr>
        <p:spPr bwMode="auto">
          <a:xfrm>
            <a:off x="1911120" y="396208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AutoShape 26" descr="X_{i}">
            <a:extLst>
              <a:ext uri="{FF2B5EF4-FFF2-40B4-BE49-F238E27FC236}">
                <a16:creationId xmlns:a16="http://schemas.microsoft.com/office/drawing/2014/main" id="{AF244715-431B-E233-4100-F4381239204B}"/>
              </a:ext>
            </a:extLst>
          </p:cNvPr>
          <p:cNvSpPr>
            <a:spLocks noChangeAspect="1" noChangeArrowheads="1"/>
          </p:cNvSpPr>
          <p:nvPr/>
        </p:nvSpPr>
        <p:spPr bwMode="auto">
          <a:xfrm>
            <a:off x="4500332" y="396208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AutoShape 27" descr="\beta ">
            <a:extLst>
              <a:ext uri="{FF2B5EF4-FFF2-40B4-BE49-F238E27FC236}">
                <a16:creationId xmlns:a16="http://schemas.microsoft.com/office/drawing/2014/main" id="{D7FD547A-A3F1-C471-9181-0404702C7103}"/>
              </a:ext>
            </a:extLst>
          </p:cNvPr>
          <p:cNvSpPr>
            <a:spLocks noChangeAspect="1" noChangeArrowheads="1"/>
          </p:cNvSpPr>
          <p:nvPr/>
        </p:nvSpPr>
        <p:spPr bwMode="auto">
          <a:xfrm>
            <a:off x="5182957" y="396208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AutoShape 28" descr="e_{i}">
            <a:extLst>
              <a:ext uri="{FF2B5EF4-FFF2-40B4-BE49-F238E27FC236}">
                <a16:creationId xmlns:a16="http://schemas.microsoft.com/office/drawing/2014/main" id="{A2E2C6E8-AC3B-A596-CAFC-B549A6F59E15}"/>
              </a:ext>
            </a:extLst>
          </p:cNvPr>
          <p:cNvSpPr>
            <a:spLocks noChangeAspect="1" noChangeArrowheads="1"/>
          </p:cNvSpPr>
          <p:nvPr/>
        </p:nvSpPr>
        <p:spPr bwMode="auto">
          <a:xfrm>
            <a:off x="5916382" y="396208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AutoShape 29" descr="Y_{i}">
            <a:extLst>
              <a:ext uri="{FF2B5EF4-FFF2-40B4-BE49-F238E27FC236}">
                <a16:creationId xmlns:a16="http://schemas.microsoft.com/office/drawing/2014/main" id="{605FAA8B-AD37-725E-4B98-0A24098F3ECB}"/>
              </a:ext>
            </a:extLst>
          </p:cNvPr>
          <p:cNvSpPr>
            <a:spLocks noChangeAspect="1" noChangeArrowheads="1"/>
          </p:cNvSpPr>
          <p:nvPr/>
        </p:nvSpPr>
        <p:spPr bwMode="auto">
          <a:xfrm>
            <a:off x="11112270" y="396208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AutoShape 30" descr="{\displaystyle Y_{i}=f(X_{i},\beta )+e_{i}}">
            <a:extLst>
              <a:ext uri="{FF2B5EF4-FFF2-40B4-BE49-F238E27FC236}">
                <a16:creationId xmlns:a16="http://schemas.microsoft.com/office/drawing/2014/main" id="{245E9BED-A634-AC93-1133-24E8DED00F61}"/>
              </a:ext>
            </a:extLst>
          </p:cNvPr>
          <p:cNvSpPr>
            <a:spLocks noChangeAspect="1" noChangeArrowheads="1"/>
          </p:cNvSpPr>
          <p:nvPr/>
        </p:nvSpPr>
        <p:spPr bwMode="auto">
          <a:xfrm>
            <a:off x="-201843" y="4252596"/>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AutoShape 31" descr="{\displaystyle f(X_{i},\beta )}">
            <a:extLst>
              <a:ext uri="{FF2B5EF4-FFF2-40B4-BE49-F238E27FC236}">
                <a16:creationId xmlns:a16="http://schemas.microsoft.com/office/drawing/2014/main" id="{C0208B76-D609-16AF-650E-74A3AB204FB6}"/>
              </a:ext>
            </a:extLst>
          </p:cNvPr>
          <p:cNvSpPr>
            <a:spLocks noChangeAspect="1" noChangeArrowheads="1"/>
          </p:cNvSpPr>
          <p:nvPr/>
        </p:nvSpPr>
        <p:spPr bwMode="auto">
          <a:xfrm>
            <a:off x="2515957" y="4541521"/>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A719181-E22C-44A0-2483-57AD67E9F653}"/>
                  </a:ext>
                </a:extLst>
              </p:cNvPr>
              <p:cNvSpPr>
                <a:spLocks noGrp="1"/>
              </p:cNvSpPr>
              <p:nvPr>
                <p:ph sz="half" idx="1"/>
              </p:nvPr>
            </p:nvSpPr>
            <p:spPr>
              <a:xfrm>
                <a:off x="1191650" y="2120900"/>
                <a:ext cx="8991623" cy="3748193"/>
              </a:xfrm>
            </p:spPr>
            <p:txBody>
              <a:bodyPr>
                <a:normAutofit/>
              </a:bodyPr>
              <a:lstStyle/>
              <a:p>
                <a:pPr marL="0" indent="0">
                  <a:buNone/>
                </a:pPr>
                <a:r>
                  <a:rPr lang="en-US" sz="1600" dirty="0"/>
                  <a:t>We have a dataset with </a:t>
                </a:r>
                <a14:m>
                  <m:oMath xmlns:m="http://schemas.openxmlformats.org/officeDocument/2006/math">
                    <m:r>
                      <a:rPr lang="en-US" sz="1600" b="0" i="1" smtClean="0">
                        <a:latin typeface="Cambria Math" panose="02040503050406030204" pitchFamily="18" charset="0"/>
                      </a:rPr>
                      <m:t>𝑛</m:t>
                    </m:r>
                  </m:oMath>
                </a14:m>
                <a:r>
                  <a:rPr lang="en-US" sz="1600" dirty="0"/>
                  <a:t> observations (rows) and </a:t>
                </a:r>
                <a14:m>
                  <m:oMath xmlns:m="http://schemas.openxmlformats.org/officeDocument/2006/math">
                    <m:r>
                      <a:rPr lang="en-US" sz="1600" b="0" i="1" smtClean="0">
                        <a:latin typeface="Cambria Math" panose="02040503050406030204" pitchFamily="18" charset="0"/>
                      </a:rPr>
                      <m:t>𝑚</m:t>
                    </m:r>
                  </m:oMath>
                </a14:m>
                <a:r>
                  <a:rPr lang="en-US" sz="1600" dirty="0"/>
                  <a:t> features (columns). Each row has a target value. </a:t>
                </a:r>
              </a:p>
              <a:p>
                <a:pPr>
                  <a:buFont typeface="Arial" panose="020B0604020202020204" pitchFamily="34" charset="0"/>
                  <a:buChar char="•"/>
                </a:pPr>
                <a:endParaRPr lang="en-US" sz="1600" dirty="0"/>
              </a:p>
              <a:p>
                <a:pPr>
                  <a:buFont typeface="Arial" panose="020B0604020202020204" pitchFamily="34" charset="0"/>
                  <a:buChar char="•"/>
                </a:pPr>
                <a:endParaRPr lang="en-US" sz="1600" dirty="0"/>
              </a:p>
              <a:p>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3A719181-E22C-44A0-2483-57AD67E9F653}"/>
                  </a:ext>
                </a:extLst>
              </p:cNvPr>
              <p:cNvSpPr>
                <a:spLocks noGrp="1" noRot="1" noChangeAspect="1" noMove="1" noResize="1" noEditPoints="1" noAdjustHandles="1" noChangeArrowheads="1" noChangeShapeType="1" noTextEdit="1"/>
              </p:cNvSpPr>
              <p:nvPr>
                <p:ph sz="half" idx="1"/>
              </p:nvPr>
            </p:nvSpPr>
            <p:spPr>
              <a:xfrm>
                <a:off x="1191650" y="2120900"/>
                <a:ext cx="8991623" cy="3748193"/>
              </a:xfrm>
              <a:blipFill>
                <a:blip r:embed="rId3"/>
                <a:stretch>
                  <a:fillRect l="-1356" t="-325"/>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D4F099E8-BD82-DB1D-340B-C9A9087A8655}"/>
              </a:ext>
            </a:extLst>
          </p:cNvPr>
          <p:cNvPicPr>
            <a:picLocks noChangeAspect="1"/>
          </p:cNvPicPr>
          <p:nvPr/>
        </p:nvPicPr>
        <p:blipFill>
          <a:blip r:embed="rId4"/>
          <a:stretch>
            <a:fillRect/>
          </a:stretch>
        </p:blipFill>
        <p:spPr>
          <a:xfrm>
            <a:off x="2062043" y="3154680"/>
            <a:ext cx="4369021" cy="2303724"/>
          </a:xfrm>
          <a:prstGeom prst="rect">
            <a:avLst/>
          </a:prstGeom>
        </p:spPr>
      </p:pic>
      <p:cxnSp>
        <p:nvCxnSpPr>
          <p:cNvPr id="6" name="Straight Arrow Connector 5">
            <a:extLst>
              <a:ext uri="{FF2B5EF4-FFF2-40B4-BE49-F238E27FC236}">
                <a16:creationId xmlns:a16="http://schemas.microsoft.com/office/drawing/2014/main" id="{71ACAA76-CF6F-3210-A036-5F65E5923323}"/>
              </a:ext>
            </a:extLst>
          </p:cNvPr>
          <p:cNvCxnSpPr>
            <a:cxnSpLocks/>
          </p:cNvCxnSpPr>
          <p:nvPr/>
        </p:nvCxnSpPr>
        <p:spPr>
          <a:xfrm>
            <a:off x="1043188" y="3154680"/>
            <a:ext cx="0" cy="23037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46FD2A3A-DF26-7C6B-DA2D-874FE90C4F8C}"/>
                  </a:ext>
                </a:extLst>
              </p:cNvPr>
              <p:cNvSpPr txBox="1"/>
              <p:nvPr/>
            </p:nvSpPr>
            <p:spPr>
              <a:xfrm>
                <a:off x="541945" y="4024773"/>
                <a:ext cx="68580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𝑛</m:t>
                      </m:r>
                    </m:oMath>
                  </m:oMathPara>
                </a14:m>
                <a:endParaRPr lang="en-US" dirty="0"/>
              </a:p>
            </p:txBody>
          </p:sp>
        </mc:Choice>
        <mc:Fallback xmlns="">
          <p:sp>
            <p:nvSpPr>
              <p:cNvPr id="7" name="TextBox 6">
                <a:extLst>
                  <a:ext uri="{FF2B5EF4-FFF2-40B4-BE49-F238E27FC236}">
                    <a16:creationId xmlns:a16="http://schemas.microsoft.com/office/drawing/2014/main" id="{46FD2A3A-DF26-7C6B-DA2D-874FE90C4F8C}"/>
                  </a:ext>
                </a:extLst>
              </p:cNvPr>
              <p:cNvSpPr txBox="1">
                <a:spLocks noRot="1" noChangeAspect="1" noMove="1" noResize="1" noEditPoints="1" noAdjustHandles="1" noChangeArrowheads="1" noChangeShapeType="1" noTextEdit="1"/>
              </p:cNvSpPr>
              <p:nvPr/>
            </p:nvSpPr>
            <p:spPr>
              <a:xfrm>
                <a:off x="541945" y="4024773"/>
                <a:ext cx="685800" cy="369332"/>
              </a:xfrm>
              <a:prstGeom prst="rect">
                <a:avLst/>
              </a:prstGeom>
              <a:blipFill>
                <a:blip r:embed="rId5"/>
                <a:stretch>
                  <a:fillRect/>
                </a:stretch>
              </a:blipFill>
            </p:spPr>
            <p:txBody>
              <a:bodyPr/>
              <a:lstStyle/>
              <a:p>
                <a:r>
                  <a:rPr lang="en-US">
                    <a:noFill/>
                  </a:rPr>
                  <a:t> </a:t>
                </a:r>
              </a:p>
            </p:txBody>
          </p:sp>
        </mc:Fallback>
      </mc:AlternateContent>
      <p:cxnSp>
        <p:nvCxnSpPr>
          <p:cNvPr id="8" name="Straight Arrow Connector 7">
            <a:extLst>
              <a:ext uri="{FF2B5EF4-FFF2-40B4-BE49-F238E27FC236}">
                <a16:creationId xmlns:a16="http://schemas.microsoft.com/office/drawing/2014/main" id="{0131453A-6501-D672-88F3-E6CABFDDA3A7}"/>
              </a:ext>
            </a:extLst>
          </p:cNvPr>
          <p:cNvCxnSpPr>
            <a:cxnSpLocks/>
          </p:cNvCxnSpPr>
          <p:nvPr/>
        </p:nvCxnSpPr>
        <p:spPr>
          <a:xfrm>
            <a:off x="2112842" y="3046730"/>
            <a:ext cx="387985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57B34FB3-BEC5-362E-A659-9EBF12ACB67D}"/>
                  </a:ext>
                </a:extLst>
              </p:cNvPr>
              <p:cNvSpPr txBox="1"/>
              <p:nvPr/>
            </p:nvSpPr>
            <p:spPr>
              <a:xfrm>
                <a:off x="3868816" y="2677398"/>
                <a:ext cx="68580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𝑚</m:t>
                      </m:r>
                    </m:oMath>
                  </m:oMathPara>
                </a14:m>
                <a:endParaRPr lang="en-US" dirty="0"/>
              </a:p>
            </p:txBody>
          </p:sp>
        </mc:Choice>
        <mc:Fallback xmlns="">
          <p:sp>
            <p:nvSpPr>
              <p:cNvPr id="9" name="TextBox 8">
                <a:extLst>
                  <a:ext uri="{FF2B5EF4-FFF2-40B4-BE49-F238E27FC236}">
                    <a16:creationId xmlns:a16="http://schemas.microsoft.com/office/drawing/2014/main" id="{57B34FB3-BEC5-362E-A659-9EBF12ACB67D}"/>
                  </a:ext>
                </a:extLst>
              </p:cNvPr>
              <p:cNvSpPr txBox="1">
                <a:spLocks noRot="1" noChangeAspect="1" noMove="1" noResize="1" noEditPoints="1" noAdjustHandles="1" noChangeArrowheads="1" noChangeShapeType="1" noTextEdit="1"/>
              </p:cNvSpPr>
              <p:nvPr/>
            </p:nvSpPr>
            <p:spPr>
              <a:xfrm>
                <a:off x="3868816" y="2677398"/>
                <a:ext cx="685800" cy="369332"/>
              </a:xfrm>
              <a:prstGeom prst="rect">
                <a:avLst/>
              </a:prstGeom>
              <a:blipFill>
                <a:blip r:embed="rId6"/>
                <a:stretch>
                  <a:fillRect/>
                </a:stretch>
              </a:blipFill>
            </p:spPr>
            <p:txBody>
              <a:bodyPr/>
              <a:lstStyle/>
              <a:p>
                <a:r>
                  <a:rPr lang="en-US">
                    <a:noFill/>
                  </a:rPr>
                  <a:t> </a:t>
                </a:r>
              </a:p>
            </p:txBody>
          </p:sp>
        </mc:Fallback>
      </mc:AlternateContent>
      <p:sp>
        <p:nvSpPr>
          <p:cNvPr id="10" name="Rectangle 9">
            <a:extLst>
              <a:ext uri="{FF2B5EF4-FFF2-40B4-BE49-F238E27FC236}">
                <a16:creationId xmlns:a16="http://schemas.microsoft.com/office/drawing/2014/main" id="{58E8C026-9F88-9C82-AA9C-6671DCA12F9A}"/>
              </a:ext>
            </a:extLst>
          </p:cNvPr>
          <p:cNvSpPr/>
          <p:nvPr/>
        </p:nvSpPr>
        <p:spPr>
          <a:xfrm rot="5400000">
            <a:off x="6275267" y="3997978"/>
            <a:ext cx="110105" cy="319655"/>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30FC40AC-E35D-C67F-3B17-16280390F300}"/>
                  </a:ext>
                </a:extLst>
              </p:cNvPr>
              <p:cNvSpPr txBox="1"/>
              <p:nvPr/>
            </p:nvSpPr>
            <p:spPr>
              <a:xfrm>
                <a:off x="5804347" y="2586474"/>
                <a:ext cx="68580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𝑇𝑎𝑟𝑔𝑒𝑡</m:t>
                      </m:r>
                    </m:oMath>
                  </m:oMathPara>
                </a14:m>
                <a:endParaRPr lang="en-US" dirty="0"/>
              </a:p>
            </p:txBody>
          </p:sp>
        </mc:Choice>
        <mc:Fallback xmlns="">
          <p:sp>
            <p:nvSpPr>
              <p:cNvPr id="11" name="TextBox 10">
                <a:extLst>
                  <a:ext uri="{FF2B5EF4-FFF2-40B4-BE49-F238E27FC236}">
                    <a16:creationId xmlns:a16="http://schemas.microsoft.com/office/drawing/2014/main" id="{30FC40AC-E35D-C67F-3B17-16280390F300}"/>
                  </a:ext>
                </a:extLst>
              </p:cNvPr>
              <p:cNvSpPr txBox="1">
                <a:spLocks noRot="1" noChangeAspect="1" noMove="1" noResize="1" noEditPoints="1" noAdjustHandles="1" noChangeArrowheads="1" noChangeShapeType="1" noTextEdit="1"/>
              </p:cNvSpPr>
              <p:nvPr/>
            </p:nvSpPr>
            <p:spPr>
              <a:xfrm>
                <a:off x="5804347" y="2586474"/>
                <a:ext cx="685800" cy="369332"/>
              </a:xfrm>
              <a:prstGeom prst="rect">
                <a:avLst/>
              </a:prstGeom>
              <a:blipFill>
                <a:blip r:embed="rId7"/>
                <a:stretch>
                  <a:fillRect l="-1770" r="-33628" b="-13115"/>
                </a:stretch>
              </a:blipFill>
            </p:spPr>
            <p:txBody>
              <a:bodyPr/>
              <a:lstStyle/>
              <a:p>
                <a:r>
                  <a:rPr lang="en-US">
                    <a:noFill/>
                  </a:rPr>
                  <a:t> </a:t>
                </a:r>
              </a:p>
            </p:txBody>
          </p:sp>
        </mc:Fallback>
      </mc:AlternateContent>
      <p:sp>
        <p:nvSpPr>
          <p:cNvPr id="12" name="Rectangle 11">
            <a:extLst>
              <a:ext uri="{FF2B5EF4-FFF2-40B4-BE49-F238E27FC236}">
                <a16:creationId xmlns:a16="http://schemas.microsoft.com/office/drawing/2014/main" id="{36880696-F512-1257-5179-55D449846A88}"/>
              </a:ext>
            </a:extLst>
          </p:cNvPr>
          <p:cNvSpPr/>
          <p:nvPr/>
        </p:nvSpPr>
        <p:spPr>
          <a:xfrm>
            <a:off x="2088839" y="4102751"/>
            <a:ext cx="4022567" cy="110105"/>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a:extLst>
              <a:ext uri="{FF2B5EF4-FFF2-40B4-BE49-F238E27FC236}">
                <a16:creationId xmlns:a16="http://schemas.microsoft.com/office/drawing/2014/main" id="{3DEB4560-DF72-BD72-0E9D-21EC4E43716B}"/>
              </a:ext>
            </a:extLst>
          </p:cNvPr>
          <p:cNvCxnSpPr>
            <a:cxnSpLocks/>
          </p:cNvCxnSpPr>
          <p:nvPr/>
        </p:nvCxnSpPr>
        <p:spPr>
          <a:xfrm>
            <a:off x="6263120" y="2955806"/>
            <a:ext cx="0" cy="1988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86D2CE11-9DE0-439F-14C5-EC95E4D98A74}"/>
                  </a:ext>
                </a:extLst>
              </p:cNvPr>
              <p:cNvSpPr txBox="1"/>
              <p:nvPr/>
            </p:nvSpPr>
            <p:spPr>
              <a:xfrm>
                <a:off x="839675" y="3974021"/>
                <a:ext cx="1268915" cy="657809"/>
              </a:xfrm>
              <a:prstGeom prst="rect">
                <a:avLst/>
              </a:prstGeom>
              <a:noFill/>
            </p:spPr>
            <p:txBody>
              <a:bodyPr wrap="square">
                <a:spAutoFit/>
              </a:bodyPr>
              <a:lstStyle/>
              <a:p>
                <a:pPr/>
                <a14:m>
                  <m:oMathPara xmlns:m="http://schemas.openxmlformats.org/officeDocument/2006/math">
                    <m:oMathParaPr>
                      <m:jc m:val="right"/>
                    </m:oMathParaPr>
                    <m:oMath xmlns:m="http://schemas.openxmlformats.org/officeDocument/2006/math">
                      <m:sSup>
                        <m:sSupPr>
                          <m:ctrlPr>
                            <a:rPr lang="en-US" sz="1800" b="0" i="1" smtClean="0">
                              <a:latin typeface="Cambria Math" panose="02040503050406030204" pitchFamily="18" charset="0"/>
                            </a:rPr>
                          </m:ctrlPr>
                        </m:sSupPr>
                        <m:e>
                          <m:r>
                            <a:rPr lang="en-US" sz="1800" b="1" i="1" smtClean="0">
                              <a:latin typeface="Cambria Math" panose="02040503050406030204" pitchFamily="18" charset="0"/>
                            </a:rPr>
                            <m:t>𝒙</m:t>
                          </m:r>
                        </m:e>
                        <m:sup>
                          <m:r>
                            <a:rPr lang="en-US" sz="1800" b="0" i="1" smtClean="0">
                              <a:latin typeface="Cambria Math" panose="02040503050406030204" pitchFamily="18" charset="0"/>
                            </a:rPr>
                            <m:t>(</m:t>
                          </m:r>
                          <m:r>
                            <a:rPr lang="en-US" sz="1800" b="0" i="1" smtClean="0">
                              <a:latin typeface="Cambria Math" panose="02040503050406030204" pitchFamily="18" charset="0"/>
                            </a:rPr>
                            <m:t>𝑖</m:t>
                          </m:r>
                          <m:r>
                            <a:rPr lang="en-US" sz="1800" b="0" i="1" smtClean="0">
                              <a:latin typeface="Cambria Math" panose="02040503050406030204" pitchFamily="18" charset="0"/>
                            </a:rPr>
                            <m:t>)</m:t>
                          </m:r>
                        </m:sup>
                      </m:sSup>
                    </m:oMath>
                    <m:oMath xmlns:m="http://schemas.openxmlformats.org/officeDocument/2006/math">
                      <m:r>
                        <a:rPr lang="en-US" b="1"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rPr>
                          </m:ctrlPr>
                        </m:sSupPr>
                        <m:e>
                          <m:r>
                            <a:rPr lang="en-US">
                              <a:latin typeface="Cambria Math" panose="02040503050406030204" pitchFamily="18" charset="0"/>
                            </a:rPr>
                            <m:t>ℝ</m:t>
                          </m:r>
                        </m:e>
                        <m:sup>
                          <m:r>
                            <a:rPr lang="en-US" i="1">
                              <a:latin typeface="Cambria Math" panose="02040503050406030204" pitchFamily="18" charset="0"/>
                            </a:rPr>
                            <m:t>𝑚</m:t>
                          </m:r>
                        </m:sup>
                      </m:sSup>
                    </m:oMath>
                  </m:oMathPara>
                </a14:m>
                <a:endParaRPr lang="en-US" dirty="0"/>
              </a:p>
            </p:txBody>
          </p:sp>
        </mc:Choice>
        <mc:Fallback xmlns="">
          <p:sp>
            <p:nvSpPr>
              <p:cNvPr id="14" name="TextBox 13">
                <a:extLst>
                  <a:ext uri="{FF2B5EF4-FFF2-40B4-BE49-F238E27FC236}">
                    <a16:creationId xmlns:a16="http://schemas.microsoft.com/office/drawing/2014/main" id="{86D2CE11-9DE0-439F-14C5-EC95E4D98A74}"/>
                  </a:ext>
                </a:extLst>
              </p:cNvPr>
              <p:cNvSpPr txBox="1">
                <a:spLocks noRot="1" noChangeAspect="1" noMove="1" noResize="1" noEditPoints="1" noAdjustHandles="1" noChangeArrowheads="1" noChangeShapeType="1" noTextEdit="1"/>
              </p:cNvSpPr>
              <p:nvPr/>
            </p:nvSpPr>
            <p:spPr>
              <a:xfrm>
                <a:off x="839675" y="3974021"/>
                <a:ext cx="1268915" cy="657809"/>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B5226E6F-1B77-BF72-4696-0AB4410BA364}"/>
                  </a:ext>
                </a:extLst>
              </p:cNvPr>
              <p:cNvSpPr txBox="1"/>
              <p:nvPr/>
            </p:nvSpPr>
            <p:spPr>
              <a:xfrm>
                <a:off x="6397509" y="3974021"/>
                <a:ext cx="685800" cy="3808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𝑦</m:t>
                          </m:r>
                        </m:e>
                        <m:sup>
                          <m:r>
                            <a:rPr lang="en-US" sz="1800" b="0" i="1" smtClean="0">
                              <a:latin typeface="Cambria Math" panose="02040503050406030204" pitchFamily="18" charset="0"/>
                            </a:rPr>
                            <m:t>(</m:t>
                          </m:r>
                          <m:r>
                            <a:rPr lang="en-US" sz="1800" b="0" i="1" smtClean="0">
                              <a:latin typeface="Cambria Math" panose="02040503050406030204" pitchFamily="18" charset="0"/>
                            </a:rPr>
                            <m:t>𝑖</m:t>
                          </m:r>
                          <m:r>
                            <a:rPr lang="en-US" sz="1800" b="0" i="1" smtClean="0">
                              <a:latin typeface="Cambria Math" panose="02040503050406030204" pitchFamily="18" charset="0"/>
                            </a:rPr>
                            <m:t>)</m:t>
                          </m:r>
                        </m:sup>
                      </m:sSup>
                    </m:oMath>
                  </m:oMathPara>
                </a14:m>
                <a:endParaRPr lang="en-US" dirty="0"/>
              </a:p>
            </p:txBody>
          </p:sp>
        </mc:Choice>
        <mc:Fallback xmlns="">
          <p:sp>
            <p:nvSpPr>
              <p:cNvPr id="15" name="TextBox 14">
                <a:extLst>
                  <a:ext uri="{FF2B5EF4-FFF2-40B4-BE49-F238E27FC236}">
                    <a16:creationId xmlns:a16="http://schemas.microsoft.com/office/drawing/2014/main" id="{B5226E6F-1B77-BF72-4696-0AB4410BA364}"/>
                  </a:ext>
                </a:extLst>
              </p:cNvPr>
              <p:cNvSpPr txBox="1">
                <a:spLocks noRot="1" noChangeAspect="1" noMove="1" noResize="1" noEditPoints="1" noAdjustHandles="1" noChangeArrowheads="1" noChangeShapeType="1" noTextEdit="1"/>
              </p:cNvSpPr>
              <p:nvPr/>
            </p:nvSpPr>
            <p:spPr>
              <a:xfrm>
                <a:off x="6397509" y="3974021"/>
                <a:ext cx="685800" cy="380810"/>
              </a:xfrm>
              <a:prstGeom prst="rect">
                <a:avLst/>
              </a:prstGeom>
              <a:blipFill>
                <a:blip r:embed="rId9"/>
                <a:stretch>
                  <a:fillRect b="-8065"/>
                </a:stretch>
              </a:blipFill>
            </p:spPr>
            <p:txBody>
              <a:bodyPr/>
              <a:lstStyle/>
              <a:p>
                <a:r>
                  <a:rPr lang="en-US">
                    <a:noFill/>
                  </a:rPr>
                  <a:t> </a:t>
                </a:r>
              </a:p>
            </p:txBody>
          </p:sp>
        </mc:Fallback>
      </mc:AlternateContent>
      <p:sp>
        <p:nvSpPr>
          <p:cNvPr id="16" name="Rectangle 15">
            <a:extLst>
              <a:ext uri="{FF2B5EF4-FFF2-40B4-BE49-F238E27FC236}">
                <a16:creationId xmlns:a16="http://schemas.microsoft.com/office/drawing/2014/main" id="{B0883017-A5D8-70F2-A545-CCDD525A5C1E}"/>
              </a:ext>
            </a:extLst>
          </p:cNvPr>
          <p:cNvSpPr/>
          <p:nvPr/>
        </p:nvSpPr>
        <p:spPr>
          <a:xfrm>
            <a:off x="3662534" y="4087953"/>
            <a:ext cx="370253" cy="14167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47A3B138-1A02-199C-9B14-79CF98B7CB23}"/>
                  </a:ext>
                </a:extLst>
              </p:cNvPr>
              <p:cNvSpPr txBox="1"/>
              <p:nvPr/>
            </p:nvSpPr>
            <p:spPr>
              <a:xfrm>
                <a:off x="3331436" y="4209439"/>
                <a:ext cx="435179" cy="476221"/>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sz="1800" b="0" i="1" smtClean="0">
                              <a:latin typeface="Cambria Math" panose="02040503050406030204" pitchFamily="18" charset="0"/>
                            </a:rPr>
                          </m:ctrlPr>
                        </m:sSubSupPr>
                        <m:e>
                          <m:r>
                            <a:rPr lang="en-US" sz="1800" b="0" i="1" smtClean="0">
                              <a:latin typeface="Cambria Math" panose="02040503050406030204" pitchFamily="18" charset="0"/>
                            </a:rPr>
                            <m:t>𝑥</m:t>
                          </m:r>
                        </m:e>
                        <m:sub>
                          <m:r>
                            <a:rPr lang="en-US" sz="1800" b="0" i="1" smtClean="0">
                              <a:latin typeface="Cambria Math" panose="02040503050406030204" pitchFamily="18" charset="0"/>
                            </a:rPr>
                            <m:t>𝑗</m:t>
                          </m:r>
                        </m:sub>
                        <m:sup>
                          <m:r>
                            <a:rPr lang="en-US" sz="1800" b="0" i="1" smtClean="0">
                              <a:latin typeface="Cambria Math" panose="02040503050406030204" pitchFamily="18" charset="0"/>
                            </a:rPr>
                            <m:t>(</m:t>
                          </m:r>
                          <m:r>
                            <a:rPr lang="en-US" sz="1800" b="0" i="1" smtClean="0">
                              <a:latin typeface="Cambria Math" panose="02040503050406030204" pitchFamily="18" charset="0"/>
                            </a:rPr>
                            <m:t>𝑖</m:t>
                          </m:r>
                          <m:r>
                            <a:rPr lang="en-US" sz="1800" b="0" i="1" smtClean="0">
                              <a:latin typeface="Cambria Math" panose="02040503050406030204" pitchFamily="18" charset="0"/>
                            </a:rPr>
                            <m:t>)</m:t>
                          </m:r>
                        </m:sup>
                      </m:sSubSup>
                    </m:oMath>
                  </m:oMathPara>
                </a14:m>
                <a:endParaRPr lang="en-US" dirty="0"/>
              </a:p>
            </p:txBody>
          </p:sp>
        </mc:Choice>
        <mc:Fallback xmlns="">
          <p:sp>
            <p:nvSpPr>
              <p:cNvPr id="17" name="TextBox 16">
                <a:extLst>
                  <a:ext uri="{FF2B5EF4-FFF2-40B4-BE49-F238E27FC236}">
                    <a16:creationId xmlns:a16="http://schemas.microsoft.com/office/drawing/2014/main" id="{47A3B138-1A02-199C-9B14-79CF98B7CB23}"/>
                  </a:ext>
                </a:extLst>
              </p:cNvPr>
              <p:cNvSpPr txBox="1">
                <a:spLocks noRot="1" noChangeAspect="1" noMove="1" noResize="1" noEditPoints="1" noAdjustHandles="1" noChangeArrowheads="1" noChangeShapeType="1" noTextEdit="1"/>
              </p:cNvSpPr>
              <p:nvPr/>
            </p:nvSpPr>
            <p:spPr>
              <a:xfrm>
                <a:off x="3331436" y="4209439"/>
                <a:ext cx="435179" cy="476221"/>
              </a:xfrm>
              <a:prstGeom prst="rect">
                <a:avLst/>
              </a:prstGeom>
              <a:blipFill>
                <a:blip r:embed="rId10"/>
                <a:stretch>
                  <a:fillRect r="-18056" b="-641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038CE23D-8E29-304F-B20B-C1FA46B0CF65}"/>
                  </a:ext>
                </a:extLst>
              </p:cNvPr>
              <p:cNvSpPr txBox="1"/>
              <p:nvPr/>
            </p:nvSpPr>
            <p:spPr>
              <a:xfrm>
                <a:off x="7262085" y="2750066"/>
                <a:ext cx="4139980" cy="3153364"/>
              </a:xfrm>
              <a:prstGeom prst="rect">
                <a:avLst/>
              </a:prstGeom>
              <a:noFill/>
            </p:spPr>
            <p:txBody>
              <a:bodyPr wrap="square" rtlCol="0">
                <a:spAutoFit/>
              </a:bodyPr>
              <a:lstStyle/>
              <a:p>
                <a:r>
                  <a:rPr lang="en-US" sz="1600" dirty="0"/>
                  <a:t>We will always stick with this nomenclature unless noted otherwise: </a:t>
                </a:r>
              </a:p>
              <a:p>
                <a:pPr marL="285750" indent="-285750">
                  <a:buFont typeface="Arial" panose="020B0604020202020204" pitchFamily="34" charset="0"/>
                  <a:buChar char="•"/>
                </a:pPr>
                <a14:m>
                  <m:oMath xmlns:m="http://schemas.openxmlformats.org/officeDocument/2006/math">
                    <m:r>
                      <a:rPr lang="en-US" sz="1600" i="1" smtClean="0">
                        <a:latin typeface="Cambria Math" panose="02040503050406030204" pitchFamily="18" charset="0"/>
                      </a:rPr>
                      <m:t>𝑚</m:t>
                    </m:r>
                  </m:oMath>
                </a14:m>
                <a:r>
                  <a:rPr lang="en-US" sz="1600" dirty="0"/>
                  <a:t> is the number of features (sometimes called dimension)</a:t>
                </a:r>
              </a:p>
              <a:p>
                <a:pPr marL="285750" indent="-285750">
                  <a:buFont typeface="Arial" panose="020B0604020202020204" pitchFamily="34" charset="0"/>
                  <a:buChar char="•"/>
                </a:pPr>
                <a14:m>
                  <m:oMath xmlns:m="http://schemas.openxmlformats.org/officeDocument/2006/math">
                    <m:r>
                      <a:rPr lang="en-US" sz="1600" b="0" i="1" smtClean="0">
                        <a:latin typeface="Cambria Math" panose="02040503050406030204" pitchFamily="18" charset="0"/>
                      </a:rPr>
                      <m:t>𝑛</m:t>
                    </m:r>
                  </m:oMath>
                </a14:m>
                <a:r>
                  <a:rPr lang="en-US" sz="1600" dirty="0"/>
                  <a:t> is the number of observations / data points</a:t>
                </a:r>
              </a:p>
              <a:p>
                <a:pPr marL="285750" indent="-285750">
                  <a:buFont typeface="Arial" panose="020B0604020202020204" pitchFamily="34" charset="0"/>
                  <a:buChar char="•"/>
                </a:pPr>
                <a14:m>
                  <m:oMath xmlns:m="http://schemas.openxmlformats.org/officeDocument/2006/math">
                    <m:r>
                      <a:rPr lang="en-US" sz="1600" b="0" i="1" smtClean="0">
                        <a:latin typeface="Cambria Math" panose="02040503050406030204" pitchFamily="18" charset="0"/>
                      </a:rPr>
                      <m:t>𝑖</m:t>
                    </m:r>
                  </m:oMath>
                </a14:m>
                <a:r>
                  <a:rPr lang="en-US" sz="1600" dirty="0"/>
                  <a:t> is the </a:t>
                </a:r>
                <a14:m>
                  <m:oMath xmlns:m="http://schemas.openxmlformats.org/officeDocument/2006/math">
                    <m:r>
                      <a:rPr lang="en-US" sz="1600" b="0" i="1" smtClean="0">
                        <a:latin typeface="Cambria Math" panose="02040503050406030204" pitchFamily="18" charset="0"/>
                      </a:rPr>
                      <m:t>𝑖</m:t>
                    </m:r>
                  </m:oMath>
                </a14:m>
                <a:r>
                  <a:rPr lang="en-US" sz="1600" dirty="0"/>
                  <a:t>-</a:t>
                </a:r>
                <a:r>
                  <a:rPr lang="en-US" sz="1600" dirty="0" err="1"/>
                  <a:t>th</a:t>
                </a:r>
                <a:r>
                  <a:rPr lang="en-US" sz="1600" dirty="0"/>
                  <a:t> data point. We will try to always put it in brackets </a:t>
                </a:r>
              </a:p>
              <a:p>
                <a:pPr marL="285750" indent="-285750">
                  <a:buFont typeface="Arial" panose="020B0604020202020204" pitchFamily="34" charset="0"/>
                  <a:buChar char="•"/>
                </a:pPr>
                <a14:m>
                  <m:oMath xmlns:m="http://schemas.openxmlformats.org/officeDocument/2006/math">
                    <m:r>
                      <a:rPr lang="en-US" sz="1600" b="0" i="1" smtClean="0">
                        <a:latin typeface="Cambria Math" panose="02040503050406030204" pitchFamily="18" charset="0"/>
                      </a:rPr>
                      <m:t>𝑗</m:t>
                    </m:r>
                  </m:oMath>
                </a14:m>
                <a:r>
                  <a:rPr lang="en-US" sz="1600" dirty="0"/>
                  <a:t> is the </a:t>
                </a:r>
                <a14:m>
                  <m:oMath xmlns:m="http://schemas.openxmlformats.org/officeDocument/2006/math">
                    <m:r>
                      <a:rPr lang="en-US" sz="1600" b="0" i="1" smtClean="0">
                        <a:latin typeface="Cambria Math" panose="02040503050406030204" pitchFamily="18" charset="0"/>
                      </a:rPr>
                      <m:t>𝑗</m:t>
                    </m:r>
                  </m:oMath>
                </a14:m>
                <a:r>
                  <a:rPr lang="en-US" sz="1600" dirty="0"/>
                  <a:t>-</a:t>
                </a:r>
                <a:r>
                  <a:rPr lang="en-US" sz="1600" dirty="0" err="1"/>
                  <a:t>th</a:t>
                </a:r>
                <a:r>
                  <a:rPr lang="en-US" sz="1600" dirty="0"/>
                  <a:t> feature</a:t>
                </a:r>
              </a:p>
              <a:p>
                <a:pPr marL="285750" indent="-285750">
                  <a:buFont typeface="Arial" panose="020B0604020202020204" pitchFamily="34" charset="0"/>
                  <a:buChar char="•"/>
                </a:pPr>
                <a14:m>
                  <m:oMath xmlns:m="http://schemas.openxmlformats.org/officeDocument/2006/math">
                    <m:sSubSup>
                      <m:sSubSupPr>
                        <m:ctrlPr>
                          <a:rPr lang="en-US" sz="1600" b="0" i="1" smtClean="0">
                            <a:latin typeface="Cambria Math" panose="02040503050406030204" pitchFamily="18" charset="0"/>
                          </a:rPr>
                        </m:ctrlPr>
                      </m:sSubSupPr>
                      <m:e>
                        <m:r>
                          <a:rPr lang="en-US" sz="1600" b="0" i="1" smtClean="0">
                            <a:latin typeface="Cambria Math" panose="02040503050406030204" pitchFamily="18" charset="0"/>
                          </a:rPr>
                          <m:t>𝑥</m:t>
                        </m:r>
                      </m:e>
                      <m:sub>
                        <m:r>
                          <a:rPr lang="en-US" sz="1600" b="0" i="1" smtClean="0">
                            <a:latin typeface="Cambria Math" panose="02040503050406030204" pitchFamily="18" charset="0"/>
                          </a:rPr>
                          <m:t>𝑗</m:t>
                        </m:r>
                      </m:sub>
                      <m:sup>
                        <m:r>
                          <a:rPr lang="en-US" sz="1600" b="0" i="1" smtClean="0">
                            <a:latin typeface="Cambria Math" panose="02040503050406030204" pitchFamily="18" charset="0"/>
                          </a:rPr>
                          <m:t>(</m:t>
                        </m:r>
                        <m:r>
                          <a:rPr lang="en-US" sz="1600" b="0" i="1" smtClean="0">
                            <a:latin typeface="Cambria Math" panose="02040503050406030204" pitchFamily="18" charset="0"/>
                          </a:rPr>
                          <m:t>𝑖</m:t>
                        </m:r>
                        <m:r>
                          <a:rPr lang="en-US" sz="1600" b="0" i="1" smtClean="0">
                            <a:latin typeface="Cambria Math" panose="02040503050406030204" pitchFamily="18" charset="0"/>
                          </a:rPr>
                          <m:t>)</m:t>
                        </m:r>
                      </m:sup>
                    </m:sSubSup>
                  </m:oMath>
                </a14:m>
                <a:r>
                  <a:rPr lang="en-US" sz="1600" dirty="0"/>
                  <a:t> is the </a:t>
                </a:r>
                <a14:m>
                  <m:oMath xmlns:m="http://schemas.openxmlformats.org/officeDocument/2006/math">
                    <m:r>
                      <a:rPr lang="en-US" sz="1600" b="0" i="1" smtClean="0">
                        <a:latin typeface="Cambria Math" panose="02040503050406030204" pitchFamily="18" charset="0"/>
                      </a:rPr>
                      <m:t>𝑗</m:t>
                    </m:r>
                  </m:oMath>
                </a14:m>
                <a:r>
                  <a:rPr lang="en-US" sz="1600" dirty="0"/>
                  <a:t>-</a:t>
                </a:r>
                <a:r>
                  <a:rPr lang="en-US" sz="1600" dirty="0" err="1"/>
                  <a:t>th</a:t>
                </a:r>
                <a:r>
                  <a:rPr lang="en-US" sz="1600" dirty="0"/>
                  <a:t> feature of the </a:t>
                </a:r>
                <a14:m>
                  <m:oMath xmlns:m="http://schemas.openxmlformats.org/officeDocument/2006/math">
                    <m:r>
                      <a:rPr lang="en-US" sz="1600" b="0" i="1" smtClean="0">
                        <a:latin typeface="Cambria Math" panose="02040503050406030204" pitchFamily="18" charset="0"/>
                      </a:rPr>
                      <m:t>𝑖</m:t>
                    </m:r>
                  </m:oMath>
                </a14:m>
                <a:r>
                  <a:rPr lang="en-US" sz="1600" dirty="0"/>
                  <a:t>-</a:t>
                </a:r>
                <a:r>
                  <a:rPr lang="en-US" sz="1600" dirty="0" err="1"/>
                  <a:t>th</a:t>
                </a:r>
                <a:r>
                  <a:rPr lang="en-US" sz="1600" dirty="0"/>
                  <a:t> data point</a:t>
                </a:r>
              </a:p>
              <a:p>
                <a:pPr marL="285750" indent="-285750">
                  <a:buFont typeface="Arial" panose="020B0604020202020204" pitchFamily="34" charset="0"/>
                  <a:buChar char="•"/>
                </a:pPr>
                <a14:m>
                  <m:oMath xmlns:m="http://schemas.openxmlformats.org/officeDocument/2006/math">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𝑦</m:t>
                        </m:r>
                      </m:e>
                      <m:sup>
                        <m:r>
                          <a:rPr lang="en-US" sz="1600" b="0" i="1" smtClean="0">
                            <a:latin typeface="Cambria Math" panose="02040503050406030204" pitchFamily="18" charset="0"/>
                          </a:rPr>
                          <m:t>(</m:t>
                        </m:r>
                        <m:r>
                          <a:rPr lang="en-US" sz="1600" b="0" i="1" smtClean="0">
                            <a:latin typeface="Cambria Math" panose="02040503050406030204" pitchFamily="18" charset="0"/>
                          </a:rPr>
                          <m:t>𝑖</m:t>
                        </m:r>
                        <m:r>
                          <a:rPr lang="en-US" sz="1600" b="0" i="1" smtClean="0">
                            <a:latin typeface="Cambria Math" panose="02040503050406030204" pitchFamily="18" charset="0"/>
                          </a:rPr>
                          <m:t>)</m:t>
                        </m:r>
                      </m:sup>
                    </m:sSup>
                  </m:oMath>
                </a14:m>
                <a:r>
                  <a:rPr lang="en-US" sz="1600" dirty="0"/>
                  <a:t> is the target belonging to the </a:t>
                </a:r>
                <a14:m>
                  <m:oMath xmlns:m="http://schemas.openxmlformats.org/officeDocument/2006/math">
                    <m:r>
                      <a:rPr lang="en-US" sz="1600" i="1">
                        <a:latin typeface="Cambria Math" panose="02040503050406030204" pitchFamily="18" charset="0"/>
                      </a:rPr>
                      <m:t>𝑖</m:t>
                    </m:r>
                  </m:oMath>
                </a14:m>
                <a:r>
                  <a:rPr lang="en-US" sz="1600" dirty="0"/>
                  <a:t>-</a:t>
                </a:r>
                <a:r>
                  <a:rPr lang="en-US" sz="1600" dirty="0" err="1"/>
                  <a:t>th</a:t>
                </a:r>
                <a:r>
                  <a:rPr lang="en-US" sz="1600" dirty="0"/>
                  <a:t> data point</a:t>
                </a:r>
              </a:p>
            </p:txBody>
          </p:sp>
        </mc:Choice>
        <mc:Fallback xmlns="">
          <p:sp>
            <p:nvSpPr>
              <p:cNvPr id="18" name="TextBox 17">
                <a:extLst>
                  <a:ext uri="{FF2B5EF4-FFF2-40B4-BE49-F238E27FC236}">
                    <a16:creationId xmlns:a16="http://schemas.microsoft.com/office/drawing/2014/main" id="{038CE23D-8E29-304F-B20B-C1FA46B0CF65}"/>
                  </a:ext>
                </a:extLst>
              </p:cNvPr>
              <p:cNvSpPr txBox="1">
                <a:spLocks noRot="1" noChangeAspect="1" noMove="1" noResize="1" noEditPoints="1" noAdjustHandles="1" noChangeArrowheads="1" noChangeShapeType="1" noTextEdit="1"/>
              </p:cNvSpPr>
              <p:nvPr/>
            </p:nvSpPr>
            <p:spPr>
              <a:xfrm>
                <a:off x="7262085" y="2750066"/>
                <a:ext cx="4139980" cy="3153364"/>
              </a:xfrm>
              <a:prstGeom prst="rect">
                <a:avLst/>
              </a:prstGeom>
              <a:blipFill>
                <a:blip r:embed="rId11"/>
                <a:stretch>
                  <a:fillRect l="-736" t="-580" r="-1767" b="-1741"/>
                </a:stretch>
              </a:blipFill>
            </p:spPr>
            <p:txBody>
              <a:bodyPr/>
              <a:lstStyle/>
              <a:p>
                <a:r>
                  <a:rPr lang="en-US">
                    <a:noFill/>
                  </a:rPr>
                  <a:t> </a:t>
                </a:r>
              </a:p>
            </p:txBody>
          </p:sp>
        </mc:Fallback>
      </mc:AlternateContent>
      <p:cxnSp>
        <p:nvCxnSpPr>
          <p:cNvPr id="19" name="Straight Arrow Connector 18">
            <a:extLst>
              <a:ext uri="{FF2B5EF4-FFF2-40B4-BE49-F238E27FC236}">
                <a16:creationId xmlns:a16="http://schemas.microsoft.com/office/drawing/2014/main" id="{DCE69778-6534-6D01-F13A-B68417AB9F98}"/>
              </a:ext>
            </a:extLst>
          </p:cNvPr>
          <p:cNvCxnSpPr>
            <a:cxnSpLocks/>
          </p:cNvCxnSpPr>
          <p:nvPr/>
        </p:nvCxnSpPr>
        <p:spPr>
          <a:xfrm flipH="1" flipV="1">
            <a:off x="3966745" y="4209439"/>
            <a:ext cx="3295340" cy="9236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7632681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517F43D-F66F-02CE-2BF6-1649347E999F}"/>
              </a:ext>
            </a:extLst>
          </p:cNvPr>
          <p:cNvPicPr>
            <a:picLocks noChangeAspect="1"/>
          </p:cNvPicPr>
          <p:nvPr/>
        </p:nvPicPr>
        <p:blipFill>
          <a:blip r:embed="rId3"/>
          <a:stretch>
            <a:fillRect/>
          </a:stretch>
        </p:blipFill>
        <p:spPr>
          <a:xfrm>
            <a:off x="0" y="337068"/>
            <a:ext cx="12192000" cy="6183863"/>
          </a:xfrm>
          <a:prstGeom prst="rect">
            <a:avLst/>
          </a:prstGeom>
        </p:spPr>
      </p:pic>
    </p:spTree>
    <p:extLst>
      <p:ext uri="{BB962C8B-B14F-4D97-AF65-F5344CB8AC3E}">
        <p14:creationId xmlns:p14="http://schemas.microsoft.com/office/powerpoint/2010/main" val="15666384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8D518E2-F405-4F68-8146-D41E73331AA8}"/>
              </a:ext>
            </a:extLst>
          </p:cNvPr>
          <p:cNvSpPr txBox="1"/>
          <p:nvPr/>
        </p:nvSpPr>
        <p:spPr>
          <a:xfrm>
            <a:off x="5334000" y="914400"/>
            <a:ext cx="457200" cy="369332"/>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a:ea typeface="+mn-ea"/>
                <a:cs typeface="+mn-cs"/>
              </a:rPr>
              <a:t>1</a:t>
            </a:r>
          </a:p>
        </p:txBody>
      </p:sp>
      <p:pic>
        <p:nvPicPr>
          <p:cNvPr id="5" name="Picture 4">
            <a:extLst>
              <a:ext uri="{FF2B5EF4-FFF2-40B4-BE49-F238E27FC236}">
                <a16:creationId xmlns:a16="http://schemas.microsoft.com/office/drawing/2014/main" id="{1713F537-ABA4-CFCD-D358-3306B01FAD97}"/>
              </a:ext>
            </a:extLst>
          </p:cNvPr>
          <p:cNvPicPr>
            <a:picLocks noChangeAspect="1"/>
          </p:cNvPicPr>
          <p:nvPr/>
        </p:nvPicPr>
        <p:blipFill>
          <a:blip r:embed="rId3"/>
          <a:stretch>
            <a:fillRect/>
          </a:stretch>
        </p:blipFill>
        <p:spPr>
          <a:xfrm>
            <a:off x="0" y="337068"/>
            <a:ext cx="12192000" cy="6183863"/>
          </a:xfrm>
          <a:prstGeom prst="rect">
            <a:avLst/>
          </a:prstGeom>
        </p:spPr>
      </p:pic>
    </p:spTree>
    <p:extLst>
      <p:ext uri="{BB962C8B-B14F-4D97-AF65-F5344CB8AC3E}">
        <p14:creationId xmlns:p14="http://schemas.microsoft.com/office/powerpoint/2010/main" val="201447077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71EA3E3-3CD2-0A2D-C514-42301F4C57EC}"/>
              </a:ext>
            </a:extLst>
          </p:cNvPr>
          <p:cNvPicPr>
            <a:picLocks noChangeAspect="1"/>
          </p:cNvPicPr>
          <p:nvPr/>
        </p:nvPicPr>
        <p:blipFill>
          <a:blip r:embed="rId3"/>
          <a:stretch>
            <a:fillRect/>
          </a:stretch>
        </p:blipFill>
        <p:spPr>
          <a:xfrm>
            <a:off x="0" y="337068"/>
            <a:ext cx="12192000" cy="6183863"/>
          </a:xfrm>
          <a:prstGeom prst="rect">
            <a:avLst/>
          </a:prstGeom>
        </p:spPr>
      </p:pic>
    </p:spTree>
    <p:extLst>
      <p:ext uri="{BB962C8B-B14F-4D97-AF65-F5344CB8AC3E}">
        <p14:creationId xmlns:p14="http://schemas.microsoft.com/office/powerpoint/2010/main" val="22319783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A70B8FE-BB65-3BEE-306C-B0347DFB5DB0}"/>
              </a:ext>
            </a:extLst>
          </p:cNvPr>
          <p:cNvSpPr txBox="1">
            <a:spLocks/>
          </p:cNvSpPr>
          <p:nvPr/>
        </p:nvSpPr>
        <p:spPr>
          <a:xfrm>
            <a:off x="1097280" y="387714"/>
            <a:ext cx="10058400" cy="1450757"/>
          </a:xfrm>
          <a:prstGeom prst="rect">
            <a:avLst/>
          </a:prstGeom>
        </p:spPr>
        <p:txBody>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endParaRPr lang="en-US" sz="3200" dirty="0"/>
          </a:p>
          <a:p>
            <a:r>
              <a:rPr lang="en-US" sz="3200" dirty="0"/>
              <a:t>Another way to track performance for classification: Confusion Matrix</a:t>
            </a:r>
          </a:p>
        </p:txBody>
      </p:sp>
      <p:graphicFrame>
        <p:nvGraphicFramePr>
          <p:cNvPr id="7" name="Table 7">
            <a:extLst>
              <a:ext uri="{FF2B5EF4-FFF2-40B4-BE49-F238E27FC236}">
                <a16:creationId xmlns:a16="http://schemas.microsoft.com/office/drawing/2014/main" id="{EA37256C-8C56-6572-52FC-D6DF7960ADDA}"/>
              </a:ext>
            </a:extLst>
          </p:cNvPr>
          <p:cNvGraphicFramePr>
            <a:graphicFrameLocks noGrp="1"/>
          </p:cNvGraphicFramePr>
          <p:nvPr>
            <p:extLst>
              <p:ext uri="{D42A27DB-BD31-4B8C-83A1-F6EECF244321}">
                <p14:modId xmlns:p14="http://schemas.microsoft.com/office/powerpoint/2010/main" val="1918531445"/>
              </p:ext>
            </p:extLst>
          </p:nvPr>
        </p:nvGraphicFramePr>
        <p:xfrm>
          <a:off x="1212319" y="2063771"/>
          <a:ext cx="4648953" cy="1539240"/>
        </p:xfrm>
        <a:graphic>
          <a:graphicData uri="http://schemas.openxmlformats.org/drawingml/2006/table">
            <a:tbl>
              <a:tblPr firstRow="1" bandRow="1">
                <a:tableStyleId>{5C22544A-7EE6-4342-B048-85BDC9FD1C3A}</a:tableStyleId>
              </a:tblPr>
              <a:tblGrid>
                <a:gridCol w="1549651">
                  <a:extLst>
                    <a:ext uri="{9D8B030D-6E8A-4147-A177-3AD203B41FA5}">
                      <a16:colId xmlns:a16="http://schemas.microsoft.com/office/drawing/2014/main" val="3407814777"/>
                    </a:ext>
                  </a:extLst>
                </a:gridCol>
                <a:gridCol w="1549651">
                  <a:extLst>
                    <a:ext uri="{9D8B030D-6E8A-4147-A177-3AD203B41FA5}">
                      <a16:colId xmlns:a16="http://schemas.microsoft.com/office/drawing/2014/main" val="176065029"/>
                    </a:ext>
                  </a:extLst>
                </a:gridCol>
                <a:gridCol w="1549651">
                  <a:extLst>
                    <a:ext uri="{9D8B030D-6E8A-4147-A177-3AD203B41FA5}">
                      <a16:colId xmlns:a16="http://schemas.microsoft.com/office/drawing/2014/main" val="1387645316"/>
                    </a:ext>
                  </a:extLst>
                </a:gridCol>
              </a:tblGrid>
              <a:tr h="370840">
                <a:tc>
                  <a:txBody>
                    <a:bodyPr/>
                    <a:lstStyle/>
                    <a:p>
                      <a:pPr algn="ctr"/>
                      <a:r>
                        <a:rPr lang="en-US" sz="1400" dirty="0"/>
                        <a:t>Confusion Matrix</a:t>
                      </a:r>
                    </a:p>
                  </a:txBody>
                  <a:tcPr/>
                </a:tc>
                <a:tc gridSpan="2">
                  <a:txBody>
                    <a:bodyPr/>
                    <a:lstStyle/>
                    <a:p>
                      <a:pPr algn="ctr"/>
                      <a:r>
                        <a:rPr lang="en-US" sz="1400" dirty="0"/>
                        <a:t>Predicted Response</a:t>
                      </a:r>
                    </a:p>
                  </a:txBody>
                  <a:tcPr>
                    <a:solidFill>
                      <a:schemeClr val="tx1"/>
                    </a:solidFill>
                  </a:tcPr>
                </a:tc>
                <a:tc hMerge="1">
                  <a:txBody>
                    <a:bodyPr/>
                    <a:lstStyle/>
                    <a:p>
                      <a:endParaRPr lang="en-US" dirty="0"/>
                    </a:p>
                  </a:txBody>
                  <a:tcPr/>
                </a:tc>
                <a:extLst>
                  <a:ext uri="{0D108BD9-81ED-4DB2-BD59-A6C34878D82A}">
                    <a16:rowId xmlns:a16="http://schemas.microsoft.com/office/drawing/2014/main" val="2065280399"/>
                  </a:ext>
                </a:extLst>
              </a:tr>
              <a:tr h="370840">
                <a:tc>
                  <a:txBody>
                    <a:bodyPr/>
                    <a:lstStyle/>
                    <a:p>
                      <a:pPr algn="ctr"/>
                      <a:r>
                        <a:rPr lang="en-US" sz="1400" dirty="0">
                          <a:solidFill>
                            <a:schemeClr val="bg1"/>
                          </a:solidFill>
                        </a:rPr>
                        <a:t>Actual Response</a:t>
                      </a:r>
                    </a:p>
                  </a:txBody>
                  <a:tcPr>
                    <a:solidFill>
                      <a:schemeClr val="tx1"/>
                    </a:solidFill>
                  </a:tcPr>
                </a:tc>
                <a:tc>
                  <a:txBody>
                    <a:bodyPr/>
                    <a:lstStyle/>
                    <a:p>
                      <a:pPr algn="ctr"/>
                      <a:r>
                        <a:rPr lang="en-US" sz="1400" dirty="0"/>
                        <a:t>Yes</a:t>
                      </a:r>
                    </a:p>
                  </a:txBody>
                  <a:tcPr>
                    <a:solidFill>
                      <a:srgbClr val="00B0F0"/>
                    </a:solidFill>
                  </a:tcPr>
                </a:tc>
                <a:tc>
                  <a:txBody>
                    <a:bodyPr/>
                    <a:lstStyle/>
                    <a:p>
                      <a:pPr algn="ctr"/>
                      <a:r>
                        <a:rPr lang="en-US" sz="1400" dirty="0"/>
                        <a:t>No</a:t>
                      </a:r>
                    </a:p>
                  </a:txBody>
                  <a:tcPr>
                    <a:solidFill>
                      <a:srgbClr val="00B0F0"/>
                    </a:solidFill>
                  </a:tcPr>
                </a:tc>
                <a:extLst>
                  <a:ext uri="{0D108BD9-81ED-4DB2-BD59-A6C34878D82A}">
                    <a16:rowId xmlns:a16="http://schemas.microsoft.com/office/drawing/2014/main" val="849585798"/>
                  </a:ext>
                </a:extLst>
              </a:tr>
              <a:tr h="370840">
                <a:tc>
                  <a:txBody>
                    <a:bodyPr/>
                    <a:lstStyle/>
                    <a:p>
                      <a:pPr algn="ctr"/>
                      <a:r>
                        <a:rPr lang="en-US" sz="1400" dirty="0"/>
                        <a:t>Yes</a:t>
                      </a:r>
                    </a:p>
                  </a:txBody>
                  <a:tcPr>
                    <a:solidFill>
                      <a:srgbClr val="00B0F0"/>
                    </a:solidFill>
                  </a:tcPr>
                </a:tc>
                <a:tc>
                  <a:txBody>
                    <a:bodyPr/>
                    <a:lstStyle/>
                    <a:p>
                      <a:pPr algn="ctr"/>
                      <a:r>
                        <a:rPr lang="en-US" sz="1100" dirty="0"/>
                        <a:t>True Positives (hit)</a:t>
                      </a:r>
                    </a:p>
                  </a:txBody>
                  <a:tcPr/>
                </a:tc>
                <a:tc>
                  <a:txBody>
                    <a:bodyPr/>
                    <a:lstStyle/>
                    <a:p>
                      <a:pPr algn="ctr"/>
                      <a:r>
                        <a:rPr lang="en-US" sz="1100" dirty="0"/>
                        <a:t>False Negatives (miss)</a:t>
                      </a:r>
                    </a:p>
                  </a:txBody>
                  <a:tcPr/>
                </a:tc>
                <a:extLst>
                  <a:ext uri="{0D108BD9-81ED-4DB2-BD59-A6C34878D82A}">
                    <a16:rowId xmlns:a16="http://schemas.microsoft.com/office/drawing/2014/main" val="4205453364"/>
                  </a:ext>
                </a:extLst>
              </a:tr>
              <a:tr h="370840">
                <a:tc>
                  <a:txBody>
                    <a:bodyPr/>
                    <a:lstStyle/>
                    <a:p>
                      <a:pPr algn="ctr"/>
                      <a:r>
                        <a:rPr lang="en-US" sz="1400" dirty="0"/>
                        <a:t>No</a:t>
                      </a:r>
                    </a:p>
                  </a:txBody>
                  <a:tcPr>
                    <a:solidFill>
                      <a:srgbClr val="00B0F0"/>
                    </a:solidFill>
                  </a:tcPr>
                </a:tc>
                <a:tc>
                  <a:txBody>
                    <a:bodyPr/>
                    <a:lstStyle/>
                    <a:p>
                      <a:pPr algn="ctr"/>
                      <a:r>
                        <a:rPr lang="en-US" sz="1100" dirty="0"/>
                        <a:t>False Positives (false alarm)</a:t>
                      </a:r>
                    </a:p>
                  </a:txBody>
                  <a:tcPr/>
                </a:tc>
                <a:tc>
                  <a:txBody>
                    <a:bodyPr/>
                    <a:lstStyle/>
                    <a:p>
                      <a:pPr algn="ctr"/>
                      <a:r>
                        <a:rPr lang="en-US" sz="1100" dirty="0"/>
                        <a:t>True Negatives (correct rejection)</a:t>
                      </a:r>
                    </a:p>
                  </a:txBody>
                  <a:tcPr/>
                </a:tc>
                <a:extLst>
                  <a:ext uri="{0D108BD9-81ED-4DB2-BD59-A6C34878D82A}">
                    <a16:rowId xmlns:a16="http://schemas.microsoft.com/office/drawing/2014/main" val="4262061061"/>
                  </a:ext>
                </a:extLst>
              </a:tr>
            </a:tbl>
          </a:graphicData>
        </a:graphic>
      </p:graphicFrame>
      <p:sp>
        <p:nvSpPr>
          <p:cNvPr id="8" name="TextBox 7">
            <a:extLst>
              <a:ext uri="{FF2B5EF4-FFF2-40B4-BE49-F238E27FC236}">
                <a16:creationId xmlns:a16="http://schemas.microsoft.com/office/drawing/2014/main" id="{006AF208-C472-EACF-B36C-A64507FCA2DB}"/>
              </a:ext>
            </a:extLst>
          </p:cNvPr>
          <p:cNvSpPr txBox="1"/>
          <p:nvPr/>
        </p:nvSpPr>
        <p:spPr>
          <a:xfrm>
            <a:off x="1149527" y="3860055"/>
            <a:ext cx="4535747" cy="307777"/>
          </a:xfrm>
          <a:prstGeom prst="rect">
            <a:avLst/>
          </a:prstGeom>
          <a:noFill/>
        </p:spPr>
        <p:txBody>
          <a:bodyPr wrap="square" rtlCol="0">
            <a:spAutoFit/>
          </a:bodyPr>
          <a:lstStyle/>
          <a:p>
            <a:r>
              <a:rPr lang="en-US" sz="1400" dirty="0"/>
              <a:t>We can define the Accuracy of the model in this way:</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F73C6A2C-FAA3-BBC9-A365-F5D70276F861}"/>
                  </a:ext>
                </a:extLst>
              </p:cNvPr>
              <p:cNvSpPr txBox="1"/>
              <p:nvPr/>
            </p:nvSpPr>
            <p:spPr>
              <a:xfrm>
                <a:off x="1532060" y="4424876"/>
                <a:ext cx="4210127" cy="53059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𝐴𝐶𝐶</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m:rPr>
                              <m:nor/>
                            </m:rPr>
                            <a:rPr lang="en-US" b="0" i="0" smtClean="0">
                              <a:latin typeface="Cambria Math" panose="02040503050406030204" pitchFamily="18" charset="0"/>
                            </a:rPr>
                            <m:t>Good</m:t>
                          </m:r>
                          <m:r>
                            <m:rPr>
                              <m:nor/>
                            </m:rPr>
                            <a:rPr lang="en-US" b="0" i="0" smtClean="0">
                              <a:latin typeface="Cambria Math" panose="02040503050406030204" pitchFamily="18" charset="0"/>
                            </a:rPr>
                            <m:t> </m:t>
                          </m:r>
                          <m:r>
                            <m:rPr>
                              <m:nor/>
                            </m:rPr>
                            <a:rPr lang="en-US" b="0" i="0" smtClean="0">
                              <a:latin typeface="Cambria Math" panose="02040503050406030204" pitchFamily="18" charset="0"/>
                            </a:rPr>
                            <m:t>cases</m:t>
                          </m:r>
                        </m:num>
                        <m:den>
                          <m:r>
                            <m:rPr>
                              <m:nor/>
                            </m:rPr>
                            <a:rPr lang="en-US" b="0" i="0" smtClean="0">
                              <a:latin typeface="Cambria Math" panose="02040503050406030204" pitchFamily="18" charset="0"/>
                            </a:rPr>
                            <m:t>All</m:t>
                          </m:r>
                          <m:r>
                            <m:rPr>
                              <m:nor/>
                            </m:rPr>
                            <a:rPr lang="en-US" b="0" i="0" smtClean="0">
                              <a:latin typeface="Cambria Math" panose="02040503050406030204" pitchFamily="18" charset="0"/>
                            </a:rPr>
                            <m:t> </m:t>
                          </m:r>
                          <m:r>
                            <m:rPr>
                              <m:nor/>
                            </m:rPr>
                            <a:rPr lang="en-US" b="0" i="0" smtClean="0">
                              <a:latin typeface="Cambria Math" panose="02040503050406030204" pitchFamily="18" charset="0"/>
                            </a:rPr>
                            <m:t>cases</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𝑇𝑃</m:t>
                          </m:r>
                          <m:r>
                            <a:rPr lang="en-US" b="0" i="1" smtClean="0">
                              <a:latin typeface="Cambria Math" panose="02040503050406030204" pitchFamily="18" charset="0"/>
                            </a:rPr>
                            <m:t>+</m:t>
                          </m:r>
                          <m:r>
                            <a:rPr lang="en-US" b="0" i="1" smtClean="0">
                              <a:latin typeface="Cambria Math" panose="02040503050406030204" pitchFamily="18" charset="0"/>
                            </a:rPr>
                            <m:t>𝑇𝑁</m:t>
                          </m:r>
                        </m:num>
                        <m:den>
                          <m:r>
                            <a:rPr lang="en-US" b="0" i="1" smtClean="0">
                              <a:latin typeface="Cambria Math" panose="02040503050406030204" pitchFamily="18" charset="0"/>
                            </a:rPr>
                            <m:t>𝑇𝑃</m:t>
                          </m:r>
                          <m:r>
                            <a:rPr lang="en-US" b="0" i="1" smtClean="0">
                              <a:latin typeface="Cambria Math" panose="02040503050406030204" pitchFamily="18" charset="0"/>
                            </a:rPr>
                            <m:t>+</m:t>
                          </m:r>
                          <m:r>
                            <a:rPr lang="en-US" b="0" i="1" smtClean="0">
                              <a:latin typeface="Cambria Math" panose="02040503050406030204" pitchFamily="18" charset="0"/>
                            </a:rPr>
                            <m:t>𝑇𝑁</m:t>
                          </m:r>
                          <m:r>
                            <a:rPr lang="en-US" b="0" i="1" smtClean="0">
                              <a:latin typeface="Cambria Math" panose="02040503050406030204" pitchFamily="18" charset="0"/>
                            </a:rPr>
                            <m:t>+</m:t>
                          </m:r>
                          <m:r>
                            <a:rPr lang="en-US" b="0" i="1" smtClean="0">
                              <a:latin typeface="Cambria Math" panose="02040503050406030204" pitchFamily="18" charset="0"/>
                            </a:rPr>
                            <m:t>𝐹𝑁</m:t>
                          </m:r>
                          <m:r>
                            <a:rPr lang="en-US" b="0" i="1" smtClean="0">
                              <a:latin typeface="Cambria Math" panose="02040503050406030204" pitchFamily="18" charset="0"/>
                            </a:rPr>
                            <m:t>+</m:t>
                          </m:r>
                          <m:r>
                            <a:rPr lang="en-US" b="0" i="1" smtClean="0">
                              <a:latin typeface="Cambria Math" panose="02040503050406030204" pitchFamily="18" charset="0"/>
                            </a:rPr>
                            <m:t>𝐹𝑃</m:t>
                          </m:r>
                        </m:den>
                      </m:f>
                    </m:oMath>
                  </m:oMathPara>
                </a14:m>
                <a:endParaRPr lang="en-US" dirty="0"/>
              </a:p>
            </p:txBody>
          </p:sp>
        </mc:Choice>
        <mc:Fallback xmlns="">
          <p:sp>
            <p:nvSpPr>
              <p:cNvPr id="9" name="TextBox 8">
                <a:extLst>
                  <a:ext uri="{FF2B5EF4-FFF2-40B4-BE49-F238E27FC236}">
                    <a16:creationId xmlns:a16="http://schemas.microsoft.com/office/drawing/2014/main" id="{F73C6A2C-FAA3-BBC9-A365-F5D70276F861}"/>
                  </a:ext>
                </a:extLst>
              </p:cNvPr>
              <p:cNvSpPr txBox="1">
                <a:spLocks noRot="1" noChangeAspect="1" noMove="1" noResize="1" noEditPoints="1" noAdjustHandles="1" noChangeArrowheads="1" noChangeShapeType="1" noTextEdit="1"/>
              </p:cNvSpPr>
              <p:nvPr/>
            </p:nvSpPr>
            <p:spPr>
              <a:xfrm>
                <a:off x="1532060" y="4424876"/>
                <a:ext cx="4210127" cy="530594"/>
              </a:xfrm>
              <a:prstGeom prst="rect">
                <a:avLst/>
              </a:prstGeom>
              <a:blipFill>
                <a:blip r:embed="rId3"/>
                <a:stretch>
                  <a:fillRect/>
                </a:stretch>
              </a:blipFill>
            </p:spPr>
            <p:txBody>
              <a:bodyPr/>
              <a:lstStyle/>
              <a:p>
                <a:r>
                  <a:rPr lang="en-US">
                    <a:noFill/>
                  </a:rPr>
                  <a:t> </a:t>
                </a:r>
              </a:p>
            </p:txBody>
          </p:sp>
        </mc:Fallback>
      </mc:AlternateContent>
      <p:pic>
        <p:nvPicPr>
          <p:cNvPr id="3074" name="Picture 2">
            <a:extLst>
              <a:ext uri="{FF2B5EF4-FFF2-40B4-BE49-F238E27FC236}">
                <a16:creationId xmlns:a16="http://schemas.microsoft.com/office/drawing/2014/main" id="{2CCB3F9F-09F5-68CF-6E91-FF18C85B1AA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87271" y="2110432"/>
            <a:ext cx="4829175" cy="411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768912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05E578-08ED-3F5A-CD8E-D2989973BA02}"/>
              </a:ext>
            </a:extLst>
          </p:cNvPr>
          <p:cNvSpPr>
            <a:spLocks noGrp="1"/>
          </p:cNvSpPr>
          <p:nvPr>
            <p:ph type="title"/>
          </p:nvPr>
        </p:nvSpPr>
        <p:spPr/>
        <p:txBody>
          <a:bodyPr/>
          <a:lstStyle/>
          <a:p>
            <a:r>
              <a:rPr lang="en-US" dirty="0"/>
              <a:t>Categorical Features</a:t>
            </a:r>
          </a:p>
        </p:txBody>
      </p:sp>
      <p:sp>
        <p:nvSpPr>
          <p:cNvPr id="3" name="Content Placeholder 2">
            <a:extLst>
              <a:ext uri="{FF2B5EF4-FFF2-40B4-BE49-F238E27FC236}">
                <a16:creationId xmlns:a16="http://schemas.microsoft.com/office/drawing/2014/main" id="{39A24D14-DE37-E431-A199-9C6A19EF36E4}"/>
              </a:ext>
            </a:extLst>
          </p:cNvPr>
          <p:cNvSpPr>
            <a:spLocks noGrp="1"/>
          </p:cNvSpPr>
          <p:nvPr>
            <p:ph idx="1"/>
          </p:nvPr>
        </p:nvSpPr>
        <p:spPr/>
        <p:txBody>
          <a:bodyPr/>
          <a:lstStyle/>
          <a:p>
            <a:r>
              <a:rPr lang="en-US" dirty="0"/>
              <a:t>Logistic regression requires the features to be </a:t>
            </a:r>
            <a:r>
              <a:rPr lang="en-US" b="1" dirty="0"/>
              <a:t>numerical</a:t>
            </a:r>
            <a:r>
              <a:rPr lang="en-US" dirty="0"/>
              <a:t>.</a:t>
            </a:r>
          </a:p>
          <a:p>
            <a:r>
              <a:rPr lang="en-US" dirty="0"/>
              <a:t>If features are </a:t>
            </a:r>
            <a:r>
              <a:rPr lang="en-US" b="1" dirty="0"/>
              <a:t>categorical</a:t>
            </a:r>
            <a:r>
              <a:rPr lang="en-US" dirty="0"/>
              <a:t>, convert them to numerical using dummy variables.</a:t>
            </a:r>
          </a:p>
        </p:txBody>
      </p:sp>
    </p:spTree>
    <p:extLst>
      <p:ext uri="{BB962C8B-B14F-4D97-AF65-F5344CB8AC3E}">
        <p14:creationId xmlns:p14="http://schemas.microsoft.com/office/powerpoint/2010/main" val="187259987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010400" y="2483567"/>
            <a:ext cx="4325158"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000000"/>
                </a:solidFill>
                <a:effectLst/>
                <a:uLnTx/>
                <a:uFillTx/>
                <a:latin typeface="Calibri"/>
                <a:ea typeface="+mn-ea"/>
                <a:cs typeface="+mn-cs"/>
              </a:rPr>
              <a:t>"Dummy" to the rescue!</a:t>
            </a:r>
          </a:p>
        </p:txBody>
      </p:sp>
      <p:graphicFrame>
        <p:nvGraphicFramePr>
          <p:cNvPr id="7" name="Table 6"/>
          <p:cNvGraphicFramePr>
            <a:graphicFrameLocks noGrp="1"/>
          </p:cNvGraphicFramePr>
          <p:nvPr/>
        </p:nvGraphicFramePr>
        <p:xfrm>
          <a:off x="572660" y="479474"/>
          <a:ext cx="5283200" cy="3276603"/>
        </p:xfrm>
        <a:graphic>
          <a:graphicData uri="http://schemas.openxmlformats.org/drawingml/2006/table">
            <a:tbl>
              <a:tblPr>
                <a:tableStyleId>{00A15C55-8517-42AA-B614-E9B94910E393}</a:tableStyleId>
              </a:tblPr>
              <a:tblGrid>
                <a:gridCol w="1211917">
                  <a:extLst>
                    <a:ext uri="{9D8B030D-6E8A-4147-A177-3AD203B41FA5}">
                      <a16:colId xmlns:a16="http://schemas.microsoft.com/office/drawing/2014/main" val="20000"/>
                    </a:ext>
                  </a:extLst>
                </a:gridCol>
                <a:gridCol w="1647449">
                  <a:extLst>
                    <a:ext uri="{9D8B030D-6E8A-4147-A177-3AD203B41FA5}">
                      <a16:colId xmlns:a16="http://schemas.microsoft.com/office/drawing/2014/main" val="20001"/>
                    </a:ext>
                  </a:extLst>
                </a:gridCol>
                <a:gridCol w="1211917">
                  <a:extLst>
                    <a:ext uri="{9D8B030D-6E8A-4147-A177-3AD203B41FA5}">
                      <a16:colId xmlns:a16="http://schemas.microsoft.com/office/drawing/2014/main" val="20002"/>
                    </a:ext>
                  </a:extLst>
                </a:gridCol>
                <a:gridCol w="1211917">
                  <a:extLst>
                    <a:ext uri="{9D8B030D-6E8A-4147-A177-3AD203B41FA5}">
                      <a16:colId xmlns:a16="http://schemas.microsoft.com/office/drawing/2014/main" val="20003"/>
                    </a:ext>
                  </a:extLst>
                </a:gridCol>
              </a:tblGrid>
              <a:tr h="297873">
                <a:tc>
                  <a:txBody>
                    <a:bodyPr/>
                    <a:lstStyle/>
                    <a:p>
                      <a:pPr algn="l" fontAlgn="b"/>
                      <a:r>
                        <a:rPr lang="en-US" sz="1600" b="1" u="none" strike="noStrike" dirty="0">
                          <a:effectLst/>
                        </a:rPr>
                        <a:t>Age</a:t>
                      </a:r>
                      <a:endParaRPr lang="en-US" sz="1600" b="1" i="0" u="none" strike="noStrike" dirty="0">
                        <a:solidFill>
                          <a:srgbClr val="000000"/>
                        </a:solidFill>
                        <a:effectLst/>
                        <a:latin typeface="Calibri"/>
                      </a:endParaRPr>
                    </a:p>
                  </a:txBody>
                  <a:tcPr marL="12700" marR="12700" marT="9525" marB="0" anchor="b">
                    <a:solidFill>
                      <a:schemeClr val="accent6">
                        <a:lumMod val="60000"/>
                        <a:lumOff val="40000"/>
                      </a:schemeClr>
                    </a:solidFill>
                  </a:tcPr>
                </a:tc>
                <a:tc>
                  <a:txBody>
                    <a:bodyPr/>
                    <a:lstStyle/>
                    <a:p>
                      <a:pPr algn="l" fontAlgn="b"/>
                      <a:r>
                        <a:rPr lang="en-US" sz="1600" b="1" u="none" strike="noStrike" dirty="0">
                          <a:effectLst/>
                        </a:rPr>
                        <a:t>Status</a:t>
                      </a:r>
                      <a:endParaRPr lang="en-US" sz="1600" b="1" i="0" u="none" strike="noStrike" dirty="0">
                        <a:solidFill>
                          <a:srgbClr val="000000"/>
                        </a:solidFill>
                        <a:effectLst/>
                        <a:latin typeface="Calibri"/>
                      </a:endParaRPr>
                    </a:p>
                  </a:txBody>
                  <a:tcPr marL="12700" marR="12700" marT="9525" marB="0" anchor="b">
                    <a:solidFill>
                      <a:schemeClr val="accent6">
                        <a:lumMod val="60000"/>
                        <a:lumOff val="40000"/>
                      </a:schemeClr>
                    </a:solidFill>
                  </a:tcPr>
                </a:tc>
                <a:tc>
                  <a:txBody>
                    <a:bodyPr/>
                    <a:lstStyle/>
                    <a:p>
                      <a:pPr algn="l" fontAlgn="b"/>
                      <a:r>
                        <a:rPr lang="en-US" sz="1600" b="1" u="none" strike="noStrike">
                          <a:effectLst/>
                        </a:rPr>
                        <a:t>Height</a:t>
                      </a:r>
                      <a:endParaRPr lang="en-US" sz="1600" b="1" i="0" u="none" strike="noStrike">
                        <a:solidFill>
                          <a:srgbClr val="000000"/>
                        </a:solidFill>
                        <a:effectLst/>
                        <a:latin typeface="Calibri"/>
                      </a:endParaRPr>
                    </a:p>
                  </a:txBody>
                  <a:tcPr marL="12700" marR="12700" marT="9525" marB="0" anchor="b">
                    <a:solidFill>
                      <a:schemeClr val="accent6">
                        <a:lumMod val="60000"/>
                        <a:lumOff val="40000"/>
                      </a:schemeClr>
                    </a:solidFill>
                  </a:tcPr>
                </a:tc>
                <a:tc>
                  <a:txBody>
                    <a:bodyPr/>
                    <a:lstStyle/>
                    <a:p>
                      <a:pPr algn="l" fontAlgn="b"/>
                      <a:r>
                        <a:rPr lang="en-US" sz="1600" b="1" u="none" strike="noStrike" dirty="0">
                          <a:effectLst/>
                        </a:rPr>
                        <a:t>Income</a:t>
                      </a:r>
                      <a:endParaRPr lang="en-US" sz="1600" b="1" i="0" u="none" strike="noStrike" dirty="0">
                        <a:solidFill>
                          <a:srgbClr val="000000"/>
                        </a:solidFill>
                        <a:effectLst/>
                        <a:latin typeface="Calibri"/>
                      </a:endParaRPr>
                    </a:p>
                  </a:txBody>
                  <a:tcPr marL="12700" marR="12700" marT="9525" marB="0" anchor="b">
                    <a:solidFill>
                      <a:schemeClr val="accent6">
                        <a:lumMod val="60000"/>
                        <a:lumOff val="40000"/>
                      </a:schemeClr>
                    </a:solidFill>
                  </a:tcPr>
                </a:tc>
                <a:extLst>
                  <a:ext uri="{0D108BD9-81ED-4DB2-BD59-A6C34878D82A}">
                    <a16:rowId xmlns:a16="http://schemas.microsoft.com/office/drawing/2014/main" val="10000"/>
                  </a:ext>
                </a:extLst>
              </a:tr>
              <a:tr h="297873">
                <a:tc>
                  <a:txBody>
                    <a:bodyPr/>
                    <a:lstStyle/>
                    <a:p>
                      <a:pPr algn="l" fontAlgn="b"/>
                      <a:r>
                        <a:rPr lang="en-US" sz="1600" u="none" strike="noStrike" dirty="0">
                          <a:effectLst/>
                        </a:rPr>
                        <a:t>23</a:t>
                      </a:r>
                      <a:endParaRPr lang="en-US" sz="1600" b="0" i="0" u="none" strike="noStrike" dirty="0">
                        <a:solidFill>
                          <a:srgbClr val="000000"/>
                        </a:solidFill>
                        <a:effectLst/>
                        <a:latin typeface="Calibri"/>
                      </a:endParaRPr>
                    </a:p>
                  </a:txBody>
                  <a:tcPr marL="12700" marR="12700" marT="9525" marB="0" anchor="b"/>
                </a:tc>
                <a:tc>
                  <a:txBody>
                    <a:bodyPr/>
                    <a:lstStyle/>
                    <a:p>
                      <a:pPr algn="l" fontAlgn="b"/>
                      <a:r>
                        <a:rPr lang="en-US" sz="1600" u="none" strike="noStrike" dirty="0">
                          <a:effectLst/>
                        </a:rPr>
                        <a:t>Student</a:t>
                      </a:r>
                      <a:endParaRPr lang="en-US" sz="1600" b="0" i="0" u="none" strike="noStrike" dirty="0">
                        <a:solidFill>
                          <a:srgbClr val="000000"/>
                        </a:solidFill>
                        <a:effectLst/>
                        <a:latin typeface="Calibri"/>
                      </a:endParaRPr>
                    </a:p>
                  </a:txBody>
                  <a:tcPr marL="12700" marR="12700" marT="9525" marB="0" anchor="b"/>
                </a:tc>
                <a:tc>
                  <a:txBody>
                    <a:bodyPr/>
                    <a:lstStyle/>
                    <a:p>
                      <a:pPr algn="l" fontAlgn="b"/>
                      <a:r>
                        <a:rPr lang="en-US" sz="1600" u="none" strike="noStrike" dirty="0">
                          <a:effectLst/>
                        </a:rPr>
                        <a:t>61</a:t>
                      </a:r>
                      <a:endParaRPr lang="en-US" sz="1600" b="0" i="0" u="none" strike="noStrike" dirty="0">
                        <a:solidFill>
                          <a:srgbClr val="000000"/>
                        </a:solidFill>
                        <a:effectLst/>
                        <a:latin typeface="Calibri"/>
                      </a:endParaRPr>
                    </a:p>
                  </a:txBody>
                  <a:tcPr marL="12700" marR="12700" marT="9525" marB="0" anchor="b"/>
                </a:tc>
                <a:tc>
                  <a:txBody>
                    <a:bodyPr/>
                    <a:lstStyle/>
                    <a:p>
                      <a:pPr algn="l" fontAlgn="b"/>
                      <a:r>
                        <a:rPr lang="en-US" sz="1600" u="none" strike="noStrike" dirty="0">
                          <a:effectLst/>
                        </a:rPr>
                        <a:t>Medium</a:t>
                      </a:r>
                      <a:endParaRPr lang="en-US" sz="1600" b="0" i="0" u="none" strike="noStrike" dirty="0">
                        <a:solidFill>
                          <a:srgbClr val="000000"/>
                        </a:solidFill>
                        <a:effectLst/>
                        <a:latin typeface="Calibri"/>
                      </a:endParaRPr>
                    </a:p>
                  </a:txBody>
                  <a:tcPr marL="12700" marR="12700" marT="9525" marB="0" anchor="b"/>
                </a:tc>
                <a:extLst>
                  <a:ext uri="{0D108BD9-81ED-4DB2-BD59-A6C34878D82A}">
                    <a16:rowId xmlns:a16="http://schemas.microsoft.com/office/drawing/2014/main" val="10001"/>
                  </a:ext>
                </a:extLst>
              </a:tr>
              <a:tr h="297873">
                <a:tc>
                  <a:txBody>
                    <a:bodyPr/>
                    <a:lstStyle/>
                    <a:p>
                      <a:pPr algn="l" fontAlgn="b"/>
                      <a:r>
                        <a:rPr lang="en-US" sz="1600" u="none" strike="noStrike" dirty="0">
                          <a:effectLst/>
                        </a:rPr>
                        <a:t>13</a:t>
                      </a:r>
                      <a:endParaRPr lang="en-US" sz="1600" b="0" i="0" u="none" strike="noStrike" dirty="0">
                        <a:solidFill>
                          <a:srgbClr val="000000"/>
                        </a:solidFill>
                        <a:effectLst/>
                        <a:latin typeface="Calibri"/>
                      </a:endParaRPr>
                    </a:p>
                  </a:txBody>
                  <a:tcPr marL="12700" marR="12700" marT="9525" marB="0" anchor="b"/>
                </a:tc>
                <a:tc>
                  <a:txBody>
                    <a:bodyPr/>
                    <a:lstStyle/>
                    <a:p>
                      <a:pPr algn="l" fontAlgn="b"/>
                      <a:r>
                        <a:rPr lang="en-US" sz="1600" u="none" strike="noStrike" dirty="0">
                          <a:effectLst/>
                        </a:rPr>
                        <a:t>Student</a:t>
                      </a:r>
                      <a:endParaRPr lang="en-US" sz="1600" b="0" i="0" u="none" strike="noStrike" dirty="0">
                        <a:solidFill>
                          <a:srgbClr val="000000"/>
                        </a:solidFill>
                        <a:effectLst/>
                        <a:latin typeface="Calibri"/>
                      </a:endParaRPr>
                    </a:p>
                  </a:txBody>
                  <a:tcPr marL="12700" marR="12700" marT="9525" marB="0" anchor="b"/>
                </a:tc>
                <a:tc>
                  <a:txBody>
                    <a:bodyPr/>
                    <a:lstStyle/>
                    <a:p>
                      <a:pPr algn="l" fontAlgn="b"/>
                      <a:r>
                        <a:rPr lang="en-US" sz="1600" u="none" strike="noStrike" dirty="0">
                          <a:effectLst/>
                        </a:rPr>
                        <a:t>55</a:t>
                      </a:r>
                      <a:endParaRPr lang="en-US" sz="1600" b="0" i="0" u="none" strike="noStrike" dirty="0">
                        <a:solidFill>
                          <a:srgbClr val="000000"/>
                        </a:solidFill>
                        <a:effectLst/>
                        <a:latin typeface="Calibri"/>
                      </a:endParaRPr>
                    </a:p>
                  </a:txBody>
                  <a:tcPr marL="12700" marR="12700" marT="9525" marB="0" anchor="b"/>
                </a:tc>
                <a:tc>
                  <a:txBody>
                    <a:bodyPr/>
                    <a:lstStyle/>
                    <a:p>
                      <a:pPr algn="l" fontAlgn="b"/>
                      <a:r>
                        <a:rPr lang="en-US" sz="1600" u="none" strike="noStrike" dirty="0">
                          <a:effectLst/>
                        </a:rPr>
                        <a:t>Medium</a:t>
                      </a:r>
                      <a:endParaRPr lang="en-US" sz="1600" b="0" i="0" u="none" strike="noStrike" dirty="0">
                        <a:solidFill>
                          <a:srgbClr val="000000"/>
                        </a:solidFill>
                        <a:effectLst/>
                        <a:latin typeface="Calibri"/>
                      </a:endParaRPr>
                    </a:p>
                  </a:txBody>
                  <a:tcPr marL="12700" marR="12700" marT="9525" marB="0" anchor="b"/>
                </a:tc>
                <a:extLst>
                  <a:ext uri="{0D108BD9-81ED-4DB2-BD59-A6C34878D82A}">
                    <a16:rowId xmlns:a16="http://schemas.microsoft.com/office/drawing/2014/main" val="10002"/>
                  </a:ext>
                </a:extLst>
              </a:tr>
              <a:tr h="297873">
                <a:tc>
                  <a:txBody>
                    <a:bodyPr/>
                    <a:lstStyle/>
                    <a:p>
                      <a:pPr algn="l" fontAlgn="b"/>
                      <a:r>
                        <a:rPr lang="en-US" sz="1600" u="none" strike="noStrike">
                          <a:effectLst/>
                        </a:rPr>
                        <a:t>36</a:t>
                      </a:r>
                      <a:endParaRPr lang="en-US" sz="1600" b="0" i="0" u="none" strike="noStrike">
                        <a:solidFill>
                          <a:srgbClr val="000000"/>
                        </a:solidFill>
                        <a:effectLst/>
                        <a:latin typeface="Calibri"/>
                      </a:endParaRPr>
                    </a:p>
                  </a:txBody>
                  <a:tcPr marL="12700" marR="12700" marT="9525" marB="0" anchor="b"/>
                </a:tc>
                <a:tc>
                  <a:txBody>
                    <a:bodyPr/>
                    <a:lstStyle/>
                    <a:p>
                      <a:pPr algn="l" fontAlgn="b"/>
                      <a:r>
                        <a:rPr lang="en-US" sz="1600" u="none" strike="noStrike" dirty="0">
                          <a:effectLst/>
                        </a:rPr>
                        <a:t>Unemployed</a:t>
                      </a:r>
                      <a:endParaRPr lang="en-US" sz="1600" b="0" i="0" u="none" strike="noStrike" dirty="0">
                        <a:solidFill>
                          <a:srgbClr val="000000"/>
                        </a:solidFill>
                        <a:effectLst/>
                        <a:latin typeface="Calibri"/>
                      </a:endParaRPr>
                    </a:p>
                  </a:txBody>
                  <a:tcPr marL="12700" marR="12700" marT="9525" marB="0" anchor="b"/>
                </a:tc>
                <a:tc>
                  <a:txBody>
                    <a:bodyPr/>
                    <a:lstStyle/>
                    <a:p>
                      <a:pPr algn="l" fontAlgn="b"/>
                      <a:r>
                        <a:rPr lang="en-US" sz="1600" u="none" strike="noStrike">
                          <a:effectLst/>
                        </a:rPr>
                        <a:t>66</a:t>
                      </a:r>
                      <a:endParaRPr lang="en-US" sz="1600" b="0" i="0" u="none" strike="noStrike">
                        <a:solidFill>
                          <a:srgbClr val="000000"/>
                        </a:solidFill>
                        <a:effectLst/>
                        <a:latin typeface="Calibri"/>
                      </a:endParaRPr>
                    </a:p>
                  </a:txBody>
                  <a:tcPr marL="12700" marR="12700" marT="9525" marB="0" anchor="b"/>
                </a:tc>
                <a:tc>
                  <a:txBody>
                    <a:bodyPr/>
                    <a:lstStyle/>
                    <a:p>
                      <a:pPr algn="l" fontAlgn="b"/>
                      <a:r>
                        <a:rPr lang="en-US" sz="1600" u="none" strike="noStrike" dirty="0">
                          <a:effectLst/>
                        </a:rPr>
                        <a:t>Low</a:t>
                      </a:r>
                      <a:endParaRPr lang="en-US" sz="1600" b="0" i="0" u="none" strike="noStrike" dirty="0">
                        <a:solidFill>
                          <a:srgbClr val="000000"/>
                        </a:solidFill>
                        <a:effectLst/>
                        <a:latin typeface="Calibri"/>
                      </a:endParaRPr>
                    </a:p>
                  </a:txBody>
                  <a:tcPr marL="12700" marR="12700" marT="9525" marB="0" anchor="b"/>
                </a:tc>
                <a:extLst>
                  <a:ext uri="{0D108BD9-81ED-4DB2-BD59-A6C34878D82A}">
                    <a16:rowId xmlns:a16="http://schemas.microsoft.com/office/drawing/2014/main" val="10003"/>
                  </a:ext>
                </a:extLst>
              </a:tr>
              <a:tr h="297873">
                <a:tc>
                  <a:txBody>
                    <a:bodyPr/>
                    <a:lstStyle/>
                    <a:p>
                      <a:pPr algn="l" fontAlgn="b"/>
                      <a:r>
                        <a:rPr lang="en-US" sz="1600" u="none" strike="noStrike">
                          <a:effectLst/>
                        </a:rPr>
                        <a:t>31</a:t>
                      </a:r>
                      <a:endParaRPr lang="en-US" sz="1600" b="0" i="0" u="none" strike="noStrike">
                        <a:solidFill>
                          <a:srgbClr val="000000"/>
                        </a:solidFill>
                        <a:effectLst/>
                        <a:latin typeface="Calibri"/>
                      </a:endParaRPr>
                    </a:p>
                  </a:txBody>
                  <a:tcPr marL="12700" marR="12700" marT="9525" marB="0" anchor="b"/>
                </a:tc>
                <a:tc>
                  <a:txBody>
                    <a:bodyPr/>
                    <a:lstStyle/>
                    <a:p>
                      <a:pPr algn="l" fontAlgn="b"/>
                      <a:r>
                        <a:rPr lang="en-US" sz="1600" u="none" strike="noStrike" dirty="0">
                          <a:effectLst/>
                        </a:rPr>
                        <a:t>Student</a:t>
                      </a:r>
                      <a:endParaRPr lang="en-US" sz="1600" b="0" i="0" u="none" strike="noStrike" dirty="0">
                        <a:solidFill>
                          <a:srgbClr val="000000"/>
                        </a:solidFill>
                        <a:effectLst/>
                        <a:latin typeface="Calibri"/>
                      </a:endParaRPr>
                    </a:p>
                  </a:txBody>
                  <a:tcPr marL="12700" marR="12700" marT="9525" marB="0" anchor="b"/>
                </a:tc>
                <a:tc>
                  <a:txBody>
                    <a:bodyPr/>
                    <a:lstStyle/>
                    <a:p>
                      <a:pPr algn="l" fontAlgn="b"/>
                      <a:r>
                        <a:rPr lang="en-US" sz="1600" u="none" strike="noStrike">
                          <a:effectLst/>
                        </a:rPr>
                        <a:t>64</a:t>
                      </a:r>
                      <a:endParaRPr lang="en-US" sz="1600" b="0" i="0" u="none" strike="noStrike">
                        <a:solidFill>
                          <a:srgbClr val="000000"/>
                        </a:solidFill>
                        <a:effectLst/>
                        <a:latin typeface="Calibri"/>
                      </a:endParaRPr>
                    </a:p>
                  </a:txBody>
                  <a:tcPr marL="12700" marR="12700" marT="9525" marB="0" anchor="b"/>
                </a:tc>
                <a:tc>
                  <a:txBody>
                    <a:bodyPr/>
                    <a:lstStyle/>
                    <a:p>
                      <a:pPr algn="l" fontAlgn="b"/>
                      <a:r>
                        <a:rPr lang="en-US" sz="1600" u="none" strike="noStrike" dirty="0">
                          <a:effectLst/>
                        </a:rPr>
                        <a:t>Low</a:t>
                      </a:r>
                      <a:endParaRPr lang="en-US" sz="1600" b="0" i="0" u="none" strike="noStrike" dirty="0">
                        <a:solidFill>
                          <a:srgbClr val="000000"/>
                        </a:solidFill>
                        <a:effectLst/>
                        <a:latin typeface="Calibri"/>
                      </a:endParaRPr>
                    </a:p>
                  </a:txBody>
                  <a:tcPr marL="12700" marR="12700" marT="9525" marB="0" anchor="b"/>
                </a:tc>
                <a:extLst>
                  <a:ext uri="{0D108BD9-81ED-4DB2-BD59-A6C34878D82A}">
                    <a16:rowId xmlns:a16="http://schemas.microsoft.com/office/drawing/2014/main" val="10004"/>
                  </a:ext>
                </a:extLst>
              </a:tr>
              <a:tr h="297873">
                <a:tc>
                  <a:txBody>
                    <a:bodyPr/>
                    <a:lstStyle/>
                    <a:p>
                      <a:pPr algn="l" fontAlgn="b"/>
                      <a:r>
                        <a:rPr lang="en-US" sz="1600" u="none" strike="noStrike">
                          <a:effectLst/>
                        </a:rPr>
                        <a:t>58</a:t>
                      </a:r>
                      <a:endParaRPr lang="en-US" sz="1600" b="0" i="0" u="none" strike="noStrike">
                        <a:solidFill>
                          <a:srgbClr val="000000"/>
                        </a:solidFill>
                        <a:effectLst/>
                        <a:latin typeface="Calibri"/>
                      </a:endParaRPr>
                    </a:p>
                  </a:txBody>
                  <a:tcPr marL="12700" marR="12700" marT="9525" marB="0" anchor="b"/>
                </a:tc>
                <a:tc>
                  <a:txBody>
                    <a:bodyPr/>
                    <a:lstStyle/>
                    <a:p>
                      <a:pPr algn="l" fontAlgn="b"/>
                      <a:r>
                        <a:rPr lang="en-US" sz="1600" u="none" strike="noStrike" dirty="0">
                          <a:effectLst/>
                        </a:rPr>
                        <a:t>Retired</a:t>
                      </a:r>
                      <a:endParaRPr lang="en-US" sz="1600" b="0" i="0" u="none" strike="noStrike" dirty="0">
                        <a:solidFill>
                          <a:srgbClr val="000000"/>
                        </a:solidFill>
                        <a:effectLst/>
                        <a:latin typeface="Calibri"/>
                      </a:endParaRPr>
                    </a:p>
                  </a:txBody>
                  <a:tcPr marL="12700" marR="12700" marT="9525" marB="0" anchor="b"/>
                </a:tc>
                <a:tc>
                  <a:txBody>
                    <a:bodyPr/>
                    <a:lstStyle/>
                    <a:p>
                      <a:pPr algn="l" fontAlgn="b"/>
                      <a:r>
                        <a:rPr lang="en-US" sz="1600" u="none" strike="noStrike">
                          <a:effectLst/>
                        </a:rPr>
                        <a:t>70</a:t>
                      </a:r>
                      <a:endParaRPr lang="en-US" sz="1600" b="0" i="0" u="none" strike="noStrike">
                        <a:solidFill>
                          <a:srgbClr val="000000"/>
                        </a:solidFill>
                        <a:effectLst/>
                        <a:latin typeface="Calibri"/>
                      </a:endParaRPr>
                    </a:p>
                  </a:txBody>
                  <a:tcPr marL="12700" marR="12700" marT="9525" marB="0" anchor="b"/>
                </a:tc>
                <a:tc>
                  <a:txBody>
                    <a:bodyPr/>
                    <a:lstStyle/>
                    <a:p>
                      <a:pPr algn="l" fontAlgn="b"/>
                      <a:r>
                        <a:rPr lang="en-US" sz="1600" u="none" strike="noStrike" dirty="0">
                          <a:effectLst/>
                        </a:rPr>
                        <a:t>Medium</a:t>
                      </a:r>
                      <a:endParaRPr lang="en-US" sz="1600" b="0" i="0" u="none" strike="noStrike" dirty="0">
                        <a:solidFill>
                          <a:srgbClr val="000000"/>
                        </a:solidFill>
                        <a:effectLst/>
                        <a:latin typeface="Calibri"/>
                      </a:endParaRPr>
                    </a:p>
                  </a:txBody>
                  <a:tcPr marL="12700" marR="12700" marT="9525" marB="0" anchor="b"/>
                </a:tc>
                <a:extLst>
                  <a:ext uri="{0D108BD9-81ED-4DB2-BD59-A6C34878D82A}">
                    <a16:rowId xmlns:a16="http://schemas.microsoft.com/office/drawing/2014/main" val="10005"/>
                  </a:ext>
                </a:extLst>
              </a:tr>
              <a:tr h="297873">
                <a:tc>
                  <a:txBody>
                    <a:bodyPr/>
                    <a:lstStyle/>
                    <a:p>
                      <a:pPr algn="l" fontAlgn="b"/>
                      <a:r>
                        <a:rPr lang="en-US" sz="1600" u="none" strike="noStrike">
                          <a:effectLst/>
                        </a:rPr>
                        <a:t>29</a:t>
                      </a:r>
                      <a:endParaRPr lang="en-US" sz="1600" b="0" i="0" u="none" strike="noStrike">
                        <a:solidFill>
                          <a:srgbClr val="000000"/>
                        </a:solidFill>
                        <a:effectLst/>
                        <a:latin typeface="Calibri"/>
                      </a:endParaRPr>
                    </a:p>
                  </a:txBody>
                  <a:tcPr marL="12700" marR="12700" marT="9525" marB="0" anchor="b"/>
                </a:tc>
                <a:tc>
                  <a:txBody>
                    <a:bodyPr/>
                    <a:lstStyle/>
                    <a:p>
                      <a:pPr algn="l" fontAlgn="b"/>
                      <a:r>
                        <a:rPr lang="en-US" sz="1600" u="none" strike="noStrike" dirty="0">
                          <a:effectLst/>
                        </a:rPr>
                        <a:t>Unemployed</a:t>
                      </a:r>
                      <a:endParaRPr lang="en-US" sz="1600" b="0" i="0" u="none" strike="noStrike" dirty="0">
                        <a:solidFill>
                          <a:srgbClr val="000000"/>
                        </a:solidFill>
                        <a:effectLst/>
                        <a:latin typeface="Calibri"/>
                      </a:endParaRPr>
                    </a:p>
                  </a:txBody>
                  <a:tcPr marL="12700" marR="12700" marT="9525" marB="0" anchor="b"/>
                </a:tc>
                <a:tc>
                  <a:txBody>
                    <a:bodyPr/>
                    <a:lstStyle/>
                    <a:p>
                      <a:pPr algn="l" fontAlgn="b"/>
                      <a:r>
                        <a:rPr lang="en-US" sz="1600" u="none" strike="noStrike">
                          <a:effectLst/>
                        </a:rPr>
                        <a:t>63</a:t>
                      </a:r>
                      <a:endParaRPr lang="en-US" sz="1600" b="0" i="0" u="none" strike="noStrike">
                        <a:solidFill>
                          <a:srgbClr val="000000"/>
                        </a:solidFill>
                        <a:effectLst/>
                        <a:latin typeface="Calibri"/>
                      </a:endParaRPr>
                    </a:p>
                  </a:txBody>
                  <a:tcPr marL="12700" marR="12700" marT="9525" marB="0" anchor="b"/>
                </a:tc>
                <a:tc>
                  <a:txBody>
                    <a:bodyPr/>
                    <a:lstStyle/>
                    <a:p>
                      <a:pPr algn="l" fontAlgn="b"/>
                      <a:r>
                        <a:rPr lang="en-US" sz="1600" u="none" strike="noStrike" dirty="0">
                          <a:effectLst/>
                        </a:rPr>
                        <a:t>High</a:t>
                      </a:r>
                      <a:endParaRPr lang="en-US" sz="1600" b="0" i="0" u="none" strike="noStrike" dirty="0">
                        <a:solidFill>
                          <a:srgbClr val="000000"/>
                        </a:solidFill>
                        <a:effectLst/>
                        <a:latin typeface="Calibri"/>
                      </a:endParaRPr>
                    </a:p>
                  </a:txBody>
                  <a:tcPr marL="12700" marR="12700" marT="9525" marB="0" anchor="b"/>
                </a:tc>
                <a:extLst>
                  <a:ext uri="{0D108BD9-81ED-4DB2-BD59-A6C34878D82A}">
                    <a16:rowId xmlns:a16="http://schemas.microsoft.com/office/drawing/2014/main" val="10006"/>
                  </a:ext>
                </a:extLst>
              </a:tr>
              <a:tr h="297873">
                <a:tc>
                  <a:txBody>
                    <a:bodyPr/>
                    <a:lstStyle/>
                    <a:p>
                      <a:pPr algn="l" fontAlgn="b"/>
                      <a:r>
                        <a:rPr lang="en-US" sz="1600" u="none" strike="noStrike">
                          <a:effectLst/>
                        </a:rPr>
                        <a:t>39</a:t>
                      </a:r>
                      <a:endParaRPr lang="en-US" sz="1600" b="0" i="0" u="none" strike="noStrike">
                        <a:solidFill>
                          <a:srgbClr val="000000"/>
                        </a:solidFill>
                        <a:effectLst/>
                        <a:latin typeface="Calibri"/>
                      </a:endParaRPr>
                    </a:p>
                  </a:txBody>
                  <a:tcPr marL="12700" marR="12700" marT="9525" marB="0" anchor="b"/>
                </a:tc>
                <a:tc>
                  <a:txBody>
                    <a:bodyPr/>
                    <a:lstStyle/>
                    <a:p>
                      <a:pPr algn="l" fontAlgn="b"/>
                      <a:r>
                        <a:rPr lang="en-US" sz="1600" u="none" strike="noStrike" dirty="0">
                          <a:effectLst/>
                        </a:rPr>
                        <a:t>Employed</a:t>
                      </a:r>
                      <a:endParaRPr lang="en-US" sz="1600" b="0" i="0" u="none" strike="noStrike" dirty="0">
                        <a:solidFill>
                          <a:srgbClr val="000000"/>
                        </a:solidFill>
                        <a:effectLst/>
                        <a:latin typeface="Calibri"/>
                      </a:endParaRPr>
                    </a:p>
                  </a:txBody>
                  <a:tcPr marL="12700" marR="12700" marT="9525" marB="0" anchor="b"/>
                </a:tc>
                <a:tc>
                  <a:txBody>
                    <a:bodyPr/>
                    <a:lstStyle/>
                    <a:p>
                      <a:pPr algn="l" fontAlgn="b"/>
                      <a:r>
                        <a:rPr lang="en-US" sz="1600" u="none" strike="noStrike">
                          <a:effectLst/>
                        </a:rPr>
                        <a:t>67</a:t>
                      </a:r>
                      <a:endParaRPr lang="en-US" sz="1600" b="0" i="0" u="none" strike="noStrike">
                        <a:solidFill>
                          <a:srgbClr val="000000"/>
                        </a:solidFill>
                        <a:effectLst/>
                        <a:latin typeface="Calibri"/>
                      </a:endParaRPr>
                    </a:p>
                  </a:txBody>
                  <a:tcPr marL="12700" marR="12700" marT="9525" marB="0" anchor="b"/>
                </a:tc>
                <a:tc>
                  <a:txBody>
                    <a:bodyPr/>
                    <a:lstStyle/>
                    <a:p>
                      <a:pPr algn="l" fontAlgn="b"/>
                      <a:r>
                        <a:rPr lang="en-US" sz="1600" u="none" strike="noStrike" dirty="0">
                          <a:effectLst/>
                        </a:rPr>
                        <a:t>Medium</a:t>
                      </a:r>
                      <a:endParaRPr lang="en-US" sz="1600" b="0" i="0" u="none" strike="noStrike" dirty="0">
                        <a:solidFill>
                          <a:srgbClr val="000000"/>
                        </a:solidFill>
                        <a:effectLst/>
                        <a:latin typeface="Calibri"/>
                      </a:endParaRPr>
                    </a:p>
                  </a:txBody>
                  <a:tcPr marL="12700" marR="12700" marT="9525" marB="0" anchor="b"/>
                </a:tc>
                <a:extLst>
                  <a:ext uri="{0D108BD9-81ED-4DB2-BD59-A6C34878D82A}">
                    <a16:rowId xmlns:a16="http://schemas.microsoft.com/office/drawing/2014/main" val="10007"/>
                  </a:ext>
                </a:extLst>
              </a:tr>
              <a:tr h="297873">
                <a:tc>
                  <a:txBody>
                    <a:bodyPr/>
                    <a:lstStyle/>
                    <a:p>
                      <a:pPr algn="l" fontAlgn="b"/>
                      <a:r>
                        <a:rPr lang="en-US" sz="1600" u="none" strike="noStrike">
                          <a:effectLst/>
                        </a:rPr>
                        <a:t>50</a:t>
                      </a:r>
                      <a:endParaRPr lang="en-US" sz="1600" b="0" i="0" u="none" strike="noStrike">
                        <a:solidFill>
                          <a:srgbClr val="000000"/>
                        </a:solidFill>
                        <a:effectLst/>
                        <a:latin typeface="Calibri"/>
                      </a:endParaRPr>
                    </a:p>
                  </a:txBody>
                  <a:tcPr marL="12700" marR="12700" marT="9525" marB="0" anchor="b"/>
                </a:tc>
                <a:tc>
                  <a:txBody>
                    <a:bodyPr/>
                    <a:lstStyle/>
                    <a:p>
                      <a:pPr algn="l" fontAlgn="b"/>
                      <a:r>
                        <a:rPr lang="en-US" sz="1600" u="none" strike="noStrike" dirty="0">
                          <a:effectLst/>
                        </a:rPr>
                        <a:t>Employed</a:t>
                      </a:r>
                      <a:endParaRPr lang="en-US" sz="1600" b="0" i="0" u="none" strike="noStrike" dirty="0">
                        <a:solidFill>
                          <a:srgbClr val="000000"/>
                        </a:solidFill>
                        <a:effectLst/>
                        <a:latin typeface="Calibri"/>
                      </a:endParaRPr>
                    </a:p>
                  </a:txBody>
                  <a:tcPr marL="12700" marR="12700" marT="9525" marB="0" anchor="b"/>
                </a:tc>
                <a:tc>
                  <a:txBody>
                    <a:bodyPr/>
                    <a:lstStyle/>
                    <a:p>
                      <a:pPr algn="l" fontAlgn="b"/>
                      <a:r>
                        <a:rPr lang="en-US" sz="1600" u="none" strike="noStrike">
                          <a:effectLst/>
                        </a:rPr>
                        <a:t>70</a:t>
                      </a:r>
                      <a:endParaRPr lang="en-US" sz="1600" b="0" i="0" u="none" strike="noStrike">
                        <a:solidFill>
                          <a:srgbClr val="000000"/>
                        </a:solidFill>
                        <a:effectLst/>
                        <a:latin typeface="Calibri"/>
                      </a:endParaRPr>
                    </a:p>
                  </a:txBody>
                  <a:tcPr marL="12700" marR="12700" marT="9525" marB="0" anchor="b"/>
                </a:tc>
                <a:tc>
                  <a:txBody>
                    <a:bodyPr/>
                    <a:lstStyle/>
                    <a:p>
                      <a:pPr algn="l" fontAlgn="b"/>
                      <a:r>
                        <a:rPr lang="en-US" sz="1600" u="none" strike="noStrike" dirty="0">
                          <a:effectLst/>
                        </a:rPr>
                        <a:t>Medium</a:t>
                      </a:r>
                      <a:endParaRPr lang="en-US" sz="1600" b="0" i="0" u="none" strike="noStrike" dirty="0">
                        <a:solidFill>
                          <a:srgbClr val="000000"/>
                        </a:solidFill>
                        <a:effectLst/>
                        <a:latin typeface="Calibri"/>
                      </a:endParaRPr>
                    </a:p>
                  </a:txBody>
                  <a:tcPr marL="12700" marR="12700" marT="9525" marB="0" anchor="b"/>
                </a:tc>
                <a:extLst>
                  <a:ext uri="{0D108BD9-81ED-4DB2-BD59-A6C34878D82A}">
                    <a16:rowId xmlns:a16="http://schemas.microsoft.com/office/drawing/2014/main" val="10008"/>
                  </a:ext>
                </a:extLst>
              </a:tr>
              <a:tr h="297873">
                <a:tc>
                  <a:txBody>
                    <a:bodyPr/>
                    <a:lstStyle/>
                    <a:p>
                      <a:pPr algn="l" fontAlgn="b"/>
                      <a:r>
                        <a:rPr lang="en-US" sz="1600" u="none" strike="noStrike">
                          <a:effectLst/>
                        </a:rPr>
                        <a:t>23</a:t>
                      </a:r>
                      <a:endParaRPr lang="en-US" sz="1600" b="0" i="0" u="none" strike="noStrike">
                        <a:solidFill>
                          <a:srgbClr val="000000"/>
                        </a:solidFill>
                        <a:effectLst/>
                        <a:latin typeface="Calibri"/>
                      </a:endParaRPr>
                    </a:p>
                  </a:txBody>
                  <a:tcPr marL="12700" marR="12700" marT="9525" marB="0" anchor="b"/>
                </a:tc>
                <a:tc>
                  <a:txBody>
                    <a:bodyPr/>
                    <a:lstStyle/>
                    <a:p>
                      <a:pPr algn="l" fontAlgn="b"/>
                      <a:r>
                        <a:rPr lang="en-US" sz="1600" u="none" strike="noStrike" dirty="0">
                          <a:effectLst/>
                        </a:rPr>
                        <a:t>Unemployed</a:t>
                      </a:r>
                      <a:endParaRPr lang="en-US" sz="1600" b="0" i="0" u="none" strike="noStrike" dirty="0">
                        <a:solidFill>
                          <a:srgbClr val="000000"/>
                        </a:solidFill>
                        <a:effectLst/>
                        <a:latin typeface="Calibri"/>
                      </a:endParaRPr>
                    </a:p>
                  </a:txBody>
                  <a:tcPr marL="12700" marR="12700" marT="9525" marB="0" anchor="b"/>
                </a:tc>
                <a:tc>
                  <a:txBody>
                    <a:bodyPr/>
                    <a:lstStyle/>
                    <a:p>
                      <a:pPr algn="l" fontAlgn="b"/>
                      <a:r>
                        <a:rPr lang="en-US" sz="1600" u="none" strike="noStrike">
                          <a:effectLst/>
                        </a:rPr>
                        <a:t>61</a:t>
                      </a:r>
                      <a:endParaRPr lang="en-US" sz="1600" b="0" i="0" u="none" strike="noStrike">
                        <a:solidFill>
                          <a:srgbClr val="000000"/>
                        </a:solidFill>
                        <a:effectLst/>
                        <a:latin typeface="Calibri"/>
                      </a:endParaRPr>
                    </a:p>
                  </a:txBody>
                  <a:tcPr marL="12700" marR="12700" marT="9525" marB="0" anchor="b"/>
                </a:tc>
                <a:tc>
                  <a:txBody>
                    <a:bodyPr/>
                    <a:lstStyle/>
                    <a:p>
                      <a:pPr algn="l" fontAlgn="b"/>
                      <a:r>
                        <a:rPr lang="en-US" sz="1600" u="none" strike="noStrike" dirty="0">
                          <a:effectLst/>
                        </a:rPr>
                        <a:t>Low</a:t>
                      </a:r>
                      <a:endParaRPr lang="en-US" sz="1600" b="0" i="0" u="none" strike="noStrike" dirty="0">
                        <a:solidFill>
                          <a:srgbClr val="000000"/>
                        </a:solidFill>
                        <a:effectLst/>
                        <a:latin typeface="Calibri"/>
                      </a:endParaRPr>
                    </a:p>
                  </a:txBody>
                  <a:tcPr marL="12700" marR="12700" marT="9525" marB="0" anchor="b"/>
                </a:tc>
                <a:extLst>
                  <a:ext uri="{0D108BD9-81ED-4DB2-BD59-A6C34878D82A}">
                    <a16:rowId xmlns:a16="http://schemas.microsoft.com/office/drawing/2014/main" val="10009"/>
                  </a:ext>
                </a:extLst>
              </a:tr>
              <a:tr h="297873">
                <a:tc>
                  <a:txBody>
                    <a:bodyPr/>
                    <a:lstStyle/>
                    <a:p>
                      <a:pPr algn="l" fontAlgn="b"/>
                      <a:r>
                        <a:rPr lang="en-US" sz="1600" u="none" strike="noStrike">
                          <a:effectLst/>
                        </a:rPr>
                        <a:t>36</a:t>
                      </a:r>
                      <a:endParaRPr lang="en-US" sz="1600" b="0" i="0" u="none" strike="noStrike">
                        <a:solidFill>
                          <a:srgbClr val="000000"/>
                        </a:solidFill>
                        <a:effectLst/>
                        <a:latin typeface="Calibri"/>
                      </a:endParaRPr>
                    </a:p>
                  </a:txBody>
                  <a:tcPr marL="12700" marR="12700" marT="9525" marB="0" anchor="b"/>
                </a:tc>
                <a:tc>
                  <a:txBody>
                    <a:bodyPr/>
                    <a:lstStyle/>
                    <a:p>
                      <a:pPr algn="l" fontAlgn="b"/>
                      <a:r>
                        <a:rPr lang="en-US" sz="1600" u="none" strike="noStrike" dirty="0">
                          <a:effectLst/>
                        </a:rPr>
                        <a:t>Employed</a:t>
                      </a:r>
                      <a:endParaRPr lang="en-US" sz="1600" b="0" i="0" u="none" strike="noStrike" dirty="0">
                        <a:solidFill>
                          <a:srgbClr val="000000"/>
                        </a:solidFill>
                        <a:effectLst/>
                        <a:latin typeface="Calibri"/>
                      </a:endParaRPr>
                    </a:p>
                  </a:txBody>
                  <a:tcPr marL="12700" marR="12700" marT="9525" marB="0" anchor="b"/>
                </a:tc>
                <a:tc>
                  <a:txBody>
                    <a:bodyPr/>
                    <a:lstStyle/>
                    <a:p>
                      <a:pPr algn="l" fontAlgn="b"/>
                      <a:r>
                        <a:rPr lang="en-US" sz="1600" u="none" strike="noStrike" dirty="0">
                          <a:effectLst/>
                        </a:rPr>
                        <a:t>66</a:t>
                      </a:r>
                      <a:endParaRPr lang="en-US" sz="1600" b="0" i="0" u="none" strike="noStrike" dirty="0">
                        <a:solidFill>
                          <a:srgbClr val="000000"/>
                        </a:solidFill>
                        <a:effectLst/>
                        <a:latin typeface="Calibri"/>
                      </a:endParaRPr>
                    </a:p>
                  </a:txBody>
                  <a:tcPr marL="12700" marR="12700" marT="9525" marB="0" anchor="b"/>
                </a:tc>
                <a:tc>
                  <a:txBody>
                    <a:bodyPr/>
                    <a:lstStyle/>
                    <a:p>
                      <a:pPr algn="l" fontAlgn="b"/>
                      <a:r>
                        <a:rPr lang="en-US" sz="1600" u="none" strike="noStrike" dirty="0">
                          <a:effectLst/>
                        </a:rPr>
                        <a:t>High</a:t>
                      </a:r>
                      <a:endParaRPr lang="en-US" sz="1600" b="0" i="0" u="none" strike="noStrike" dirty="0">
                        <a:solidFill>
                          <a:srgbClr val="000000"/>
                        </a:solidFill>
                        <a:effectLst/>
                        <a:latin typeface="Calibri"/>
                      </a:endParaRPr>
                    </a:p>
                  </a:txBody>
                  <a:tcPr marL="12700" marR="12700" marT="9525" marB="0" anchor="b"/>
                </a:tc>
                <a:extLst>
                  <a:ext uri="{0D108BD9-81ED-4DB2-BD59-A6C34878D82A}">
                    <a16:rowId xmlns:a16="http://schemas.microsoft.com/office/drawing/2014/main" val="10010"/>
                  </a:ext>
                </a:extLst>
              </a:tr>
            </a:tbl>
          </a:graphicData>
        </a:graphic>
      </p:graphicFrame>
      <p:sp>
        <p:nvSpPr>
          <p:cNvPr id="11" name="Rounded Rectangular Callout 10"/>
          <p:cNvSpPr/>
          <p:nvPr/>
        </p:nvSpPr>
        <p:spPr>
          <a:xfrm>
            <a:off x="7916883" y="1698673"/>
            <a:ext cx="2743200" cy="533400"/>
          </a:xfrm>
          <a:prstGeom prst="wedgeRoundRectCallout">
            <a:avLst>
              <a:gd name="adj1" fmla="val -132935"/>
              <a:gd name="adj2" fmla="val -24352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Calibri"/>
                <a:ea typeface="+mn-ea"/>
                <a:cs typeface="+mn-cs"/>
              </a:rPr>
              <a:t>Target attribute</a:t>
            </a:r>
          </a:p>
        </p:txBody>
      </p:sp>
      <p:sp>
        <p:nvSpPr>
          <p:cNvPr id="12" name="Rounded Rectangular Callout 11"/>
          <p:cNvSpPr/>
          <p:nvPr/>
        </p:nvSpPr>
        <p:spPr>
          <a:xfrm>
            <a:off x="1461655" y="4670473"/>
            <a:ext cx="3860800" cy="1524000"/>
          </a:xfrm>
          <a:prstGeom prst="wedgeRoundRectCallout">
            <a:avLst>
              <a:gd name="adj1" fmla="val -32111"/>
              <a:gd name="adj2" fmla="val -10961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133" b="0" i="0" u="none" strike="noStrike" kern="1200" cap="none" spc="0" normalizeH="0" baseline="0" noProof="0" dirty="0">
                <a:ln>
                  <a:noFill/>
                </a:ln>
                <a:solidFill>
                  <a:srgbClr val="FFFFFF"/>
                </a:solidFill>
                <a:effectLst/>
                <a:uLnTx/>
                <a:uFillTx/>
                <a:latin typeface="Calibri"/>
                <a:ea typeface="+mn-ea"/>
                <a:cs typeface="+mn-cs"/>
              </a:rPr>
              <a:t>If using a data analytics technique that requires numeric predictor attributes, how to deal with “Status?”</a:t>
            </a:r>
          </a:p>
        </p:txBody>
      </p:sp>
      <p:sp>
        <p:nvSpPr>
          <p:cNvPr id="3" name="Rectangle 2">
            <a:extLst>
              <a:ext uri="{FF2B5EF4-FFF2-40B4-BE49-F238E27FC236}">
                <a16:creationId xmlns:a16="http://schemas.microsoft.com/office/drawing/2014/main" id="{EB128DA8-EF22-4852-AAF5-EEE856B4EC37}"/>
              </a:ext>
            </a:extLst>
          </p:cNvPr>
          <p:cNvSpPr/>
          <p:nvPr/>
        </p:nvSpPr>
        <p:spPr>
          <a:xfrm>
            <a:off x="5486400" y="4264222"/>
            <a:ext cx="6705600" cy="156966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Calibri"/>
                <a:ea typeface="+mn-ea"/>
                <a:cs typeface="+mn-cs"/>
              </a:rPr>
              <a:t>Here, </a:t>
            </a:r>
            <a:r>
              <a:rPr kumimoji="0" lang="en-US" sz="2400" b="0" i="1" u="none" strike="noStrike" kern="1200" cap="none" spc="0" normalizeH="0" baseline="0" noProof="0" dirty="0">
                <a:ln>
                  <a:noFill/>
                </a:ln>
                <a:solidFill>
                  <a:srgbClr val="000000"/>
                </a:solidFill>
                <a:effectLst/>
                <a:uLnTx/>
                <a:uFillTx/>
                <a:latin typeface="Calibri"/>
                <a:ea typeface="+mn-ea"/>
                <a:cs typeface="+mn-cs"/>
              </a:rPr>
              <a:t>status</a:t>
            </a:r>
            <a:r>
              <a:rPr kumimoji="0" lang="en-US" sz="2400" b="0" i="0" u="none" strike="noStrike" kern="1200" cap="none" spc="0" normalizeH="0" baseline="0" noProof="0" dirty="0">
                <a:ln>
                  <a:noFill/>
                </a:ln>
                <a:solidFill>
                  <a:srgbClr val="000000"/>
                </a:solidFill>
                <a:effectLst/>
                <a:uLnTx/>
                <a:uFillTx/>
                <a:latin typeface="Calibri"/>
                <a:ea typeface="+mn-ea"/>
                <a:cs typeface="+mn-cs"/>
              </a:rPr>
              <a:t> is a predictor attribute, but is categorical.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Calibri"/>
                <a:ea typeface="+mn-ea"/>
                <a:cs typeface="+mn-cs"/>
              </a:rPr>
              <a:t>For logistic regression,</a:t>
            </a:r>
            <a:r>
              <a:rPr lang="en-US" sz="2400" dirty="0">
                <a:solidFill>
                  <a:srgbClr val="000000"/>
                </a:solidFill>
                <a:latin typeface="Calibri"/>
              </a:rPr>
              <a:t> we</a:t>
            </a:r>
            <a:r>
              <a:rPr kumimoji="0" lang="en-US" sz="2400" b="0" i="0" u="none" strike="noStrike" kern="1200" cap="none" spc="0" normalizeH="0" baseline="0" noProof="0" dirty="0">
                <a:ln>
                  <a:noFill/>
                </a:ln>
                <a:solidFill>
                  <a:srgbClr val="000000"/>
                </a:solidFill>
                <a:effectLst/>
                <a:uLnTx/>
                <a:uFillTx/>
                <a:latin typeface="Calibri"/>
                <a:ea typeface="+mn-ea"/>
                <a:cs typeface="+mn-cs"/>
              </a:rPr>
              <a:t> need numerical predictors</a:t>
            </a:r>
          </a:p>
        </p:txBody>
      </p:sp>
    </p:spTree>
    <p:extLst>
      <p:ext uri="{BB962C8B-B14F-4D97-AF65-F5344CB8AC3E}">
        <p14:creationId xmlns:p14="http://schemas.microsoft.com/office/powerpoint/2010/main" val="1501620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1" grpId="0" animBg="1"/>
      <p:bldP spid="12"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4801" y="152403"/>
            <a:ext cx="5163401"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000000"/>
                </a:solidFill>
                <a:effectLst/>
                <a:uLnTx/>
                <a:uFillTx/>
                <a:latin typeface="Calibri"/>
                <a:ea typeface="+mn-ea"/>
                <a:cs typeface="+mn-cs"/>
              </a:rPr>
              <a:t>Dummy attributes -- Example</a:t>
            </a:r>
          </a:p>
        </p:txBody>
      </p:sp>
      <p:graphicFrame>
        <p:nvGraphicFramePr>
          <p:cNvPr id="7" name="Table 6"/>
          <p:cNvGraphicFramePr>
            <a:graphicFrameLocks noGrp="1"/>
          </p:cNvGraphicFramePr>
          <p:nvPr/>
        </p:nvGraphicFramePr>
        <p:xfrm>
          <a:off x="609602" y="762000"/>
          <a:ext cx="3657598" cy="1948815"/>
        </p:xfrm>
        <a:graphic>
          <a:graphicData uri="http://schemas.openxmlformats.org/drawingml/2006/table">
            <a:tbl>
              <a:tblPr>
                <a:tableStyleId>{00A15C55-8517-42AA-B614-E9B94910E393}</a:tableStyleId>
              </a:tblPr>
              <a:tblGrid>
                <a:gridCol w="839019">
                  <a:extLst>
                    <a:ext uri="{9D8B030D-6E8A-4147-A177-3AD203B41FA5}">
                      <a16:colId xmlns:a16="http://schemas.microsoft.com/office/drawing/2014/main" val="20000"/>
                    </a:ext>
                  </a:extLst>
                </a:gridCol>
                <a:gridCol w="1140541">
                  <a:extLst>
                    <a:ext uri="{9D8B030D-6E8A-4147-A177-3AD203B41FA5}">
                      <a16:colId xmlns:a16="http://schemas.microsoft.com/office/drawing/2014/main" val="20001"/>
                    </a:ext>
                  </a:extLst>
                </a:gridCol>
                <a:gridCol w="839019">
                  <a:extLst>
                    <a:ext uri="{9D8B030D-6E8A-4147-A177-3AD203B41FA5}">
                      <a16:colId xmlns:a16="http://schemas.microsoft.com/office/drawing/2014/main" val="20002"/>
                    </a:ext>
                  </a:extLst>
                </a:gridCol>
                <a:gridCol w="839019">
                  <a:extLst>
                    <a:ext uri="{9D8B030D-6E8A-4147-A177-3AD203B41FA5}">
                      <a16:colId xmlns:a16="http://schemas.microsoft.com/office/drawing/2014/main" val="20003"/>
                    </a:ext>
                  </a:extLst>
                </a:gridCol>
              </a:tblGrid>
              <a:tr h="177165">
                <a:tc>
                  <a:txBody>
                    <a:bodyPr/>
                    <a:lstStyle/>
                    <a:p>
                      <a:pPr algn="l" fontAlgn="b"/>
                      <a:r>
                        <a:rPr lang="en-US" sz="1100" b="1" u="none" strike="noStrike" dirty="0">
                          <a:effectLst/>
                        </a:rPr>
                        <a:t>Age</a:t>
                      </a:r>
                      <a:endParaRPr lang="en-US" sz="1100" b="1" i="0" u="none" strike="noStrike" dirty="0">
                        <a:solidFill>
                          <a:srgbClr val="000000"/>
                        </a:solidFill>
                        <a:effectLst/>
                        <a:latin typeface="Calibri"/>
                      </a:endParaRPr>
                    </a:p>
                  </a:txBody>
                  <a:tcPr marL="12700" marR="12700" marT="9525" marB="0" anchor="b">
                    <a:solidFill>
                      <a:schemeClr val="accent6">
                        <a:lumMod val="60000"/>
                        <a:lumOff val="40000"/>
                      </a:schemeClr>
                    </a:solidFill>
                  </a:tcPr>
                </a:tc>
                <a:tc>
                  <a:txBody>
                    <a:bodyPr/>
                    <a:lstStyle/>
                    <a:p>
                      <a:pPr algn="l" fontAlgn="b"/>
                      <a:r>
                        <a:rPr lang="en-US" sz="1100" b="1" u="none" strike="noStrike" dirty="0">
                          <a:effectLst/>
                        </a:rPr>
                        <a:t>Status</a:t>
                      </a:r>
                      <a:endParaRPr lang="en-US" sz="1100" b="1" i="0" u="none" strike="noStrike" dirty="0">
                        <a:solidFill>
                          <a:srgbClr val="000000"/>
                        </a:solidFill>
                        <a:effectLst/>
                        <a:latin typeface="Calibri"/>
                      </a:endParaRPr>
                    </a:p>
                  </a:txBody>
                  <a:tcPr marL="12700" marR="12700" marT="9525" marB="0" anchor="b">
                    <a:solidFill>
                      <a:schemeClr val="accent6">
                        <a:lumMod val="60000"/>
                        <a:lumOff val="40000"/>
                      </a:schemeClr>
                    </a:solidFill>
                  </a:tcPr>
                </a:tc>
                <a:tc>
                  <a:txBody>
                    <a:bodyPr/>
                    <a:lstStyle/>
                    <a:p>
                      <a:pPr algn="l" fontAlgn="b"/>
                      <a:r>
                        <a:rPr lang="en-US" sz="1100" b="1" u="none" strike="noStrike">
                          <a:effectLst/>
                        </a:rPr>
                        <a:t>Height</a:t>
                      </a:r>
                      <a:endParaRPr lang="en-US" sz="1100" b="1" i="0" u="none" strike="noStrike">
                        <a:solidFill>
                          <a:srgbClr val="000000"/>
                        </a:solidFill>
                        <a:effectLst/>
                        <a:latin typeface="Calibri"/>
                      </a:endParaRPr>
                    </a:p>
                  </a:txBody>
                  <a:tcPr marL="12700" marR="12700" marT="9525" marB="0" anchor="b">
                    <a:solidFill>
                      <a:schemeClr val="accent6">
                        <a:lumMod val="60000"/>
                        <a:lumOff val="40000"/>
                      </a:schemeClr>
                    </a:solidFill>
                  </a:tcPr>
                </a:tc>
                <a:tc>
                  <a:txBody>
                    <a:bodyPr/>
                    <a:lstStyle/>
                    <a:p>
                      <a:pPr algn="l" fontAlgn="b"/>
                      <a:r>
                        <a:rPr lang="en-US" sz="1100" b="1" u="none" strike="noStrike" dirty="0">
                          <a:effectLst/>
                        </a:rPr>
                        <a:t>Income</a:t>
                      </a:r>
                      <a:endParaRPr lang="en-US" sz="1100" b="1" i="0" u="none" strike="noStrike" dirty="0">
                        <a:solidFill>
                          <a:srgbClr val="000000"/>
                        </a:solidFill>
                        <a:effectLst/>
                        <a:latin typeface="Calibri"/>
                      </a:endParaRPr>
                    </a:p>
                  </a:txBody>
                  <a:tcPr marL="12700" marR="12700" marT="9525" marB="0" anchor="b">
                    <a:solidFill>
                      <a:schemeClr val="accent6">
                        <a:lumMod val="60000"/>
                        <a:lumOff val="40000"/>
                      </a:schemeClr>
                    </a:solidFill>
                  </a:tcPr>
                </a:tc>
                <a:extLst>
                  <a:ext uri="{0D108BD9-81ED-4DB2-BD59-A6C34878D82A}">
                    <a16:rowId xmlns:a16="http://schemas.microsoft.com/office/drawing/2014/main" val="10000"/>
                  </a:ext>
                </a:extLst>
              </a:tr>
              <a:tr h="177165">
                <a:tc>
                  <a:txBody>
                    <a:bodyPr/>
                    <a:lstStyle/>
                    <a:p>
                      <a:pPr algn="l" fontAlgn="b"/>
                      <a:r>
                        <a:rPr lang="en-US" sz="1100" u="none" strike="noStrike">
                          <a:effectLst/>
                        </a:rPr>
                        <a:t>23</a:t>
                      </a:r>
                      <a:endParaRPr lang="en-US" sz="1100" b="0" i="0" u="none" strike="noStrike">
                        <a:solidFill>
                          <a:srgbClr val="000000"/>
                        </a:solidFill>
                        <a:effectLst/>
                        <a:latin typeface="Calibri"/>
                      </a:endParaRPr>
                    </a:p>
                  </a:txBody>
                  <a:tcPr marL="12700" marR="12700" marT="9525" marB="0" anchor="b"/>
                </a:tc>
                <a:tc>
                  <a:txBody>
                    <a:bodyPr/>
                    <a:lstStyle/>
                    <a:p>
                      <a:pPr algn="l" fontAlgn="b"/>
                      <a:r>
                        <a:rPr lang="en-US" sz="1100" u="none" strike="noStrike">
                          <a:effectLst/>
                        </a:rPr>
                        <a:t>Student</a:t>
                      </a:r>
                      <a:endParaRPr lang="en-US" sz="1100" b="0" i="0" u="none" strike="noStrike">
                        <a:solidFill>
                          <a:srgbClr val="000000"/>
                        </a:solidFill>
                        <a:effectLst/>
                        <a:latin typeface="Calibri"/>
                      </a:endParaRPr>
                    </a:p>
                  </a:txBody>
                  <a:tcPr marL="12700" marR="12700" marT="9525" marB="0" anchor="b"/>
                </a:tc>
                <a:tc>
                  <a:txBody>
                    <a:bodyPr/>
                    <a:lstStyle/>
                    <a:p>
                      <a:pPr algn="l" fontAlgn="b"/>
                      <a:r>
                        <a:rPr lang="en-US" sz="1100" u="none" strike="noStrike" dirty="0">
                          <a:effectLst/>
                        </a:rPr>
                        <a:t>61</a:t>
                      </a:r>
                      <a:endParaRPr lang="en-US" sz="1100" b="0" i="0" u="none" strike="noStrike" dirty="0">
                        <a:solidFill>
                          <a:srgbClr val="000000"/>
                        </a:solidFill>
                        <a:effectLst/>
                        <a:latin typeface="Calibri"/>
                      </a:endParaRPr>
                    </a:p>
                  </a:txBody>
                  <a:tcPr marL="12700" marR="12700" marT="9525" marB="0" anchor="b"/>
                </a:tc>
                <a:tc>
                  <a:txBody>
                    <a:bodyPr/>
                    <a:lstStyle/>
                    <a:p>
                      <a:pPr algn="l" fontAlgn="b"/>
                      <a:r>
                        <a:rPr lang="en-US" sz="1100" u="none" strike="noStrike" dirty="0">
                          <a:effectLst/>
                        </a:rPr>
                        <a:t>5000</a:t>
                      </a:r>
                      <a:endParaRPr lang="en-US" sz="1100" b="0" i="0" u="none" strike="noStrike" dirty="0">
                        <a:solidFill>
                          <a:srgbClr val="000000"/>
                        </a:solidFill>
                        <a:effectLst/>
                        <a:latin typeface="Calibri"/>
                      </a:endParaRPr>
                    </a:p>
                  </a:txBody>
                  <a:tcPr marL="12700" marR="12700" marT="9525" marB="0" anchor="b"/>
                </a:tc>
                <a:extLst>
                  <a:ext uri="{0D108BD9-81ED-4DB2-BD59-A6C34878D82A}">
                    <a16:rowId xmlns:a16="http://schemas.microsoft.com/office/drawing/2014/main" val="10001"/>
                  </a:ext>
                </a:extLst>
              </a:tr>
              <a:tr h="177165">
                <a:tc>
                  <a:txBody>
                    <a:bodyPr/>
                    <a:lstStyle/>
                    <a:p>
                      <a:pPr algn="l" fontAlgn="b"/>
                      <a:r>
                        <a:rPr lang="en-US" sz="1100" u="none" strike="noStrike">
                          <a:effectLst/>
                        </a:rPr>
                        <a:t>13</a:t>
                      </a:r>
                      <a:endParaRPr lang="en-US" sz="1100" b="0" i="0" u="none" strike="noStrike">
                        <a:solidFill>
                          <a:srgbClr val="000000"/>
                        </a:solidFill>
                        <a:effectLst/>
                        <a:latin typeface="Calibri"/>
                      </a:endParaRPr>
                    </a:p>
                  </a:txBody>
                  <a:tcPr marL="12700" marR="12700" marT="9525" marB="0" anchor="b"/>
                </a:tc>
                <a:tc>
                  <a:txBody>
                    <a:bodyPr/>
                    <a:lstStyle/>
                    <a:p>
                      <a:pPr algn="l" fontAlgn="b"/>
                      <a:r>
                        <a:rPr lang="en-US" sz="1100" u="none" strike="noStrike">
                          <a:effectLst/>
                        </a:rPr>
                        <a:t>Student</a:t>
                      </a:r>
                      <a:endParaRPr lang="en-US" sz="1100" b="0" i="0" u="none" strike="noStrike">
                        <a:solidFill>
                          <a:srgbClr val="000000"/>
                        </a:solidFill>
                        <a:effectLst/>
                        <a:latin typeface="Calibri"/>
                      </a:endParaRPr>
                    </a:p>
                  </a:txBody>
                  <a:tcPr marL="12700" marR="12700" marT="9525" marB="0" anchor="b"/>
                </a:tc>
                <a:tc>
                  <a:txBody>
                    <a:bodyPr/>
                    <a:lstStyle/>
                    <a:p>
                      <a:pPr algn="l" fontAlgn="b"/>
                      <a:r>
                        <a:rPr lang="en-US" sz="1100" u="none" strike="noStrike">
                          <a:effectLst/>
                        </a:rPr>
                        <a:t>55</a:t>
                      </a:r>
                      <a:endParaRPr lang="en-US" sz="1100" b="0" i="0" u="none" strike="noStrike">
                        <a:solidFill>
                          <a:srgbClr val="000000"/>
                        </a:solidFill>
                        <a:effectLst/>
                        <a:latin typeface="Calibri"/>
                      </a:endParaRPr>
                    </a:p>
                  </a:txBody>
                  <a:tcPr marL="12700" marR="12700" marT="9525" marB="0" anchor="b"/>
                </a:tc>
                <a:tc>
                  <a:txBody>
                    <a:bodyPr/>
                    <a:lstStyle/>
                    <a:p>
                      <a:pPr algn="l" fontAlgn="b"/>
                      <a:r>
                        <a:rPr lang="en-US" sz="1100" u="none" strike="noStrike">
                          <a:effectLst/>
                        </a:rPr>
                        <a:t>1000</a:t>
                      </a:r>
                      <a:endParaRPr lang="en-US" sz="1100" b="0" i="0" u="none" strike="noStrike">
                        <a:solidFill>
                          <a:srgbClr val="000000"/>
                        </a:solidFill>
                        <a:effectLst/>
                        <a:latin typeface="Calibri"/>
                      </a:endParaRPr>
                    </a:p>
                  </a:txBody>
                  <a:tcPr marL="12700" marR="12700" marT="9525" marB="0" anchor="b"/>
                </a:tc>
                <a:extLst>
                  <a:ext uri="{0D108BD9-81ED-4DB2-BD59-A6C34878D82A}">
                    <a16:rowId xmlns:a16="http://schemas.microsoft.com/office/drawing/2014/main" val="10002"/>
                  </a:ext>
                </a:extLst>
              </a:tr>
              <a:tr h="177165">
                <a:tc>
                  <a:txBody>
                    <a:bodyPr/>
                    <a:lstStyle/>
                    <a:p>
                      <a:pPr algn="l" fontAlgn="b"/>
                      <a:r>
                        <a:rPr lang="en-US" sz="1100" u="none" strike="noStrike">
                          <a:effectLst/>
                        </a:rPr>
                        <a:t>36</a:t>
                      </a:r>
                      <a:endParaRPr lang="en-US" sz="1100" b="0" i="0" u="none" strike="noStrike">
                        <a:solidFill>
                          <a:srgbClr val="000000"/>
                        </a:solidFill>
                        <a:effectLst/>
                        <a:latin typeface="Calibri"/>
                      </a:endParaRPr>
                    </a:p>
                  </a:txBody>
                  <a:tcPr marL="12700" marR="12700" marT="9525" marB="0" anchor="b"/>
                </a:tc>
                <a:tc>
                  <a:txBody>
                    <a:bodyPr/>
                    <a:lstStyle/>
                    <a:p>
                      <a:pPr algn="l" fontAlgn="b"/>
                      <a:r>
                        <a:rPr lang="en-US" sz="1100" u="none" strike="noStrike">
                          <a:effectLst/>
                        </a:rPr>
                        <a:t>Unemployed</a:t>
                      </a:r>
                      <a:endParaRPr lang="en-US" sz="1100" b="0" i="0" u="none" strike="noStrike">
                        <a:solidFill>
                          <a:srgbClr val="000000"/>
                        </a:solidFill>
                        <a:effectLst/>
                        <a:latin typeface="Calibri"/>
                      </a:endParaRPr>
                    </a:p>
                  </a:txBody>
                  <a:tcPr marL="12700" marR="12700" marT="9525" marB="0" anchor="b"/>
                </a:tc>
                <a:tc>
                  <a:txBody>
                    <a:bodyPr/>
                    <a:lstStyle/>
                    <a:p>
                      <a:pPr algn="l" fontAlgn="b"/>
                      <a:r>
                        <a:rPr lang="en-US" sz="1100" u="none" strike="noStrike">
                          <a:effectLst/>
                        </a:rPr>
                        <a:t>66</a:t>
                      </a:r>
                      <a:endParaRPr lang="en-US" sz="1100" b="0" i="0" u="none" strike="noStrike">
                        <a:solidFill>
                          <a:srgbClr val="000000"/>
                        </a:solidFill>
                        <a:effectLst/>
                        <a:latin typeface="Calibri"/>
                      </a:endParaRPr>
                    </a:p>
                  </a:txBody>
                  <a:tcPr marL="12700" marR="12700" marT="9525" marB="0" anchor="b"/>
                </a:tc>
                <a:tc>
                  <a:txBody>
                    <a:bodyPr/>
                    <a:lstStyle/>
                    <a:p>
                      <a:pPr algn="l" fontAlgn="b"/>
                      <a:r>
                        <a:rPr lang="en-US" sz="1100" u="none" strike="noStrike">
                          <a:effectLst/>
                        </a:rPr>
                        <a:t>3000</a:t>
                      </a:r>
                      <a:endParaRPr lang="en-US" sz="1100" b="0" i="0" u="none" strike="noStrike">
                        <a:solidFill>
                          <a:srgbClr val="000000"/>
                        </a:solidFill>
                        <a:effectLst/>
                        <a:latin typeface="Calibri"/>
                      </a:endParaRPr>
                    </a:p>
                  </a:txBody>
                  <a:tcPr marL="12700" marR="12700" marT="9525" marB="0" anchor="b"/>
                </a:tc>
                <a:extLst>
                  <a:ext uri="{0D108BD9-81ED-4DB2-BD59-A6C34878D82A}">
                    <a16:rowId xmlns:a16="http://schemas.microsoft.com/office/drawing/2014/main" val="10003"/>
                  </a:ext>
                </a:extLst>
              </a:tr>
              <a:tr h="177165">
                <a:tc>
                  <a:txBody>
                    <a:bodyPr/>
                    <a:lstStyle/>
                    <a:p>
                      <a:pPr algn="l" fontAlgn="b"/>
                      <a:r>
                        <a:rPr lang="en-US" sz="1100" u="none" strike="noStrike">
                          <a:effectLst/>
                        </a:rPr>
                        <a:t>31</a:t>
                      </a:r>
                      <a:endParaRPr lang="en-US" sz="1100" b="0" i="0" u="none" strike="noStrike">
                        <a:solidFill>
                          <a:srgbClr val="000000"/>
                        </a:solidFill>
                        <a:effectLst/>
                        <a:latin typeface="Calibri"/>
                      </a:endParaRPr>
                    </a:p>
                  </a:txBody>
                  <a:tcPr marL="12700" marR="12700" marT="9525" marB="0" anchor="b"/>
                </a:tc>
                <a:tc>
                  <a:txBody>
                    <a:bodyPr/>
                    <a:lstStyle/>
                    <a:p>
                      <a:pPr algn="l" fontAlgn="b"/>
                      <a:r>
                        <a:rPr lang="en-US" sz="1100" u="none" strike="noStrike">
                          <a:effectLst/>
                        </a:rPr>
                        <a:t>Student</a:t>
                      </a:r>
                      <a:endParaRPr lang="en-US" sz="1100" b="0" i="0" u="none" strike="noStrike">
                        <a:solidFill>
                          <a:srgbClr val="000000"/>
                        </a:solidFill>
                        <a:effectLst/>
                        <a:latin typeface="Calibri"/>
                      </a:endParaRPr>
                    </a:p>
                  </a:txBody>
                  <a:tcPr marL="12700" marR="12700" marT="9525" marB="0" anchor="b"/>
                </a:tc>
                <a:tc>
                  <a:txBody>
                    <a:bodyPr/>
                    <a:lstStyle/>
                    <a:p>
                      <a:pPr algn="l" fontAlgn="b"/>
                      <a:r>
                        <a:rPr lang="en-US" sz="1100" u="none" strike="noStrike">
                          <a:effectLst/>
                        </a:rPr>
                        <a:t>64</a:t>
                      </a:r>
                      <a:endParaRPr lang="en-US" sz="1100" b="0" i="0" u="none" strike="noStrike">
                        <a:solidFill>
                          <a:srgbClr val="000000"/>
                        </a:solidFill>
                        <a:effectLst/>
                        <a:latin typeface="Calibri"/>
                      </a:endParaRPr>
                    </a:p>
                  </a:txBody>
                  <a:tcPr marL="12700" marR="12700" marT="9525" marB="0" anchor="b"/>
                </a:tc>
                <a:tc>
                  <a:txBody>
                    <a:bodyPr/>
                    <a:lstStyle/>
                    <a:p>
                      <a:pPr algn="l" fontAlgn="b"/>
                      <a:r>
                        <a:rPr lang="en-US" sz="1100" u="none" strike="noStrike">
                          <a:effectLst/>
                        </a:rPr>
                        <a:t>4000</a:t>
                      </a:r>
                      <a:endParaRPr lang="en-US" sz="1100" b="0" i="0" u="none" strike="noStrike">
                        <a:solidFill>
                          <a:srgbClr val="000000"/>
                        </a:solidFill>
                        <a:effectLst/>
                        <a:latin typeface="Calibri"/>
                      </a:endParaRPr>
                    </a:p>
                  </a:txBody>
                  <a:tcPr marL="12700" marR="12700" marT="9525" marB="0" anchor="b"/>
                </a:tc>
                <a:extLst>
                  <a:ext uri="{0D108BD9-81ED-4DB2-BD59-A6C34878D82A}">
                    <a16:rowId xmlns:a16="http://schemas.microsoft.com/office/drawing/2014/main" val="10004"/>
                  </a:ext>
                </a:extLst>
              </a:tr>
              <a:tr h="177165">
                <a:tc>
                  <a:txBody>
                    <a:bodyPr/>
                    <a:lstStyle/>
                    <a:p>
                      <a:pPr algn="l" fontAlgn="b"/>
                      <a:r>
                        <a:rPr lang="en-US" sz="1100" u="none" strike="noStrike">
                          <a:effectLst/>
                        </a:rPr>
                        <a:t>58</a:t>
                      </a:r>
                      <a:endParaRPr lang="en-US" sz="1100" b="0" i="0" u="none" strike="noStrike">
                        <a:solidFill>
                          <a:srgbClr val="000000"/>
                        </a:solidFill>
                        <a:effectLst/>
                        <a:latin typeface="Calibri"/>
                      </a:endParaRPr>
                    </a:p>
                  </a:txBody>
                  <a:tcPr marL="12700" marR="12700" marT="9525" marB="0" anchor="b"/>
                </a:tc>
                <a:tc>
                  <a:txBody>
                    <a:bodyPr/>
                    <a:lstStyle/>
                    <a:p>
                      <a:pPr algn="l" fontAlgn="b"/>
                      <a:r>
                        <a:rPr lang="en-US" sz="1100" u="none" strike="noStrike">
                          <a:effectLst/>
                        </a:rPr>
                        <a:t>Retired</a:t>
                      </a:r>
                      <a:endParaRPr lang="en-US" sz="1100" b="0" i="0" u="none" strike="noStrike">
                        <a:solidFill>
                          <a:srgbClr val="000000"/>
                        </a:solidFill>
                        <a:effectLst/>
                        <a:latin typeface="Calibri"/>
                      </a:endParaRPr>
                    </a:p>
                  </a:txBody>
                  <a:tcPr marL="12700" marR="12700" marT="9525" marB="0" anchor="b"/>
                </a:tc>
                <a:tc>
                  <a:txBody>
                    <a:bodyPr/>
                    <a:lstStyle/>
                    <a:p>
                      <a:pPr algn="l" fontAlgn="b"/>
                      <a:r>
                        <a:rPr lang="en-US" sz="1100" u="none" strike="noStrike">
                          <a:effectLst/>
                        </a:rPr>
                        <a:t>70</a:t>
                      </a:r>
                      <a:endParaRPr lang="en-US" sz="1100" b="0" i="0" u="none" strike="noStrike">
                        <a:solidFill>
                          <a:srgbClr val="000000"/>
                        </a:solidFill>
                        <a:effectLst/>
                        <a:latin typeface="Calibri"/>
                      </a:endParaRPr>
                    </a:p>
                  </a:txBody>
                  <a:tcPr marL="12700" marR="12700" marT="9525" marB="0" anchor="b"/>
                </a:tc>
                <a:tc>
                  <a:txBody>
                    <a:bodyPr/>
                    <a:lstStyle/>
                    <a:p>
                      <a:pPr algn="l" fontAlgn="b"/>
                      <a:r>
                        <a:rPr lang="en-US" sz="1100" u="none" strike="noStrike">
                          <a:effectLst/>
                        </a:rPr>
                        <a:t>30000</a:t>
                      </a:r>
                      <a:endParaRPr lang="en-US" sz="1100" b="0" i="0" u="none" strike="noStrike">
                        <a:solidFill>
                          <a:srgbClr val="000000"/>
                        </a:solidFill>
                        <a:effectLst/>
                        <a:latin typeface="Calibri"/>
                      </a:endParaRPr>
                    </a:p>
                  </a:txBody>
                  <a:tcPr marL="12700" marR="12700" marT="9525" marB="0" anchor="b"/>
                </a:tc>
                <a:extLst>
                  <a:ext uri="{0D108BD9-81ED-4DB2-BD59-A6C34878D82A}">
                    <a16:rowId xmlns:a16="http://schemas.microsoft.com/office/drawing/2014/main" val="10005"/>
                  </a:ext>
                </a:extLst>
              </a:tr>
              <a:tr h="177165">
                <a:tc>
                  <a:txBody>
                    <a:bodyPr/>
                    <a:lstStyle/>
                    <a:p>
                      <a:pPr algn="l" fontAlgn="b"/>
                      <a:r>
                        <a:rPr lang="en-US" sz="1100" u="none" strike="noStrike">
                          <a:effectLst/>
                        </a:rPr>
                        <a:t>29</a:t>
                      </a:r>
                      <a:endParaRPr lang="en-US" sz="1100" b="0" i="0" u="none" strike="noStrike">
                        <a:solidFill>
                          <a:srgbClr val="000000"/>
                        </a:solidFill>
                        <a:effectLst/>
                        <a:latin typeface="Calibri"/>
                      </a:endParaRPr>
                    </a:p>
                  </a:txBody>
                  <a:tcPr marL="12700" marR="12700" marT="9525" marB="0" anchor="b"/>
                </a:tc>
                <a:tc>
                  <a:txBody>
                    <a:bodyPr/>
                    <a:lstStyle/>
                    <a:p>
                      <a:pPr algn="l" fontAlgn="b"/>
                      <a:r>
                        <a:rPr lang="en-US" sz="1100" u="none" strike="noStrike" dirty="0">
                          <a:effectLst/>
                        </a:rPr>
                        <a:t>Unemployed</a:t>
                      </a:r>
                      <a:endParaRPr lang="en-US" sz="1100" b="0" i="0" u="none" strike="noStrike" dirty="0">
                        <a:solidFill>
                          <a:srgbClr val="000000"/>
                        </a:solidFill>
                        <a:effectLst/>
                        <a:latin typeface="Calibri"/>
                      </a:endParaRPr>
                    </a:p>
                  </a:txBody>
                  <a:tcPr marL="12700" marR="12700" marT="9525" marB="0" anchor="b"/>
                </a:tc>
                <a:tc>
                  <a:txBody>
                    <a:bodyPr/>
                    <a:lstStyle/>
                    <a:p>
                      <a:pPr algn="l" fontAlgn="b"/>
                      <a:r>
                        <a:rPr lang="en-US" sz="1100" u="none" strike="noStrike">
                          <a:effectLst/>
                        </a:rPr>
                        <a:t>63</a:t>
                      </a:r>
                      <a:endParaRPr lang="en-US" sz="1100" b="0" i="0" u="none" strike="noStrike">
                        <a:solidFill>
                          <a:srgbClr val="000000"/>
                        </a:solidFill>
                        <a:effectLst/>
                        <a:latin typeface="Calibri"/>
                      </a:endParaRPr>
                    </a:p>
                  </a:txBody>
                  <a:tcPr marL="12700" marR="12700" marT="9525" marB="0" anchor="b"/>
                </a:tc>
                <a:tc>
                  <a:txBody>
                    <a:bodyPr/>
                    <a:lstStyle/>
                    <a:p>
                      <a:pPr algn="l" fontAlgn="b"/>
                      <a:r>
                        <a:rPr lang="en-US" sz="1100" u="none" strike="noStrike">
                          <a:effectLst/>
                        </a:rPr>
                        <a:t>10000</a:t>
                      </a:r>
                      <a:endParaRPr lang="en-US" sz="1100" b="0" i="0" u="none" strike="noStrike">
                        <a:solidFill>
                          <a:srgbClr val="000000"/>
                        </a:solidFill>
                        <a:effectLst/>
                        <a:latin typeface="Calibri"/>
                      </a:endParaRPr>
                    </a:p>
                  </a:txBody>
                  <a:tcPr marL="12700" marR="12700" marT="9525" marB="0" anchor="b"/>
                </a:tc>
                <a:extLst>
                  <a:ext uri="{0D108BD9-81ED-4DB2-BD59-A6C34878D82A}">
                    <a16:rowId xmlns:a16="http://schemas.microsoft.com/office/drawing/2014/main" val="10006"/>
                  </a:ext>
                </a:extLst>
              </a:tr>
              <a:tr h="177165">
                <a:tc>
                  <a:txBody>
                    <a:bodyPr/>
                    <a:lstStyle/>
                    <a:p>
                      <a:pPr algn="l" fontAlgn="b"/>
                      <a:r>
                        <a:rPr lang="en-US" sz="1100" u="none" strike="noStrike">
                          <a:effectLst/>
                        </a:rPr>
                        <a:t>39</a:t>
                      </a:r>
                      <a:endParaRPr lang="en-US" sz="1100" b="0" i="0" u="none" strike="noStrike">
                        <a:solidFill>
                          <a:srgbClr val="000000"/>
                        </a:solidFill>
                        <a:effectLst/>
                        <a:latin typeface="Calibri"/>
                      </a:endParaRPr>
                    </a:p>
                  </a:txBody>
                  <a:tcPr marL="12700" marR="12700" marT="9525" marB="0" anchor="b"/>
                </a:tc>
                <a:tc>
                  <a:txBody>
                    <a:bodyPr/>
                    <a:lstStyle/>
                    <a:p>
                      <a:pPr algn="l" fontAlgn="b"/>
                      <a:r>
                        <a:rPr lang="en-US" sz="1100" u="none" strike="noStrike">
                          <a:effectLst/>
                        </a:rPr>
                        <a:t>Employed</a:t>
                      </a:r>
                      <a:endParaRPr lang="en-US" sz="1100" b="0" i="0" u="none" strike="noStrike">
                        <a:solidFill>
                          <a:srgbClr val="000000"/>
                        </a:solidFill>
                        <a:effectLst/>
                        <a:latin typeface="Calibri"/>
                      </a:endParaRPr>
                    </a:p>
                  </a:txBody>
                  <a:tcPr marL="12700" marR="12700" marT="9525" marB="0" anchor="b"/>
                </a:tc>
                <a:tc>
                  <a:txBody>
                    <a:bodyPr/>
                    <a:lstStyle/>
                    <a:p>
                      <a:pPr algn="l" fontAlgn="b"/>
                      <a:r>
                        <a:rPr lang="en-US" sz="1100" u="none" strike="noStrike">
                          <a:effectLst/>
                        </a:rPr>
                        <a:t>67</a:t>
                      </a:r>
                      <a:endParaRPr lang="en-US" sz="1100" b="0" i="0" u="none" strike="noStrike">
                        <a:solidFill>
                          <a:srgbClr val="000000"/>
                        </a:solidFill>
                        <a:effectLst/>
                        <a:latin typeface="Calibri"/>
                      </a:endParaRPr>
                    </a:p>
                  </a:txBody>
                  <a:tcPr marL="12700" marR="12700" marT="9525" marB="0" anchor="b"/>
                </a:tc>
                <a:tc>
                  <a:txBody>
                    <a:bodyPr/>
                    <a:lstStyle/>
                    <a:p>
                      <a:pPr algn="l" fontAlgn="b"/>
                      <a:r>
                        <a:rPr lang="en-US" sz="1100" u="none" strike="noStrike">
                          <a:effectLst/>
                        </a:rPr>
                        <a:t>50000</a:t>
                      </a:r>
                      <a:endParaRPr lang="en-US" sz="1100" b="0" i="0" u="none" strike="noStrike">
                        <a:solidFill>
                          <a:srgbClr val="000000"/>
                        </a:solidFill>
                        <a:effectLst/>
                        <a:latin typeface="Calibri"/>
                      </a:endParaRPr>
                    </a:p>
                  </a:txBody>
                  <a:tcPr marL="12700" marR="12700" marT="9525" marB="0" anchor="b"/>
                </a:tc>
                <a:extLst>
                  <a:ext uri="{0D108BD9-81ED-4DB2-BD59-A6C34878D82A}">
                    <a16:rowId xmlns:a16="http://schemas.microsoft.com/office/drawing/2014/main" val="10007"/>
                  </a:ext>
                </a:extLst>
              </a:tr>
              <a:tr h="177165">
                <a:tc>
                  <a:txBody>
                    <a:bodyPr/>
                    <a:lstStyle/>
                    <a:p>
                      <a:pPr algn="l" fontAlgn="b"/>
                      <a:r>
                        <a:rPr lang="en-US" sz="1100" u="none" strike="noStrike">
                          <a:effectLst/>
                        </a:rPr>
                        <a:t>50</a:t>
                      </a:r>
                      <a:endParaRPr lang="en-US" sz="1100" b="0" i="0" u="none" strike="noStrike">
                        <a:solidFill>
                          <a:srgbClr val="000000"/>
                        </a:solidFill>
                        <a:effectLst/>
                        <a:latin typeface="Calibri"/>
                      </a:endParaRPr>
                    </a:p>
                  </a:txBody>
                  <a:tcPr marL="12700" marR="12700" marT="9525" marB="0" anchor="b"/>
                </a:tc>
                <a:tc>
                  <a:txBody>
                    <a:bodyPr/>
                    <a:lstStyle/>
                    <a:p>
                      <a:pPr algn="l" fontAlgn="b"/>
                      <a:r>
                        <a:rPr lang="en-US" sz="1100" u="none" strike="noStrike" dirty="0">
                          <a:effectLst/>
                        </a:rPr>
                        <a:t>Employed</a:t>
                      </a:r>
                      <a:endParaRPr lang="en-US" sz="1100" b="0" i="0" u="none" strike="noStrike" dirty="0">
                        <a:solidFill>
                          <a:srgbClr val="000000"/>
                        </a:solidFill>
                        <a:effectLst/>
                        <a:latin typeface="Calibri"/>
                      </a:endParaRPr>
                    </a:p>
                  </a:txBody>
                  <a:tcPr marL="12700" marR="12700" marT="9525" marB="0" anchor="b"/>
                </a:tc>
                <a:tc>
                  <a:txBody>
                    <a:bodyPr/>
                    <a:lstStyle/>
                    <a:p>
                      <a:pPr algn="l" fontAlgn="b"/>
                      <a:r>
                        <a:rPr lang="en-US" sz="1100" u="none" strike="noStrike">
                          <a:effectLst/>
                        </a:rPr>
                        <a:t>70</a:t>
                      </a:r>
                      <a:endParaRPr lang="en-US" sz="1100" b="0" i="0" u="none" strike="noStrike">
                        <a:solidFill>
                          <a:srgbClr val="000000"/>
                        </a:solidFill>
                        <a:effectLst/>
                        <a:latin typeface="Calibri"/>
                      </a:endParaRPr>
                    </a:p>
                  </a:txBody>
                  <a:tcPr marL="12700" marR="12700" marT="9525" marB="0" anchor="b"/>
                </a:tc>
                <a:tc>
                  <a:txBody>
                    <a:bodyPr/>
                    <a:lstStyle/>
                    <a:p>
                      <a:pPr algn="l" fontAlgn="b"/>
                      <a:r>
                        <a:rPr lang="en-US" sz="1100" u="none" strike="noStrike">
                          <a:effectLst/>
                        </a:rPr>
                        <a:t>55000</a:t>
                      </a:r>
                      <a:endParaRPr lang="en-US" sz="1100" b="0" i="0" u="none" strike="noStrike">
                        <a:solidFill>
                          <a:srgbClr val="000000"/>
                        </a:solidFill>
                        <a:effectLst/>
                        <a:latin typeface="Calibri"/>
                      </a:endParaRPr>
                    </a:p>
                  </a:txBody>
                  <a:tcPr marL="12700" marR="12700" marT="9525" marB="0" anchor="b"/>
                </a:tc>
                <a:extLst>
                  <a:ext uri="{0D108BD9-81ED-4DB2-BD59-A6C34878D82A}">
                    <a16:rowId xmlns:a16="http://schemas.microsoft.com/office/drawing/2014/main" val="10008"/>
                  </a:ext>
                </a:extLst>
              </a:tr>
              <a:tr h="177165">
                <a:tc>
                  <a:txBody>
                    <a:bodyPr/>
                    <a:lstStyle/>
                    <a:p>
                      <a:pPr algn="l" fontAlgn="b"/>
                      <a:r>
                        <a:rPr lang="en-US" sz="1100" u="none" strike="noStrike">
                          <a:effectLst/>
                        </a:rPr>
                        <a:t>23</a:t>
                      </a:r>
                      <a:endParaRPr lang="en-US" sz="1100" b="0" i="0" u="none" strike="noStrike">
                        <a:solidFill>
                          <a:srgbClr val="000000"/>
                        </a:solidFill>
                        <a:effectLst/>
                        <a:latin typeface="Calibri"/>
                      </a:endParaRPr>
                    </a:p>
                  </a:txBody>
                  <a:tcPr marL="12700" marR="12700" marT="9525" marB="0" anchor="b"/>
                </a:tc>
                <a:tc>
                  <a:txBody>
                    <a:bodyPr/>
                    <a:lstStyle/>
                    <a:p>
                      <a:pPr algn="l" fontAlgn="b"/>
                      <a:r>
                        <a:rPr lang="en-US" sz="1100" u="none" strike="noStrike">
                          <a:effectLst/>
                        </a:rPr>
                        <a:t>Unemployed</a:t>
                      </a:r>
                      <a:endParaRPr lang="en-US" sz="1100" b="0" i="0" u="none" strike="noStrike">
                        <a:solidFill>
                          <a:srgbClr val="000000"/>
                        </a:solidFill>
                        <a:effectLst/>
                        <a:latin typeface="Calibri"/>
                      </a:endParaRPr>
                    </a:p>
                  </a:txBody>
                  <a:tcPr marL="12700" marR="12700" marT="9525" marB="0" anchor="b"/>
                </a:tc>
                <a:tc>
                  <a:txBody>
                    <a:bodyPr/>
                    <a:lstStyle/>
                    <a:p>
                      <a:pPr algn="l" fontAlgn="b"/>
                      <a:r>
                        <a:rPr lang="en-US" sz="1100" u="none" strike="noStrike">
                          <a:effectLst/>
                        </a:rPr>
                        <a:t>61</a:t>
                      </a:r>
                      <a:endParaRPr lang="en-US" sz="1100" b="0" i="0" u="none" strike="noStrike">
                        <a:solidFill>
                          <a:srgbClr val="000000"/>
                        </a:solidFill>
                        <a:effectLst/>
                        <a:latin typeface="Calibri"/>
                      </a:endParaRPr>
                    </a:p>
                  </a:txBody>
                  <a:tcPr marL="12700" marR="12700" marT="9525" marB="0" anchor="b"/>
                </a:tc>
                <a:tc>
                  <a:txBody>
                    <a:bodyPr/>
                    <a:lstStyle/>
                    <a:p>
                      <a:pPr algn="l" fontAlgn="b"/>
                      <a:r>
                        <a:rPr lang="en-US" sz="1100" u="none" strike="noStrike">
                          <a:effectLst/>
                        </a:rPr>
                        <a:t>2000</a:t>
                      </a:r>
                      <a:endParaRPr lang="en-US" sz="1100" b="0" i="0" u="none" strike="noStrike">
                        <a:solidFill>
                          <a:srgbClr val="000000"/>
                        </a:solidFill>
                        <a:effectLst/>
                        <a:latin typeface="Calibri"/>
                      </a:endParaRPr>
                    </a:p>
                  </a:txBody>
                  <a:tcPr marL="12700" marR="12700" marT="9525" marB="0" anchor="b"/>
                </a:tc>
                <a:extLst>
                  <a:ext uri="{0D108BD9-81ED-4DB2-BD59-A6C34878D82A}">
                    <a16:rowId xmlns:a16="http://schemas.microsoft.com/office/drawing/2014/main" val="10009"/>
                  </a:ext>
                </a:extLst>
              </a:tr>
              <a:tr h="177165">
                <a:tc>
                  <a:txBody>
                    <a:bodyPr/>
                    <a:lstStyle/>
                    <a:p>
                      <a:pPr algn="l" fontAlgn="b"/>
                      <a:r>
                        <a:rPr lang="en-US" sz="1100" u="none" strike="noStrike">
                          <a:effectLst/>
                        </a:rPr>
                        <a:t>36</a:t>
                      </a:r>
                      <a:endParaRPr lang="en-US" sz="1100" b="0" i="0" u="none" strike="noStrike">
                        <a:solidFill>
                          <a:srgbClr val="000000"/>
                        </a:solidFill>
                        <a:effectLst/>
                        <a:latin typeface="Calibri"/>
                      </a:endParaRPr>
                    </a:p>
                  </a:txBody>
                  <a:tcPr marL="12700" marR="12700" marT="9525" marB="0" anchor="b"/>
                </a:tc>
                <a:tc>
                  <a:txBody>
                    <a:bodyPr/>
                    <a:lstStyle/>
                    <a:p>
                      <a:pPr algn="l" fontAlgn="b"/>
                      <a:r>
                        <a:rPr lang="en-US" sz="1100" u="none" strike="noStrike">
                          <a:effectLst/>
                        </a:rPr>
                        <a:t>Employed</a:t>
                      </a:r>
                      <a:endParaRPr lang="en-US" sz="1100" b="0" i="0" u="none" strike="noStrike">
                        <a:solidFill>
                          <a:srgbClr val="000000"/>
                        </a:solidFill>
                        <a:effectLst/>
                        <a:latin typeface="Calibri"/>
                      </a:endParaRPr>
                    </a:p>
                  </a:txBody>
                  <a:tcPr marL="12700" marR="12700" marT="9525" marB="0" anchor="b"/>
                </a:tc>
                <a:tc>
                  <a:txBody>
                    <a:bodyPr/>
                    <a:lstStyle/>
                    <a:p>
                      <a:pPr algn="l" fontAlgn="b"/>
                      <a:r>
                        <a:rPr lang="en-US" sz="1100" u="none" strike="noStrike">
                          <a:effectLst/>
                        </a:rPr>
                        <a:t>66</a:t>
                      </a:r>
                      <a:endParaRPr lang="en-US" sz="1100" b="0" i="0" u="none" strike="noStrike">
                        <a:solidFill>
                          <a:srgbClr val="000000"/>
                        </a:solidFill>
                        <a:effectLst/>
                        <a:latin typeface="Calibri"/>
                      </a:endParaRPr>
                    </a:p>
                  </a:txBody>
                  <a:tcPr marL="12700" marR="12700" marT="9525" marB="0" anchor="b"/>
                </a:tc>
                <a:tc>
                  <a:txBody>
                    <a:bodyPr/>
                    <a:lstStyle/>
                    <a:p>
                      <a:pPr algn="l" fontAlgn="b"/>
                      <a:r>
                        <a:rPr lang="en-US" sz="1100" u="none" strike="noStrike" dirty="0">
                          <a:effectLst/>
                        </a:rPr>
                        <a:t>20000</a:t>
                      </a:r>
                      <a:endParaRPr lang="en-US" sz="1100" b="0" i="0" u="none" strike="noStrike" dirty="0">
                        <a:solidFill>
                          <a:srgbClr val="000000"/>
                        </a:solidFill>
                        <a:effectLst/>
                        <a:latin typeface="Calibri"/>
                      </a:endParaRPr>
                    </a:p>
                  </a:txBody>
                  <a:tcPr marL="12700" marR="12700" marT="9525" marB="0" anchor="b"/>
                </a:tc>
                <a:extLst>
                  <a:ext uri="{0D108BD9-81ED-4DB2-BD59-A6C34878D82A}">
                    <a16:rowId xmlns:a16="http://schemas.microsoft.com/office/drawing/2014/main" val="10010"/>
                  </a:ext>
                </a:extLst>
              </a:tr>
            </a:tbl>
          </a:graphicData>
        </a:graphic>
      </p:graphicFrame>
      <p:graphicFrame>
        <p:nvGraphicFramePr>
          <p:cNvPr id="3" name="Table 2"/>
          <p:cNvGraphicFramePr>
            <a:graphicFrameLocks noGrp="1"/>
          </p:cNvGraphicFramePr>
          <p:nvPr>
            <p:extLst>
              <p:ext uri="{D42A27DB-BD31-4B8C-83A1-F6EECF244321}">
                <p14:modId xmlns:p14="http://schemas.microsoft.com/office/powerpoint/2010/main" val="1028459674"/>
              </p:ext>
            </p:extLst>
          </p:nvPr>
        </p:nvGraphicFramePr>
        <p:xfrm>
          <a:off x="3353689" y="3404209"/>
          <a:ext cx="7211821" cy="2116455"/>
        </p:xfrm>
        <a:graphic>
          <a:graphicData uri="http://schemas.openxmlformats.org/drawingml/2006/table">
            <a:tbl>
              <a:tblPr>
                <a:tableStyleId>{5C22544A-7EE6-4342-B048-85BDC9FD1C3A}</a:tableStyleId>
              </a:tblPr>
              <a:tblGrid>
                <a:gridCol w="1119377">
                  <a:extLst>
                    <a:ext uri="{9D8B030D-6E8A-4147-A177-3AD203B41FA5}">
                      <a16:colId xmlns:a16="http://schemas.microsoft.com/office/drawing/2014/main" val="20000"/>
                    </a:ext>
                  </a:extLst>
                </a:gridCol>
                <a:gridCol w="1119377">
                  <a:extLst>
                    <a:ext uri="{9D8B030D-6E8A-4147-A177-3AD203B41FA5}">
                      <a16:colId xmlns:a16="http://schemas.microsoft.com/office/drawing/2014/main" val="20001"/>
                    </a:ext>
                  </a:extLst>
                </a:gridCol>
                <a:gridCol w="1521653">
                  <a:extLst>
                    <a:ext uri="{9D8B030D-6E8A-4147-A177-3AD203B41FA5}">
                      <a16:colId xmlns:a16="http://schemas.microsoft.com/office/drawing/2014/main" val="20002"/>
                    </a:ext>
                  </a:extLst>
                </a:gridCol>
                <a:gridCol w="1212660">
                  <a:extLst>
                    <a:ext uri="{9D8B030D-6E8A-4147-A177-3AD203B41FA5}">
                      <a16:colId xmlns:a16="http://schemas.microsoft.com/office/drawing/2014/main" val="20003"/>
                    </a:ext>
                  </a:extLst>
                </a:gridCol>
                <a:gridCol w="1119377">
                  <a:extLst>
                    <a:ext uri="{9D8B030D-6E8A-4147-A177-3AD203B41FA5}">
                      <a16:colId xmlns:a16="http://schemas.microsoft.com/office/drawing/2014/main" val="20004"/>
                    </a:ext>
                  </a:extLst>
                </a:gridCol>
                <a:gridCol w="1119377">
                  <a:extLst>
                    <a:ext uri="{9D8B030D-6E8A-4147-A177-3AD203B41FA5}">
                      <a16:colId xmlns:a16="http://schemas.microsoft.com/office/drawing/2014/main" val="20005"/>
                    </a:ext>
                  </a:extLst>
                </a:gridCol>
              </a:tblGrid>
              <a:tr h="170213">
                <a:tc>
                  <a:txBody>
                    <a:bodyPr/>
                    <a:lstStyle/>
                    <a:p>
                      <a:pPr algn="l" fontAlgn="b"/>
                      <a:r>
                        <a:rPr lang="en-US" sz="1200" b="1" u="none" strike="noStrike" dirty="0">
                          <a:effectLst/>
                        </a:rPr>
                        <a:t>Age</a:t>
                      </a:r>
                      <a:endParaRPr lang="en-US" sz="1200" b="1" i="0" u="none" strike="noStrike" dirty="0">
                        <a:solidFill>
                          <a:srgbClr val="000000"/>
                        </a:solidFill>
                        <a:effectLst/>
                        <a:latin typeface="Calibri"/>
                      </a:endParaRPr>
                    </a:p>
                  </a:txBody>
                  <a:tcPr marL="12700" marR="12700" marT="9525" marB="0" anchor="b">
                    <a:solidFill>
                      <a:schemeClr val="accent6">
                        <a:lumMod val="60000"/>
                        <a:lumOff val="40000"/>
                      </a:schemeClr>
                    </a:solidFill>
                  </a:tcPr>
                </a:tc>
                <a:tc>
                  <a:txBody>
                    <a:bodyPr/>
                    <a:lstStyle/>
                    <a:p>
                      <a:pPr algn="l" fontAlgn="b"/>
                      <a:r>
                        <a:rPr lang="en-US" sz="1200" b="1" u="none" strike="noStrike" dirty="0">
                          <a:effectLst/>
                        </a:rPr>
                        <a:t>Student</a:t>
                      </a:r>
                      <a:endParaRPr lang="en-US" sz="1200" b="1" i="0" u="none" strike="noStrike" dirty="0">
                        <a:solidFill>
                          <a:srgbClr val="000000"/>
                        </a:solidFill>
                        <a:effectLst/>
                        <a:latin typeface="Calibri"/>
                      </a:endParaRPr>
                    </a:p>
                  </a:txBody>
                  <a:tcPr marL="12700" marR="12700" marT="9525" marB="0" anchor="b">
                    <a:solidFill>
                      <a:schemeClr val="accent6">
                        <a:lumMod val="60000"/>
                        <a:lumOff val="40000"/>
                      </a:schemeClr>
                    </a:solidFill>
                  </a:tcPr>
                </a:tc>
                <a:tc>
                  <a:txBody>
                    <a:bodyPr/>
                    <a:lstStyle/>
                    <a:p>
                      <a:pPr algn="l" fontAlgn="b"/>
                      <a:r>
                        <a:rPr lang="en-US" sz="1200" b="1" u="none" strike="noStrike">
                          <a:effectLst/>
                        </a:rPr>
                        <a:t>Unemployed</a:t>
                      </a:r>
                      <a:endParaRPr lang="en-US" sz="1200" b="1" i="0" u="none" strike="noStrike">
                        <a:solidFill>
                          <a:srgbClr val="000000"/>
                        </a:solidFill>
                        <a:effectLst/>
                        <a:latin typeface="Calibri"/>
                      </a:endParaRPr>
                    </a:p>
                  </a:txBody>
                  <a:tcPr marL="12700" marR="12700" marT="9525" marB="0" anchor="b">
                    <a:solidFill>
                      <a:schemeClr val="accent6">
                        <a:lumMod val="60000"/>
                        <a:lumOff val="40000"/>
                      </a:schemeClr>
                    </a:solidFill>
                  </a:tcPr>
                </a:tc>
                <a:tc>
                  <a:txBody>
                    <a:bodyPr/>
                    <a:lstStyle/>
                    <a:p>
                      <a:pPr algn="l" fontAlgn="b"/>
                      <a:r>
                        <a:rPr lang="en-US" sz="1200" b="1" u="none" strike="noStrike">
                          <a:effectLst/>
                        </a:rPr>
                        <a:t>Employed</a:t>
                      </a:r>
                      <a:endParaRPr lang="en-US" sz="1200" b="1" i="0" u="none" strike="noStrike">
                        <a:solidFill>
                          <a:srgbClr val="000000"/>
                        </a:solidFill>
                        <a:effectLst/>
                        <a:latin typeface="Calibri"/>
                      </a:endParaRPr>
                    </a:p>
                  </a:txBody>
                  <a:tcPr marL="12700" marR="12700" marT="9525" marB="0" anchor="b">
                    <a:solidFill>
                      <a:schemeClr val="accent6">
                        <a:lumMod val="60000"/>
                        <a:lumOff val="40000"/>
                      </a:schemeClr>
                    </a:solidFill>
                  </a:tcPr>
                </a:tc>
                <a:tc>
                  <a:txBody>
                    <a:bodyPr/>
                    <a:lstStyle/>
                    <a:p>
                      <a:pPr algn="l" fontAlgn="b"/>
                      <a:r>
                        <a:rPr lang="en-US" sz="1200" b="1" u="none" strike="noStrike" dirty="0">
                          <a:effectLst/>
                        </a:rPr>
                        <a:t>Height</a:t>
                      </a:r>
                      <a:endParaRPr lang="en-US" sz="1200" b="1" i="0" u="none" strike="noStrike" dirty="0">
                        <a:solidFill>
                          <a:srgbClr val="000000"/>
                        </a:solidFill>
                        <a:effectLst/>
                        <a:latin typeface="Calibri"/>
                      </a:endParaRPr>
                    </a:p>
                  </a:txBody>
                  <a:tcPr marL="12700" marR="12700" marT="9525" marB="0" anchor="b">
                    <a:solidFill>
                      <a:schemeClr val="accent6">
                        <a:lumMod val="60000"/>
                        <a:lumOff val="40000"/>
                      </a:schemeClr>
                    </a:solidFill>
                  </a:tcPr>
                </a:tc>
                <a:tc>
                  <a:txBody>
                    <a:bodyPr/>
                    <a:lstStyle/>
                    <a:p>
                      <a:pPr algn="l" fontAlgn="b"/>
                      <a:r>
                        <a:rPr lang="en-US" sz="1200" b="1" u="none" strike="noStrike" dirty="0">
                          <a:effectLst/>
                        </a:rPr>
                        <a:t>Income</a:t>
                      </a:r>
                      <a:endParaRPr lang="en-US" sz="1200" b="1" i="0" u="none" strike="noStrike" dirty="0">
                        <a:solidFill>
                          <a:srgbClr val="000000"/>
                        </a:solidFill>
                        <a:effectLst/>
                        <a:latin typeface="Calibri"/>
                      </a:endParaRPr>
                    </a:p>
                  </a:txBody>
                  <a:tcPr marL="12700" marR="12700" marT="9525" marB="0" anchor="b">
                    <a:solidFill>
                      <a:schemeClr val="accent6">
                        <a:lumMod val="60000"/>
                        <a:lumOff val="40000"/>
                      </a:schemeClr>
                    </a:solidFill>
                  </a:tcPr>
                </a:tc>
                <a:extLst>
                  <a:ext uri="{0D108BD9-81ED-4DB2-BD59-A6C34878D82A}">
                    <a16:rowId xmlns:a16="http://schemas.microsoft.com/office/drawing/2014/main" val="10000"/>
                  </a:ext>
                </a:extLst>
              </a:tr>
              <a:tr h="170213">
                <a:tc>
                  <a:txBody>
                    <a:bodyPr/>
                    <a:lstStyle/>
                    <a:p>
                      <a:pPr algn="l" fontAlgn="b"/>
                      <a:r>
                        <a:rPr lang="en-US" sz="1200" u="none" strike="noStrike">
                          <a:effectLst/>
                        </a:rPr>
                        <a:t>23</a:t>
                      </a:r>
                      <a:endParaRPr lang="en-US" sz="1200" b="0" i="0" u="none" strike="noStrike">
                        <a:solidFill>
                          <a:srgbClr val="000000"/>
                        </a:solidFill>
                        <a:effectLst/>
                        <a:latin typeface="Calibri"/>
                      </a:endParaRPr>
                    </a:p>
                  </a:txBody>
                  <a:tcPr marL="12700" marR="12700" marT="9525" marB="0" anchor="b"/>
                </a:tc>
                <a:tc>
                  <a:txBody>
                    <a:bodyPr/>
                    <a:lstStyle/>
                    <a:p>
                      <a:pPr algn="l" fontAlgn="b"/>
                      <a:r>
                        <a:rPr lang="en-US" sz="1200" u="none" strike="noStrike" dirty="0">
                          <a:effectLst/>
                        </a:rPr>
                        <a:t>1</a:t>
                      </a:r>
                      <a:endParaRPr lang="en-US" sz="1200" b="0" i="0" u="none" strike="noStrike" dirty="0">
                        <a:solidFill>
                          <a:srgbClr val="000000"/>
                        </a:solidFill>
                        <a:effectLst/>
                        <a:latin typeface="Calibri"/>
                      </a:endParaRPr>
                    </a:p>
                  </a:txBody>
                  <a:tcPr marL="12700" marR="12700" marT="9525" marB="0" anchor="b"/>
                </a:tc>
                <a:tc>
                  <a:txBody>
                    <a:bodyPr/>
                    <a:lstStyle/>
                    <a:p>
                      <a:pPr algn="l" fontAlgn="b"/>
                      <a:r>
                        <a:rPr lang="en-US" sz="1200" u="none" strike="noStrike" dirty="0">
                          <a:effectLst/>
                        </a:rPr>
                        <a:t>0</a:t>
                      </a:r>
                      <a:endParaRPr lang="en-US" sz="1200" b="0" i="0" u="none" strike="noStrike" dirty="0">
                        <a:solidFill>
                          <a:srgbClr val="000000"/>
                        </a:solidFill>
                        <a:effectLst/>
                        <a:latin typeface="Calibri"/>
                      </a:endParaRPr>
                    </a:p>
                  </a:txBody>
                  <a:tcPr marL="12700" marR="12700" marT="9525" marB="0" anchor="b"/>
                </a:tc>
                <a:tc>
                  <a:txBody>
                    <a:bodyPr/>
                    <a:lstStyle/>
                    <a:p>
                      <a:pPr algn="l" fontAlgn="b"/>
                      <a:r>
                        <a:rPr lang="en-US" sz="1200" u="none" strike="noStrike" dirty="0">
                          <a:effectLst/>
                        </a:rPr>
                        <a:t>0</a:t>
                      </a:r>
                      <a:endParaRPr lang="en-US" sz="1200" b="0" i="0" u="none" strike="noStrike" dirty="0">
                        <a:solidFill>
                          <a:srgbClr val="000000"/>
                        </a:solidFill>
                        <a:effectLst/>
                        <a:latin typeface="Calibri"/>
                      </a:endParaRPr>
                    </a:p>
                  </a:txBody>
                  <a:tcPr marL="12700" marR="12700" marT="9525" marB="0" anchor="b"/>
                </a:tc>
                <a:tc>
                  <a:txBody>
                    <a:bodyPr/>
                    <a:lstStyle/>
                    <a:p>
                      <a:pPr algn="l" fontAlgn="b"/>
                      <a:r>
                        <a:rPr lang="en-US" sz="1200" u="none" strike="noStrike">
                          <a:effectLst/>
                        </a:rPr>
                        <a:t>61</a:t>
                      </a:r>
                      <a:endParaRPr lang="en-US" sz="1200" b="0" i="0" u="none" strike="noStrike">
                        <a:solidFill>
                          <a:srgbClr val="000000"/>
                        </a:solidFill>
                        <a:effectLst/>
                        <a:latin typeface="Calibri"/>
                      </a:endParaRPr>
                    </a:p>
                  </a:txBody>
                  <a:tcPr marL="12700" marR="12700" marT="9525" marB="0" anchor="b"/>
                </a:tc>
                <a:tc>
                  <a:txBody>
                    <a:bodyPr/>
                    <a:lstStyle/>
                    <a:p>
                      <a:pPr algn="l" fontAlgn="b"/>
                      <a:r>
                        <a:rPr lang="en-US" sz="1200" u="none" strike="noStrike">
                          <a:effectLst/>
                        </a:rPr>
                        <a:t>5000</a:t>
                      </a:r>
                      <a:endParaRPr lang="en-US" sz="1200" b="0" i="0" u="none" strike="noStrike">
                        <a:solidFill>
                          <a:srgbClr val="000000"/>
                        </a:solidFill>
                        <a:effectLst/>
                        <a:latin typeface="Calibri"/>
                      </a:endParaRPr>
                    </a:p>
                  </a:txBody>
                  <a:tcPr marL="12700" marR="12700" marT="9525" marB="0" anchor="b"/>
                </a:tc>
                <a:extLst>
                  <a:ext uri="{0D108BD9-81ED-4DB2-BD59-A6C34878D82A}">
                    <a16:rowId xmlns:a16="http://schemas.microsoft.com/office/drawing/2014/main" val="10001"/>
                  </a:ext>
                </a:extLst>
              </a:tr>
              <a:tr h="170213">
                <a:tc>
                  <a:txBody>
                    <a:bodyPr/>
                    <a:lstStyle/>
                    <a:p>
                      <a:pPr algn="l" fontAlgn="b"/>
                      <a:r>
                        <a:rPr lang="en-US" sz="1200" u="none" strike="noStrike">
                          <a:effectLst/>
                        </a:rPr>
                        <a:t>13</a:t>
                      </a:r>
                      <a:endParaRPr lang="en-US" sz="1200" b="0" i="0" u="none" strike="noStrike">
                        <a:solidFill>
                          <a:srgbClr val="000000"/>
                        </a:solidFill>
                        <a:effectLst/>
                        <a:latin typeface="Calibri"/>
                      </a:endParaRPr>
                    </a:p>
                  </a:txBody>
                  <a:tcPr marL="12700" marR="12700" marT="9525" marB="0" anchor="b"/>
                </a:tc>
                <a:tc>
                  <a:txBody>
                    <a:bodyPr/>
                    <a:lstStyle/>
                    <a:p>
                      <a:pPr algn="l" fontAlgn="b"/>
                      <a:r>
                        <a:rPr lang="en-US" sz="1200" u="none" strike="noStrike">
                          <a:effectLst/>
                        </a:rPr>
                        <a:t>1</a:t>
                      </a:r>
                      <a:endParaRPr lang="en-US" sz="1200" b="0" i="0" u="none" strike="noStrike">
                        <a:solidFill>
                          <a:srgbClr val="000000"/>
                        </a:solidFill>
                        <a:effectLst/>
                        <a:latin typeface="Calibri"/>
                      </a:endParaRPr>
                    </a:p>
                  </a:txBody>
                  <a:tcPr marL="12700" marR="12700" marT="9525" marB="0" anchor="b"/>
                </a:tc>
                <a:tc>
                  <a:txBody>
                    <a:bodyPr/>
                    <a:lstStyle/>
                    <a:p>
                      <a:pPr algn="l" fontAlgn="b"/>
                      <a:r>
                        <a:rPr lang="en-US" sz="1200" u="none" strike="noStrike">
                          <a:effectLst/>
                        </a:rPr>
                        <a:t>0</a:t>
                      </a:r>
                      <a:endParaRPr lang="en-US" sz="1200" b="0" i="0" u="none" strike="noStrike">
                        <a:solidFill>
                          <a:srgbClr val="000000"/>
                        </a:solidFill>
                        <a:effectLst/>
                        <a:latin typeface="Calibri"/>
                      </a:endParaRPr>
                    </a:p>
                  </a:txBody>
                  <a:tcPr marL="12700" marR="12700" marT="9525" marB="0" anchor="b"/>
                </a:tc>
                <a:tc>
                  <a:txBody>
                    <a:bodyPr/>
                    <a:lstStyle/>
                    <a:p>
                      <a:pPr algn="l" fontAlgn="b"/>
                      <a:r>
                        <a:rPr lang="en-US" sz="1200" u="none" strike="noStrike">
                          <a:effectLst/>
                        </a:rPr>
                        <a:t>0</a:t>
                      </a:r>
                      <a:endParaRPr lang="en-US" sz="1200" b="0" i="0" u="none" strike="noStrike">
                        <a:solidFill>
                          <a:srgbClr val="000000"/>
                        </a:solidFill>
                        <a:effectLst/>
                        <a:latin typeface="Calibri"/>
                      </a:endParaRPr>
                    </a:p>
                  </a:txBody>
                  <a:tcPr marL="12700" marR="12700" marT="9525" marB="0" anchor="b"/>
                </a:tc>
                <a:tc>
                  <a:txBody>
                    <a:bodyPr/>
                    <a:lstStyle/>
                    <a:p>
                      <a:pPr algn="l" fontAlgn="b"/>
                      <a:r>
                        <a:rPr lang="en-US" sz="1200" u="none" strike="noStrike">
                          <a:effectLst/>
                        </a:rPr>
                        <a:t>55</a:t>
                      </a:r>
                      <a:endParaRPr lang="en-US" sz="1200" b="0" i="0" u="none" strike="noStrike">
                        <a:solidFill>
                          <a:srgbClr val="000000"/>
                        </a:solidFill>
                        <a:effectLst/>
                        <a:latin typeface="Calibri"/>
                      </a:endParaRPr>
                    </a:p>
                  </a:txBody>
                  <a:tcPr marL="12700" marR="12700" marT="9525" marB="0" anchor="b"/>
                </a:tc>
                <a:tc>
                  <a:txBody>
                    <a:bodyPr/>
                    <a:lstStyle/>
                    <a:p>
                      <a:pPr algn="l" fontAlgn="b"/>
                      <a:r>
                        <a:rPr lang="en-US" sz="1200" u="none" strike="noStrike">
                          <a:effectLst/>
                        </a:rPr>
                        <a:t>1000</a:t>
                      </a:r>
                      <a:endParaRPr lang="en-US" sz="1200" b="0" i="0" u="none" strike="noStrike">
                        <a:solidFill>
                          <a:srgbClr val="000000"/>
                        </a:solidFill>
                        <a:effectLst/>
                        <a:latin typeface="Calibri"/>
                      </a:endParaRPr>
                    </a:p>
                  </a:txBody>
                  <a:tcPr marL="12700" marR="12700" marT="9525" marB="0" anchor="b"/>
                </a:tc>
                <a:extLst>
                  <a:ext uri="{0D108BD9-81ED-4DB2-BD59-A6C34878D82A}">
                    <a16:rowId xmlns:a16="http://schemas.microsoft.com/office/drawing/2014/main" val="10002"/>
                  </a:ext>
                </a:extLst>
              </a:tr>
              <a:tr h="170213">
                <a:tc>
                  <a:txBody>
                    <a:bodyPr/>
                    <a:lstStyle/>
                    <a:p>
                      <a:pPr algn="l" fontAlgn="b"/>
                      <a:r>
                        <a:rPr lang="en-US" sz="1200" u="none" strike="noStrike">
                          <a:effectLst/>
                        </a:rPr>
                        <a:t>36</a:t>
                      </a:r>
                      <a:endParaRPr lang="en-US" sz="1200" b="0" i="0" u="none" strike="noStrike">
                        <a:solidFill>
                          <a:srgbClr val="000000"/>
                        </a:solidFill>
                        <a:effectLst/>
                        <a:latin typeface="Calibri"/>
                      </a:endParaRPr>
                    </a:p>
                  </a:txBody>
                  <a:tcPr marL="12700" marR="12700" marT="9525" marB="0" anchor="b"/>
                </a:tc>
                <a:tc>
                  <a:txBody>
                    <a:bodyPr/>
                    <a:lstStyle/>
                    <a:p>
                      <a:pPr algn="l" fontAlgn="b"/>
                      <a:r>
                        <a:rPr lang="en-US" sz="1200" u="none" strike="noStrike">
                          <a:effectLst/>
                        </a:rPr>
                        <a:t>0</a:t>
                      </a:r>
                      <a:endParaRPr lang="en-US" sz="1200" b="0" i="0" u="none" strike="noStrike">
                        <a:solidFill>
                          <a:srgbClr val="000000"/>
                        </a:solidFill>
                        <a:effectLst/>
                        <a:latin typeface="Calibri"/>
                      </a:endParaRPr>
                    </a:p>
                  </a:txBody>
                  <a:tcPr marL="12700" marR="12700" marT="9525" marB="0" anchor="b"/>
                </a:tc>
                <a:tc>
                  <a:txBody>
                    <a:bodyPr/>
                    <a:lstStyle/>
                    <a:p>
                      <a:pPr algn="l" fontAlgn="b"/>
                      <a:r>
                        <a:rPr lang="en-US" sz="1200" u="none" strike="noStrike">
                          <a:effectLst/>
                        </a:rPr>
                        <a:t>1</a:t>
                      </a:r>
                      <a:endParaRPr lang="en-US" sz="1200" b="0" i="0" u="none" strike="noStrike">
                        <a:solidFill>
                          <a:srgbClr val="000000"/>
                        </a:solidFill>
                        <a:effectLst/>
                        <a:latin typeface="Calibri"/>
                      </a:endParaRPr>
                    </a:p>
                  </a:txBody>
                  <a:tcPr marL="12700" marR="12700" marT="9525" marB="0" anchor="b"/>
                </a:tc>
                <a:tc>
                  <a:txBody>
                    <a:bodyPr/>
                    <a:lstStyle/>
                    <a:p>
                      <a:pPr algn="l" fontAlgn="b"/>
                      <a:r>
                        <a:rPr lang="en-US" sz="1200" u="none" strike="noStrike">
                          <a:effectLst/>
                        </a:rPr>
                        <a:t>0</a:t>
                      </a:r>
                      <a:endParaRPr lang="en-US" sz="1200" b="0" i="0" u="none" strike="noStrike">
                        <a:solidFill>
                          <a:srgbClr val="000000"/>
                        </a:solidFill>
                        <a:effectLst/>
                        <a:latin typeface="Calibri"/>
                      </a:endParaRPr>
                    </a:p>
                  </a:txBody>
                  <a:tcPr marL="12700" marR="12700" marT="9525" marB="0" anchor="b"/>
                </a:tc>
                <a:tc>
                  <a:txBody>
                    <a:bodyPr/>
                    <a:lstStyle/>
                    <a:p>
                      <a:pPr algn="l" fontAlgn="b"/>
                      <a:r>
                        <a:rPr lang="en-US" sz="1200" u="none" strike="noStrike">
                          <a:effectLst/>
                        </a:rPr>
                        <a:t>66</a:t>
                      </a:r>
                      <a:endParaRPr lang="en-US" sz="1200" b="0" i="0" u="none" strike="noStrike">
                        <a:solidFill>
                          <a:srgbClr val="000000"/>
                        </a:solidFill>
                        <a:effectLst/>
                        <a:latin typeface="Calibri"/>
                      </a:endParaRPr>
                    </a:p>
                  </a:txBody>
                  <a:tcPr marL="12700" marR="12700" marT="9525" marB="0" anchor="b"/>
                </a:tc>
                <a:tc>
                  <a:txBody>
                    <a:bodyPr/>
                    <a:lstStyle/>
                    <a:p>
                      <a:pPr algn="l" fontAlgn="b"/>
                      <a:r>
                        <a:rPr lang="en-US" sz="1200" u="none" strike="noStrike">
                          <a:effectLst/>
                        </a:rPr>
                        <a:t>3000</a:t>
                      </a:r>
                      <a:endParaRPr lang="en-US" sz="1200" b="0" i="0" u="none" strike="noStrike">
                        <a:solidFill>
                          <a:srgbClr val="000000"/>
                        </a:solidFill>
                        <a:effectLst/>
                        <a:latin typeface="Calibri"/>
                      </a:endParaRPr>
                    </a:p>
                  </a:txBody>
                  <a:tcPr marL="12700" marR="12700" marT="9525" marB="0" anchor="b"/>
                </a:tc>
                <a:extLst>
                  <a:ext uri="{0D108BD9-81ED-4DB2-BD59-A6C34878D82A}">
                    <a16:rowId xmlns:a16="http://schemas.microsoft.com/office/drawing/2014/main" val="10003"/>
                  </a:ext>
                </a:extLst>
              </a:tr>
              <a:tr h="170213">
                <a:tc>
                  <a:txBody>
                    <a:bodyPr/>
                    <a:lstStyle/>
                    <a:p>
                      <a:pPr algn="l" fontAlgn="b"/>
                      <a:r>
                        <a:rPr lang="en-US" sz="1200" u="none" strike="noStrike">
                          <a:effectLst/>
                        </a:rPr>
                        <a:t>31</a:t>
                      </a:r>
                      <a:endParaRPr lang="en-US" sz="1200" b="0" i="0" u="none" strike="noStrike">
                        <a:solidFill>
                          <a:srgbClr val="000000"/>
                        </a:solidFill>
                        <a:effectLst/>
                        <a:latin typeface="Calibri"/>
                      </a:endParaRPr>
                    </a:p>
                  </a:txBody>
                  <a:tcPr marL="12700" marR="12700" marT="9525" marB="0" anchor="b"/>
                </a:tc>
                <a:tc>
                  <a:txBody>
                    <a:bodyPr/>
                    <a:lstStyle/>
                    <a:p>
                      <a:pPr algn="l" fontAlgn="b"/>
                      <a:r>
                        <a:rPr lang="en-US" sz="1200" u="none" strike="noStrike">
                          <a:effectLst/>
                        </a:rPr>
                        <a:t>1</a:t>
                      </a:r>
                      <a:endParaRPr lang="en-US" sz="1200" b="0" i="0" u="none" strike="noStrike">
                        <a:solidFill>
                          <a:srgbClr val="000000"/>
                        </a:solidFill>
                        <a:effectLst/>
                        <a:latin typeface="Calibri"/>
                      </a:endParaRPr>
                    </a:p>
                  </a:txBody>
                  <a:tcPr marL="12700" marR="12700" marT="9525" marB="0" anchor="b"/>
                </a:tc>
                <a:tc>
                  <a:txBody>
                    <a:bodyPr/>
                    <a:lstStyle/>
                    <a:p>
                      <a:pPr algn="l" fontAlgn="b"/>
                      <a:r>
                        <a:rPr lang="en-US" sz="1200" u="none" strike="noStrike">
                          <a:effectLst/>
                        </a:rPr>
                        <a:t>0</a:t>
                      </a:r>
                      <a:endParaRPr lang="en-US" sz="1200" b="0" i="0" u="none" strike="noStrike">
                        <a:solidFill>
                          <a:srgbClr val="000000"/>
                        </a:solidFill>
                        <a:effectLst/>
                        <a:latin typeface="Calibri"/>
                      </a:endParaRPr>
                    </a:p>
                  </a:txBody>
                  <a:tcPr marL="12700" marR="12700" marT="9525" marB="0" anchor="b"/>
                </a:tc>
                <a:tc>
                  <a:txBody>
                    <a:bodyPr/>
                    <a:lstStyle/>
                    <a:p>
                      <a:pPr algn="l" fontAlgn="b"/>
                      <a:r>
                        <a:rPr lang="en-US" sz="1200" u="none" strike="noStrike">
                          <a:effectLst/>
                        </a:rPr>
                        <a:t>0</a:t>
                      </a:r>
                      <a:endParaRPr lang="en-US" sz="1200" b="0" i="0" u="none" strike="noStrike">
                        <a:solidFill>
                          <a:srgbClr val="000000"/>
                        </a:solidFill>
                        <a:effectLst/>
                        <a:latin typeface="Calibri"/>
                      </a:endParaRPr>
                    </a:p>
                  </a:txBody>
                  <a:tcPr marL="12700" marR="12700" marT="9525" marB="0" anchor="b"/>
                </a:tc>
                <a:tc>
                  <a:txBody>
                    <a:bodyPr/>
                    <a:lstStyle/>
                    <a:p>
                      <a:pPr algn="l" fontAlgn="b"/>
                      <a:r>
                        <a:rPr lang="en-US" sz="1200" u="none" strike="noStrike">
                          <a:effectLst/>
                        </a:rPr>
                        <a:t>64</a:t>
                      </a:r>
                      <a:endParaRPr lang="en-US" sz="1200" b="0" i="0" u="none" strike="noStrike">
                        <a:solidFill>
                          <a:srgbClr val="000000"/>
                        </a:solidFill>
                        <a:effectLst/>
                        <a:latin typeface="Calibri"/>
                      </a:endParaRPr>
                    </a:p>
                  </a:txBody>
                  <a:tcPr marL="12700" marR="12700" marT="9525" marB="0" anchor="b"/>
                </a:tc>
                <a:tc>
                  <a:txBody>
                    <a:bodyPr/>
                    <a:lstStyle/>
                    <a:p>
                      <a:pPr algn="l" fontAlgn="b"/>
                      <a:r>
                        <a:rPr lang="en-US" sz="1200" u="none" strike="noStrike">
                          <a:effectLst/>
                        </a:rPr>
                        <a:t>4000</a:t>
                      </a:r>
                      <a:endParaRPr lang="en-US" sz="1200" b="0" i="0" u="none" strike="noStrike">
                        <a:solidFill>
                          <a:srgbClr val="000000"/>
                        </a:solidFill>
                        <a:effectLst/>
                        <a:latin typeface="Calibri"/>
                      </a:endParaRPr>
                    </a:p>
                  </a:txBody>
                  <a:tcPr marL="12700" marR="12700" marT="9525" marB="0" anchor="b"/>
                </a:tc>
                <a:extLst>
                  <a:ext uri="{0D108BD9-81ED-4DB2-BD59-A6C34878D82A}">
                    <a16:rowId xmlns:a16="http://schemas.microsoft.com/office/drawing/2014/main" val="10004"/>
                  </a:ext>
                </a:extLst>
              </a:tr>
              <a:tr h="170213">
                <a:tc>
                  <a:txBody>
                    <a:bodyPr/>
                    <a:lstStyle/>
                    <a:p>
                      <a:pPr algn="l" fontAlgn="b"/>
                      <a:r>
                        <a:rPr lang="en-US" sz="1200" u="none" strike="noStrike">
                          <a:effectLst/>
                        </a:rPr>
                        <a:t>58</a:t>
                      </a:r>
                      <a:endParaRPr lang="en-US" sz="1200" b="0" i="0" u="none" strike="noStrike">
                        <a:solidFill>
                          <a:srgbClr val="000000"/>
                        </a:solidFill>
                        <a:effectLst/>
                        <a:latin typeface="Calibri"/>
                      </a:endParaRPr>
                    </a:p>
                  </a:txBody>
                  <a:tcPr marL="12700" marR="12700" marT="9525" marB="0" anchor="b"/>
                </a:tc>
                <a:tc>
                  <a:txBody>
                    <a:bodyPr/>
                    <a:lstStyle/>
                    <a:p>
                      <a:pPr algn="l" fontAlgn="b"/>
                      <a:r>
                        <a:rPr lang="en-US" sz="1200" u="none" strike="noStrike">
                          <a:effectLst/>
                        </a:rPr>
                        <a:t>0</a:t>
                      </a:r>
                      <a:endParaRPr lang="en-US" sz="1200" b="0" i="0" u="none" strike="noStrike">
                        <a:solidFill>
                          <a:srgbClr val="000000"/>
                        </a:solidFill>
                        <a:effectLst/>
                        <a:latin typeface="Calibri"/>
                      </a:endParaRPr>
                    </a:p>
                  </a:txBody>
                  <a:tcPr marL="12700" marR="12700" marT="9525" marB="0" anchor="b"/>
                </a:tc>
                <a:tc>
                  <a:txBody>
                    <a:bodyPr/>
                    <a:lstStyle/>
                    <a:p>
                      <a:pPr algn="l" fontAlgn="b"/>
                      <a:r>
                        <a:rPr lang="en-US" sz="1200" u="none" strike="noStrike">
                          <a:effectLst/>
                        </a:rPr>
                        <a:t>0</a:t>
                      </a:r>
                      <a:endParaRPr lang="en-US" sz="1200" b="0" i="0" u="none" strike="noStrike">
                        <a:solidFill>
                          <a:srgbClr val="000000"/>
                        </a:solidFill>
                        <a:effectLst/>
                        <a:latin typeface="Calibri"/>
                      </a:endParaRPr>
                    </a:p>
                  </a:txBody>
                  <a:tcPr marL="12700" marR="12700" marT="9525" marB="0" anchor="b"/>
                </a:tc>
                <a:tc>
                  <a:txBody>
                    <a:bodyPr/>
                    <a:lstStyle/>
                    <a:p>
                      <a:pPr algn="l" fontAlgn="b"/>
                      <a:r>
                        <a:rPr lang="en-US" sz="1200" u="none" strike="noStrike">
                          <a:effectLst/>
                        </a:rPr>
                        <a:t>0</a:t>
                      </a:r>
                      <a:endParaRPr lang="en-US" sz="1200" b="0" i="0" u="none" strike="noStrike">
                        <a:solidFill>
                          <a:srgbClr val="000000"/>
                        </a:solidFill>
                        <a:effectLst/>
                        <a:latin typeface="Calibri"/>
                      </a:endParaRPr>
                    </a:p>
                  </a:txBody>
                  <a:tcPr marL="12700" marR="12700" marT="9525" marB="0" anchor="b"/>
                </a:tc>
                <a:tc>
                  <a:txBody>
                    <a:bodyPr/>
                    <a:lstStyle/>
                    <a:p>
                      <a:pPr algn="l" fontAlgn="b"/>
                      <a:r>
                        <a:rPr lang="en-US" sz="1200" u="none" strike="noStrike">
                          <a:effectLst/>
                        </a:rPr>
                        <a:t>70</a:t>
                      </a:r>
                      <a:endParaRPr lang="en-US" sz="1200" b="0" i="0" u="none" strike="noStrike">
                        <a:solidFill>
                          <a:srgbClr val="000000"/>
                        </a:solidFill>
                        <a:effectLst/>
                        <a:latin typeface="Calibri"/>
                      </a:endParaRPr>
                    </a:p>
                  </a:txBody>
                  <a:tcPr marL="12700" marR="12700" marT="9525" marB="0" anchor="b"/>
                </a:tc>
                <a:tc>
                  <a:txBody>
                    <a:bodyPr/>
                    <a:lstStyle/>
                    <a:p>
                      <a:pPr algn="l" fontAlgn="b"/>
                      <a:r>
                        <a:rPr lang="en-US" sz="1200" u="none" strike="noStrike" dirty="0">
                          <a:effectLst/>
                        </a:rPr>
                        <a:t>30000</a:t>
                      </a:r>
                      <a:endParaRPr lang="en-US" sz="1200" b="0" i="0" u="none" strike="noStrike" dirty="0">
                        <a:solidFill>
                          <a:srgbClr val="000000"/>
                        </a:solidFill>
                        <a:effectLst/>
                        <a:latin typeface="Calibri"/>
                      </a:endParaRPr>
                    </a:p>
                  </a:txBody>
                  <a:tcPr marL="12700" marR="12700" marT="9525" marB="0" anchor="b"/>
                </a:tc>
                <a:extLst>
                  <a:ext uri="{0D108BD9-81ED-4DB2-BD59-A6C34878D82A}">
                    <a16:rowId xmlns:a16="http://schemas.microsoft.com/office/drawing/2014/main" val="10005"/>
                  </a:ext>
                </a:extLst>
              </a:tr>
              <a:tr h="170213">
                <a:tc>
                  <a:txBody>
                    <a:bodyPr/>
                    <a:lstStyle/>
                    <a:p>
                      <a:pPr algn="l" fontAlgn="b"/>
                      <a:r>
                        <a:rPr lang="en-US" sz="1200" u="none" strike="noStrike">
                          <a:effectLst/>
                        </a:rPr>
                        <a:t>29</a:t>
                      </a:r>
                      <a:endParaRPr lang="en-US" sz="1200" b="0" i="0" u="none" strike="noStrike">
                        <a:solidFill>
                          <a:srgbClr val="000000"/>
                        </a:solidFill>
                        <a:effectLst/>
                        <a:latin typeface="Calibri"/>
                      </a:endParaRPr>
                    </a:p>
                  </a:txBody>
                  <a:tcPr marL="12700" marR="12700" marT="9525" marB="0" anchor="b"/>
                </a:tc>
                <a:tc>
                  <a:txBody>
                    <a:bodyPr/>
                    <a:lstStyle/>
                    <a:p>
                      <a:pPr algn="l" fontAlgn="b"/>
                      <a:r>
                        <a:rPr lang="en-US" sz="1200" u="none" strike="noStrike">
                          <a:effectLst/>
                        </a:rPr>
                        <a:t>0</a:t>
                      </a:r>
                      <a:endParaRPr lang="en-US" sz="1200" b="0" i="0" u="none" strike="noStrike">
                        <a:solidFill>
                          <a:srgbClr val="000000"/>
                        </a:solidFill>
                        <a:effectLst/>
                        <a:latin typeface="Calibri"/>
                      </a:endParaRPr>
                    </a:p>
                  </a:txBody>
                  <a:tcPr marL="12700" marR="12700" marT="9525" marB="0" anchor="b"/>
                </a:tc>
                <a:tc>
                  <a:txBody>
                    <a:bodyPr/>
                    <a:lstStyle/>
                    <a:p>
                      <a:pPr algn="l" fontAlgn="b"/>
                      <a:r>
                        <a:rPr lang="en-US" sz="1200" u="none" strike="noStrike">
                          <a:effectLst/>
                        </a:rPr>
                        <a:t>0</a:t>
                      </a:r>
                      <a:endParaRPr lang="en-US" sz="1200" b="0" i="0" u="none" strike="noStrike">
                        <a:solidFill>
                          <a:srgbClr val="000000"/>
                        </a:solidFill>
                        <a:effectLst/>
                        <a:latin typeface="Calibri"/>
                      </a:endParaRPr>
                    </a:p>
                  </a:txBody>
                  <a:tcPr marL="12700" marR="12700" marT="9525" marB="0" anchor="b"/>
                </a:tc>
                <a:tc>
                  <a:txBody>
                    <a:bodyPr/>
                    <a:lstStyle/>
                    <a:p>
                      <a:pPr algn="l" fontAlgn="b"/>
                      <a:r>
                        <a:rPr lang="en-US" sz="1200" u="none" strike="noStrike">
                          <a:effectLst/>
                        </a:rPr>
                        <a:t>0</a:t>
                      </a:r>
                      <a:endParaRPr lang="en-US" sz="1200" b="0" i="0" u="none" strike="noStrike">
                        <a:solidFill>
                          <a:srgbClr val="000000"/>
                        </a:solidFill>
                        <a:effectLst/>
                        <a:latin typeface="Calibri"/>
                      </a:endParaRPr>
                    </a:p>
                  </a:txBody>
                  <a:tcPr marL="12700" marR="12700" marT="9525" marB="0" anchor="b"/>
                </a:tc>
                <a:tc>
                  <a:txBody>
                    <a:bodyPr/>
                    <a:lstStyle/>
                    <a:p>
                      <a:pPr algn="l" fontAlgn="b"/>
                      <a:r>
                        <a:rPr lang="en-US" sz="1200" u="none" strike="noStrike">
                          <a:effectLst/>
                        </a:rPr>
                        <a:t>63</a:t>
                      </a:r>
                      <a:endParaRPr lang="en-US" sz="1200" b="0" i="0" u="none" strike="noStrike">
                        <a:solidFill>
                          <a:srgbClr val="000000"/>
                        </a:solidFill>
                        <a:effectLst/>
                        <a:latin typeface="Calibri"/>
                      </a:endParaRPr>
                    </a:p>
                  </a:txBody>
                  <a:tcPr marL="12700" marR="12700" marT="9525" marB="0" anchor="b"/>
                </a:tc>
                <a:tc>
                  <a:txBody>
                    <a:bodyPr/>
                    <a:lstStyle/>
                    <a:p>
                      <a:pPr algn="l" fontAlgn="b"/>
                      <a:r>
                        <a:rPr lang="en-US" sz="1200" u="none" strike="noStrike">
                          <a:effectLst/>
                        </a:rPr>
                        <a:t>10000</a:t>
                      </a:r>
                      <a:endParaRPr lang="en-US" sz="1200" b="0" i="0" u="none" strike="noStrike">
                        <a:solidFill>
                          <a:srgbClr val="000000"/>
                        </a:solidFill>
                        <a:effectLst/>
                        <a:latin typeface="Calibri"/>
                      </a:endParaRPr>
                    </a:p>
                  </a:txBody>
                  <a:tcPr marL="12700" marR="12700" marT="9525" marB="0" anchor="b"/>
                </a:tc>
                <a:extLst>
                  <a:ext uri="{0D108BD9-81ED-4DB2-BD59-A6C34878D82A}">
                    <a16:rowId xmlns:a16="http://schemas.microsoft.com/office/drawing/2014/main" val="10006"/>
                  </a:ext>
                </a:extLst>
              </a:tr>
              <a:tr h="170213">
                <a:tc>
                  <a:txBody>
                    <a:bodyPr/>
                    <a:lstStyle/>
                    <a:p>
                      <a:pPr algn="l" fontAlgn="b"/>
                      <a:r>
                        <a:rPr lang="en-US" sz="1200" u="none" strike="noStrike">
                          <a:effectLst/>
                        </a:rPr>
                        <a:t>39</a:t>
                      </a:r>
                      <a:endParaRPr lang="en-US" sz="1200" b="0" i="0" u="none" strike="noStrike">
                        <a:solidFill>
                          <a:srgbClr val="000000"/>
                        </a:solidFill>
                        <a:effectLst/>
                        <a:latin typeface="Calibri"/>
                      </a:endParaRPr>
                    </a:p>
                  </a:txBody>
                  <a:tcPr marL="12700" marR="12700" marT="9525" marB="0" anchor="b"/>
                </a:tc>
                <a:tc>
                  <a:txBody>
                    <a:bodyPr/>
                    <a:lstStyle/>
                    <a:p>
                      <a:pPr algn="l" fontAlgn="b"/>
                      <a:r>
                        <a:rPr lang="en-US" sz="1200" u="none" strike="noStrike" dirty="0">
                          <a:effectLst/>
                        </a:rPr>
                        <a:t>0</a:t>
                      </a:r>
                      <a:endParaRPr lang="en-US" sz="1200" b="0" i="0" u="none" strike="noStrike" dirty="0">
                        <a:solidFill>
                          <a:srgbClr val="000000"/>
                        </a:solidFill>
                        <a:effectLst/>
                        <a:latin typeface="Calibri"/>
                      </a:endParaRPr>
                    </a:p>
                  </a:txBody>
                  <a:tcPr marL="12700" marR="12700" marT="9525" marB="0" anchor="b"/>
                </a:tc>
                <a:tc>
                  <a:txBody>
                    <a:bodyPr/>
                    <a:lstStyle/>
                    <a:p>
                      <a:pPr algn="l" fontAlgn="b"/>
                      <a:r>
                        <a:rPr lang="en-US" sz="1200" u="none" strike="noStrike" dirty="0">
                          <a:effectLst/>
                        </a:rPr>
                        <a:t>0</a:t>
                      </a:r>
                      <a:endParaRPr lang="en-US" sz="1200" b="0" i="0" u="none" strike="noStrike" dirty="0">
                        <a:solidFill>
                          <a:srgbClr val="000000"/>
                        </a:solidFill>
                        <a:effectLst/>
                        <a:latin typeface="Calibri"/>
                      </a:endParaRPr>
                    </a:p>
                  </a:txBody>
                  <a:tcPr marL="12700" marR="12700" marT="9525" marB="0" anchor="b"/>
                </a:tc>
                <a:tc>
                  <a:txBody>
                    <a:bodyPr/>
                    <a:lstStyle/>
                    <a:p>
                      <a:pPr algn="l" fontAlgn="b"/>
                      <a:r>
                        <a:rPr lang="en-US" sz="1200" u="none" strike="noStrike">
                          <a:effectLst/>
                        </a:rPr>
                        <a:t>1</a:t>
                      </a:r>
                      <a:endParaRPr lang="en-US" sz="1200" b="0" i="0" u="none" strike="noStrike">
                        <a:solidFill>
                          <a:srgbClr val="000000"/>
                        </a:solidFill>
                        <a:effectLst/>
                        <a:latin typeface="Calibri"/>
                      </a:endParaRPr>
                    </a:p>
                  </a:txBody>
                  <a:tcPr marL="12700" marR="12700" marT="9525" marB="0" anchor="b"/>
                </a:tc>
                <a:tc>
                  <a:txBody>
                    <a:bodyPr/>
                    <a:lstStyle/>
                    <a:p>
                      <a:pPr algn="l" fontAlgn="b"/>
                      <a:r>
                        <a:rPr lang="en-US" sz="1200" u="none" strike="noStrike">
                          <a:effectLst/>
                        </a:rPr>
                        <a:t>67</a:t>
                      </a:r>
                      <a:endParaRPr lang="en-US" sz="1200" b="0" i="0" u="none" strike="noStrike">
                        <a:solidFill>
                          <a:srgbClr val="000000"/>
                        </a:solidFill>
                        <a:effectLst/>
                        <a:latin typeface="Calibri"/>
                      </a:endParaRPr>
                    </a:p>
                  </a:txBody>
                  <a:tcPr marL="12700" marR="12700" marT="9525" marB="0" anchor="b"/>
                </a:tc>
                <a:tc>
                  <a:txBody>
                    <a:bodyPr/>
                    <a:lstStyle/>
                    <a:p>
                      <a:pPr algn="l" fontAlgn="b"/>
                      <a:r>
                        <a:rPr lang="en-US" sz="1200" u="none" strike="noStrike">
                          <a:effectLst/>
                        </a:rPr>
                        <a:t>50000</a:t>
                      </a:r>
                      <a:endParaRPr lang="en-US" sz="1200" b="0" i="0" u="none" strike="noStrike">
                        <a:solidFill>
                          <a:srgbClr val="000000"/>
                        </a:solidFill>
                        <a:effectLst/>
                        <a:latin typeface="Calibri"/>
                      </a:endParaRPr>
                    </a:p>
                  </a:txBody>
                  <a:tcPr marL="12700" marR="12700" marT="9525" marB="0" anchor="b"/>
                </a:tc>
                <a:extLst>
                  <a:ext uri="{0D108BD9-81ED-4DB2-BD59-A6C34878D82A}">
                    <a16:rowId xmlns:a16="http://schemas.microsoft.com/office/drawing/2014/main" val="10007"/>
                  </a:ext>
                </a:extLst>
              </a:tr>
              <a:tr h="170213">
                <a:tc>
                  <a:txBody>
                    <a:bodyPr/>
                    <a:lstStyle/>
                    <a:p>
                      <a:pPr algn="l" fontAlgn="b"/>
                      <a:r>
                        <a:rPr lang="en-US" sz="1200" u="none" strike="noStrike">
                          <a:effectLst/>
                        </a:rPr>
                        <a:t>50</a:t>
                      </a:r>
                      <a:endParaRPr lang="en-US" sz="1200" b="0" i="0" u="none" strike="noStrike">
                        <a:solidFill>
                          <a:srgbClr val="000000"/>
                        </a:solidFill>
                        <a:effectLst/>
                        <a:latin typeface="Calibri"/>
                      </a:endParaRPr>
                    </a:p>
                  </a:txBody>
                  <a:tcPr marL="12700" marR="12700" marT="9525" marB="0" anchor="b"/>
                </a:tc>
                <a:tc>
                  <a:txBody>
                    <a:bodyPr/>
                    <a:lstStyle/>
                    <a:p>
                      <a:pPr algn="l" fontAlgn="b"/>
                      <a:r>
                        <a:rPr lang="en-US" sz="1200" u="none" strike="noStrike">
                          <a:effectLst/>
                        </a:rPr>
                        <a:t>0</a:t>
                      </a:r>
                      <a:endParaRPr lang="en-US" sz="1200" b="0" i="0" u="none" strike="noStrike">
                        <a:solidFill>
                          <a:srgbClr val="000000"/>
                        </a:solidFill>
                        <a:effectLst/>
                        <a:latin typeface="Calibri"/>
                      </a:endParaRPr>
                    </a:p>
                  </a:txBody>
                  <a:tcPr marL="12700" marR="12700" marT="9525" marB="0" anchor="b"/>
                </a:tc>
                <a:tc>
                  <a:txBody>
                    <a:bodyPr/>
                    <a:lstStyle/>
                    <a:p>
                      <a:pPr algn="l" fontAlgn="b"/>
                      <a:r>
                        <a:rPr lang="en-US" sz="1200" u="none" strike="noStrike">
                          <a:effectLst/>
                        </a:rPr>
                        <a:t>0</a:t>
                      </a:r>
                      <a:endParaRPr lang="en-US" sz="1200" b="0" i="0" u="none" strike="noStrike">
                        <a:solidFill>
                          <a:srgbClr val="000000"/>
                        </a:solidFill>
                        <a:effectLst/>
                        <a:latin typeface="Calibri"/>
                      </a:endParaRPr>
                    </a:p>
                  </a:txBody>
                  <a:tcPr marL="12700" marR="12700" marT="9525" marB="0" anchor="b"/>
                </a:tc>
                <a:tc>
                  <a:txBody>
                    <a:bodyPr/>
                    <a:lstStyle/>
                    <a:p>
                      <a:pPr algn="l" fontAlgn="b"/>
                      <a:r>
                        <a:rPr lang="en-US" sz="1200" u="none" strike="noStrike">
                          <a:effectLst/>
                        </a:rPr>
                        <a:t>1</a:t>
                      </a:r>
                      <a:endParaRPr lang="en-US" sz="1200" b="0" i="0" u="none" strike="noStrike">
                        <a:solidFill>
                          <a:srgbClr val="000000"/>
                        </a:solidFill>
                        <a:effectLst/>
                        <a:latin typeface="Calibri"/>
                      </a:endParaRPr>
                    </a:p>
                  </a:txBody>
                  <a:tcPr marL="12700" marR="12700" marT="9525" marB="0" anchor="b"/>
                </a:tc>
                <a:tc>
                  <a:txBody>
                    <a:bodyPr/>
                    <a:lstStyle/>
                    <a:p>
                      <a:pPr algn="l" fontAlgn="b"/>
                      <a:r>
                        <a:rPr lang="en-US" sz="1200" u="none" strike="noStrike">
                          <a:effectLst/>
                        </a:rPr>
                        <a:t>70</a:t>
                      </a:r>
                      <a:endParaRPr lang="en-US" sz="1200" b="0" i="0" u="none" strike="noStrike">
                        <a:solidFill>
                          <a:srgbClr val="000000"/>
                        </a:solidFill>
                        <a:effectLst/>
                        <a:latin typeface="Calibri"/>
                      </a:endParaRPr>
                    </a:p>
                  </a:txBody>
                  <a:tcPr marL="12700" marR="12700" marT="9525" marB="0" anchor="b"/>
                </a:tc>
                <a:tc>
                  <a:txBody>
                    <a:bodyPr/>
                    <a:lstStyle/>
                    <a:p>
                      <a:pPr algn="l" fontAlgn="b"/>
                      <a:r>
                        <a:rPr lang="en-US" sz="1200" u="none" strike="noStrike">
                          <a:effectLst/>
                        </a:rPr>
                        <a:t>55000</a:t>
                      </a:r>
                      <a:endParaRPr lang="en-US" sz="1200" b="0" i="0" u="none" strike="noStrike">
                        <a:solidFill>
                          <a:srgbClr val="000000"/>
                        </a:solidFill>
                        <a:effectLst/>
                        <a:latin typeface="Calibri"/>
                      </a:endParaRPr>
                    </a:p>
                  </a:txBody>
                  <a:tcPr marL="12700" marR="12700" marT="9525" marB="0" anchor="b"/>
                </a:tc>
                <a:extLst>
                  <a:ext uri="{0D108BD9-81ED-4DB2-BD59-A6C34878D82A}">
                    <a16:rowId xmlns:a16="http://schemas.microsoft.com/office/drawing/2014/main" val="10008"/>
                  </a:ext>
                </a:extLst>
              </a:tr>
              <a:tr h="170213">
                <a:tc>
                  <a:txBody>
                    <a:bodyPr/>
                    <a:lstStyle/>
                    <a:p>
                      <a:pPr algn="l" fontAlgn="b"/>
                      <a:r>
                        <a:rPr lang="en-US" sz="1200" u="none" strike="noStrike">
                          <a:effectLst/>
                        </a:rPr>
                        <a:t>23</a:t>
                      </a:r>
                      <a:endParaRPr lang="en-US" sz="1200" b="0" i="0" u="none" strike="noStrike">
                        <a:solidFill>
                          <a:srgbClr val="000000"/>
                        </a:solidFill>
                        <a:effectLst/>
                        <a:latin typeface="Calibri"/>
                      </a:endParaRPr>
                    </a:p>
                  </a:txBody>
                  <a:tcPr marL="12700" marR="12700" marT="9525" marB="0" anchor="b"/>
                </a:tc>
                <a:tc>
                  <a:txBody>
                    <a:bodyPr/>
                    <a:lstStyle/>
                    <a:p>
                      <a:pPr algn="l" fontAlgn="b"/>
                      <a:r>
                        <a:rPr lang="en-US" sz="1200" u="none" strike="noStrike">
                          <a:effectLst/>
                        </a:rPr>
                        <a:t>0</a:t>
                      </a:r>
                      <a:endParaRPr lang="en-US" sz="1200" b="0" i="0" u="none" strike="noStrike">
                        <a:solidFill>
                          <a:srgbClr val="000000"/>
                        </a:solidFill>
                        <a:effectLst/>
                        <a:latin typeface="Calibri"/>
                      </a:endParaRPr>
                    </a:p>
                  </a:txBody>
                  <a:tcPr marL="12700" marR="12700" marT="9525" marB="0" anchor="b"/>
                </a:tc>
                <a:tc>
                  <a:txBody>
                    <a:bodyPr/>
                    <a:lstStyle/>
                    <a:p>
                      <a:pPr algn="l" fontAlgn="b"/>
                      <a:r>
                        <a:rPr lang="en-US" sz="1200" u="none" strike="noStrike">
                          <a:effectLst/>
                        </a:rPr>
                        <a:t>1</a:t>
                      </a:r>
                      <a:endParaRPr lang="en-US" sz="1200" b="0" i="0" u="none" strike="noStrike">
                        <a:solidFill>
                          <a:srgbClr val="000000"/>
                        </a:solidFill>
                        <a:effectLst/>
                        <a:latin typeface="Calibri"/>
                      </a:endParaRPr>
                    </a:p>
                  </a:txBody>
                  <a:tcPr marL="12700" marR="12700" marT="9525" marB="0" anchor="b"/>
                </a:tc>
                <a:tc>
                  <a:txBody>
                    <a:bodyPr/>
                    <a:lstStyle/>
                    <a:p>
                      <a:pPr algn="l" fontAlgn="b"/>
                      <a:r>
                        <a:rPr lang="en-US" sz="1200" u="none" strike="noStrike">
                          <a:effectLst/>
                        </a:rPr>
                        <a:t>0</a:t>
                      </a:r>
                      <a:endParaRPr lang="en-US" sz="1200" b="0" i="0" u="none" strike="noStrike">
                        <a:solidFill>
                          <a:srgbClr val="000000"/>
                        </a:solidFill>
                        <a:effectLst/>
                        <a:latin typeface="Calibri"/>
                      </a:endParaRPr>
                    </a:p>
                  </a:txBody>
                  <a:tcPr marL="12700" marR="12700" marT="9525" marB="0" anchor="b"/>
                </a:tc>
                <a:tc>
                  <a:txBody>
                    <a:bodyPr/>
                    <a:lstStyle/>
                    <a:p>
                      <a:pPr algn="l" fontAlgn="b"/>
                      <a:r>
                        <a:rPr lang="en-US" sz="1200" u="none" strike="noStrike">
                          <a:effectLst/>
                        </a:rPr>
                        <a:t>61</a:t>
                      </a:r>
                      <a:endParaRPr lang="en-US" sz="1200" b="0" i="0" u="none" strike="noStrike">
                        <a:solidFill>
                          <a:srgbClr val="000000"/>
                        </a:solidFill>
                        <a:effectLst/>
                        <a:latin typeface="Calibri"/>
                      </a:endParaRPr>
                    </a:p>
                  </a:txBody>
                  <a:tcPr marL="12700" marR="12700" marT="9525" marB="0" anchor="b"/>
                </a:tc>
                <a:tc>
                  <a:txBody>
                    <a:bodyPr/>
                    <a:lstStyle/>
                    <a:p>
                      <a:pPr algn="l" fontAlgn="b"/>
                      <a:r>
                        <a:rPr lang="en-US" sz="1200" u="none" strike="noStrike">
                          <a:effectLst/>
                        </a:rPr>
                        <a:t>2000</a:t>
                      </a:r>
                      <a:endParaRPr lang="en-US" sz="1200" b="0" i="0" u="none" strike="noStrike">
                        <a:solidFill>
                          <a:srgbClr val="000000"/>
                        </a:solidFill>
                        <a:effectLst/>
                        <a:latin typeface="Calibri"/>
                      </a:endParaRPr>
                    </a:p>
                  </a:txBody>
                  <a:tcPr marL="12700" marR="12700" marT="9525" marB="0" anchor="b"/>
                </a:tc>
                <a:extLst>
                  <a:ext uri="{0D108BD9-81ED-4DB2-BD59-A6C34878D82A}">
                    <a16:rowId xmlns:a16="http://schemas.microsoft.com/office/drawing/2014/main" val="10009"/>
                  </a:ext>
                </a:extLst>
              </a:tr>
              <a:tr h="170213">
                <a:tc>
                  <a:txBody>
                    <a:bodyPr/>
                    <a:lstStyle/>
                    <a:p>
                      <a:pPr algn="l" fontAlgn="b"/>
                      <a:r>
                        <a:rPr lang="en-US" sz="1200" u="none" strike="noStrike" dirty="0">
                          <a:effectLst/>
                        </a:rPr>
                        <a:t>36</a:t>
                      </a:r>
                      <a:endParaRPr lang="en-US" sz="1200" b="0" i="0" u="none" strike="noStrike" dirty="0">
                        <a:solidFill>
                          <a:srgbClr val="000000"/>
                        </a:solidFill>
                        <a:effectLst/>
                        <a:latin typeface="Calibri"/>
                      </a:endParaRPr>
                    </a:p>
                  </a:txBody>
                  <a:tcPr marL="12700" marR="12700" marT="9525" marB="0" anchor="b"/>
                </a:tc>
                <a:tc>
                  <a:txBody>
                    <a:bodyPr/>
                    <a:lstStyle/>
                    <a:p>
                      <a:pPr algn="l" fontAlgn="b"/>
                      <a:r>
                        <a:rPr lang="en-US" sz="1200" u="none" strike="noStrike">
                          <a:effectLst/>
                        </a:rPr>
                        <a:t>0</a:t>
                      </a:r>
                      <a:endParaRPr lang="en-US" sz="1200" b="0" i="0" u="none" strike="noStrike">
                        <a:solidFill>
                          <a:srgbClr val="000000"/>
                        </a:solidFill>
                        <a:effectLst/>
                        <a:latin typeface="Calibri"/>
                      </a:endParaRPr>
                    </a:p>
                  </a:txBody>
                  <a:tcPr marL="12700" marR="12700" marT="9525" marB="0" anchor="b"/>
                </a:tc>
                <a:tc>
                  <a:txBody>
                    <a:bodyPr/>
                    <a:lstStyle/>
                    <a:p>
                      <a:pPr algn="l" fontAlgn="b"/>
                      <a:r>
                        <a:rPr lang="en-US" sz="1200" u="none" strike="noStrike">
                          <a:effectLst/>
                        </a:rPr>
                        <a:t>0</a:t>
                      </a:r>
                      <a:endParaRPr lang="en-US" sz="1200" b="0" i="0" u="none" strike="noStrike">
                        <a:solidFill>
                          <a:srgbClr val="000000"/>
                        </a:solidFill>
                        <a:effectLst/>
                        <a:latin typeface="Calibri"/>
                      </a:endParaRPr>
                    </a:p>
                  </a:txBody>
                  <a:tcPr marL="12700" marR="12700" marT="9525" marB="0" anchor="b"/>
                </a:tc>
                <a:tc>
                  <a:txBody>
                    <a:bodyPr/>
                    <a:lstStyle/>
                    <a:p>
                      <a:pPr algn="l" fontAlgn="b"/>
                      <a:r>
                        <a:rPr lang="en-US" sz="1200" u="none" strike="noStrike">
                          <a:effectLst/>
                        </a:rPr>
                        <a:t>1</a:t>
                      </a:r>
                      <a:endParaRPr lang="en-US" sz="1200" b="0" i="0" u="none" strike="noStrike">
                        <a:solidFill>
                          <a:srgbClr val="000000"/>
                        </a:solidFill>
                        <a:effectLst/>
                        <a:latin typeface="Calibri"/>
                      </a:endParaRPr>
                    </a:p>
                  </a:txBody>
                  <a:tcPr marL="12700" marR="12700" marT="9525" marB="0" anchor="b"/>
                </a:tc>
                <a:tc>
                  <a:txBody>
                    <a:bodyPr/>
                    <a:lstStyle/>
                    <a:p>
                      <a:pPr algn="l" fontAlgn="b"/>
                      <a:r>
                        <a:rPr lang="en-US" sz="1200" u="none" strike="noStrike">
                          <a:effectLst/>
                        </a:rPr>
                        <a:t>66</a:t>
                      </a:r>
                      <a:endParaRPr lang="en-US" sz="1200" b="0" i="0" u="none" strike="noStrike">
                        <a:solidFill>
                          <a:srgbClr val="000000"/>
                        </a:solidFill>
                        <a:effectLst/>
                        <a:latin typeface="Calibri"/>
                      </a:endParaRPr>
                    </a:p>
                  </a:txBody>
                  <a:tcPr marL="12700" marR="12700" marT="9525" marB="0" anchor="b"/>
                </a:tc>
                <a:tc>
                  <a:txBody>
                    <a:bodyPr/>
                    <a:lstStyle/>
                    <a:p>
                      <a:pPr algn="l" fontAlgn="b"/>
                      <a:r>
                        <a:rPr lang="en-US" sz="1200" u="none" strike="noStrike" dirty="0">
                          <a:effectLst/>
                        </a:rPr>
                        <a:t>20000</a:t>
                      </a:r>
                      <a:endParaRPr lang="en-US" sz="1200" b="0" i="0" u="none" strike="noStrike" dirty="0">
                        <a:solidFill>
                          <a:srgbClr val="000000"/>
                        </a:solidFill>
                        <a:effectLst/>
                        <a:latin typeface="Calibri"/>
                      </a:endParaRPr>
                    </a:p>
                  </a:txBody>
                  <a:tcPr marL="12700" marR="12700" marT="9525" marB="0" anchor="b"/>
                </a:tc>
                <a:extLst>
                  <a:ext uri="{0D108BD9-81ED-4DB2-BD59-A6C34878D82A}">
                    <a16:rowId xmlns:a16="http://schemas.microsoft.com/office/drawing/2014/main" val="10010"/>
                  </a:ext>
                </a:extLst>
              </a:tr>
            </a:tbl>
          </a:graphicData>
        </a:graphic>
      </p:graphicFrame>
      <p:sp>
        <p:nvSpPr>
          <p:cNvPr id="4" name="Bent Arrow 3"/>
          <p:cNvSpPr/>
          <p:nvPr/>
        </p:nvSpPr>
        <p:spPr>
          <a:xfrm flipV="1">
            <a:off x="1422400" y="2895600"/>
            <a:ext cx="1069689" cy="1153258"/>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Calibri"/>
              <a:ea typeface="+mn-ea"/>
              <a:cs typeface="+mn-cs"/>
            </a:endParaRPr>
          </a:p>
        </p:txBody>
      </p:sp>
      <p:sp>
        <p:nvSpPr>
          <p:cNvPr id="5" name="Left Brace 4"/>
          <p:cNvSpPr/>
          <p:nvPr/>
        </p:nvSpPr>
        <p:spPr>
          <a:xfrm rot="5400000">
            <a:off x="6210300" y="1003300"/>
            <a:ext cx="381000" cy="3860800"/>
          </a:xfrm>
          <a:prstGeom prst="leftBrace">
            <a:avLst/>
          </a:prstGeom>
          <a:ln w="571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Calibri"/>
              <a:ea typeface="+mn-ea"/>
              <a:cs typeface="+mn-cs"/>
            </a:endParaRPr>
          </a:p>
        </p:txBody>
      </p:sp>
      <p:sp>
        <p:nvSpPr>
          <p:cNvPr id="6" name="Rounded Rectangular Callout 5"/>
          <p:cNvSpPr/>
          <p:nvPr/>
        </p:nvSpPr>
        <p:spPr>
          <a:xfrm>
            <a:off x="6502400" y="383232"/>
            <a:ext cx="4572000" cy="1521768"/>
          </a:xfrm>
          <a:prstGeom prst="wedgeRoundRectCallout">
            <a:avLst>
              <a:gd name="adj1" fmla="val -39246"/>
              <a:gd name="adj2" fmla="val 97551"/>
              <a:gd name="adj3" fmla="val 16667"/>
            </a:avLst>
          </a:prstGeom>
          <a:solidFill>
            <a:schemeClr val="accent6">
              <a:lumMod val="60000"/>
              <a:lumOff val="4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Calibri"/>
                <a:ea typeface="+mn-ea"/>
                <a:cs typeface="+mn-cs"/>
              </a:rPr>
              <a:t>Notice how the different values of the categorical variable “Status” have now become attributes with 0-1 values.</a:t>
            </a:r>
          </a:p>
        </p:txBody>
      </p:sp>
      <p:sp>
        <p:nvSpPr>
          <p:cNvPr id="8" name="Rounded Rectangular Callout 7"/>
          <p:cNvSpPr/>
          <p:nvPr/>
        </p:nvSpPr>
        <p:spPr>
          <a:xfrm>
            <a:off x="8940800" y="2438400"/>
            <a:ext cx="2540000" cy="381000"/>
          </a:xfrm>
          <a:prstGeom prst="wedgeRoundRectCallout">
            <a:avLst>
              <a:gd name="adj1" fmla="val -71382"/>
              <a:gd name="adj2" fmla="val 59643"/>
              <a:gd name="adj3" fmla="val 16667"/>
            </a:avLst>
          </a:prstGeom>
          <a:solidFill>
            <a:schemeClr val="accent6">
              <a:lumMod val="60000"/>
              <a:lumOff val="4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Calibri"/>
                <a:ea typeface="+mn-ea"/>
                <a:cs typeface="+mn-cs"/>
              </a:rPr>
              <a:t>But, why only 3?</a:t>
            </a:r>
          </a:p>
        </p:txBody>
      </p:sp>
      <p:sp>
        <p:nvSpPr>
          <p:cNvPr id="9" name="Rounded Rectangle 8"/>
          <p:cNvSpPr/>
          <p:nvPr/>
        </p:nvSpPr>
        <p:spPr>
          <a:xfrm>
            <a:off x="3251200" y="4360985"/>
            <a:ext cx="7416800" cy="223079"/>
          </a:xfrm>
          <a:prstGeom prst="roundRect">
            <a:avLst/>
          </a:prstGeom>
          <a:solidFill>
            <a:schemeClr val="accent6">
              <a:lumMod val="40000"/>
              <a:lumOff val="60000"/>
              <a:alpha val="5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Calibri"/>
              <a:ea typeface="+mn-ea"/>
              <a:cs typeface="+mn-cs"/>
            </a:endParaRPr>
          </a:p>
        </p:txBody>
      </p:sp>
      <p:sp>
        <p:nvSpPr>
          <p:cNvPr id="13" name="Rounded Rectangular Callout 12"/>
          <p:cNvSpPr/>
          <p:nvPr/>
        </p:nvSpPr>
        <p:spPr>
          <a:xfrm>
            <a:off x="357367" y="4556530"/>
            <a:ext cx="2540000" cy="838200"/>
          </a:xfrm>
          <a:prstGeom prst="wedgeRoundRectCallout">
            <a:avLst>
              <a:gd name="adj1" fmla="val 60410"/>
              <a:gd name="adj2" fmla="val -64637"/>
              <a:gd name="adj3" fmla="val 16667"/>
            </a:avLst>
          </a:prstGeom>
          <a:solidFill>
            <a:schemeClr val="accent6">
              <a:lumMod val="60000"/>
              <a:lumOff val="4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133" b="0" i="0" u="none" strike="noStrike" kern="1200" cap="none" spc="0" normalizeH="0" baseline="0" noProof="0" dirty="0">
                <a:ln>
                  <a:noFill/>
                </a:ln>
                <a:solidFill>
                  <a:srgbClr val="FFFFFF"/>
                </a:solidFill>
                <a:effectLst/>
                <a:uLnTx/>
                <a:uFillTx/>
                <a:latin typeface="Calibri"/>
                <a:ea typeface="+mn-ea"/>
                <a:cs typeface="+mn-cs"/>
              </a:rPr>
              <a:t>What is the “status” for this row?</a:t>
            </a:r>
          </a:p>
        </p:txBody>
      </p:sp>
      <p:sp>
        <p:nvSpPr>
          <p:cNvPr id="10" name="Rectangle 9">
            <a:extLst>
              <a:ext uri="{FF2B5EF4-FFF2-40B4-BE49-F238E27FC236}">
                <a16:creationId xmlns:a16="http://schemas.microsoft.com/office/drawing/2014/main" id="{D4DC11F9-C2EE-482A-B2C9-36FFC4CC9E9C}"/>
              </a:ext>
            </a:extLst>
          </p:cNvPr>
          <p:cNvSpPr/>
          <p:nvPr/>
        </p:nvSpPr>
        <p:spPr>
          <a:xfrm>
            <a:off x="490907" y="5624467"/>
            <a:ext cx="11449048" cy="73866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alibri"/>
                <a:ea typeface="+mn-ea"/>
                <a:cs typeface="+mn-cs"/>
              </a:rPr>
              <a:t>Purely nominal variables can be converted into numeric values by introducing 0-1 dummy attributes.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alibri"/>
                <a:ea typeface="+mn-ea"/>
                <a:cs typeface="+mn-cs"/>
              </a:rPr>
              <a:t>Dummy attributes are simply the possible values of the nominal attribute. We choose n-1 of the values because we can infer the value of the other, based on these. </a:t>
            </a:r>
          </a:p>
        </p:txBody>
      </p:sp>
    </p:spTree>
    <p:extLst>
      <p:ext uri="{BB962C8B-B14F-4D97-AF65-F5344CB8AC3E}">
        <p14:creationId xmlns:p14="http://schemas.microsoft.com/office/powerpoint/2010/main" val="1610381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1000"/>
                                        <p:tgtEl>
                                          <p:spTgt spid="4"/>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500"/>
                                        <p:tgtEl>
                                          <p:spTgt spid="9"/>
                                        </p:tgtEl>
                                      </p:cBhvr>
                                    </p:animEffect>
                                  </p:childTnLst>
                                </p:cTn>
                              </p:par>
                            </p:childTnLst>
                          </p:cTn>
                        </p:par>
                        <p:par>
                          <p:cTn id="30" fill="hold">
                            <p:stCondLst>
                              <p:cond delay="500"/>
                            </p:stCondLst>
                            <p:childTnLst>
                              <p:par>
                                <p:cTn id="31" presetID="10" presetClass="entr" presetSubtype="0" fill="hold" grpId="0" nodeType="after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fade">
                                      <p:cBhvr>
                                        <p:cTn id="3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8" grpId="0" animBg="1"/>
      <p:bldP spid="9" grpId="0" animBg="1"/>
      <p:bldP spid="13"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4C867C-20EE-E725-BC49-408E7236B813}"/>
              </a:ext>
            </a:extLst>
          </p:cNvPr>
          <p:cNvSpPr>
            <a:spLocks noGrp="1"/>
          </p:cNvSpPr>
          <p:nvPr>
            <p:ph type="title"/>
          </p:nvPr>
        </p:nvSpPr>
        <p:spPr/>
        <p:txBody>
          <a:bodyPr/>
          <a:lstStyle/>
          <a:p>
            <a:r>
              <a:rPr lang="en-US" dirty="0"/>
              <a:t>Dummy variables</a:t>
            </a:r>
          </a:p>
        </p:txBody>
      </p:sp>
      <p:sp>
        <p:nvSpPr>
          <p:cNvPr id="3" name="Content Placeholder 2">
            <a:extLst>
              <a:ext uri="{FF2B5EF4-FFF2-40B4-BE49-F238E27FC236}">
                <a16:creationId xmlns:a16="http://schemas.microsoft.com/office/drawing/2014/main" id="{AE1A4F4B-1FCC-89B5-A743-68E812D869B8}"/>
              </a:ext>
            </a:extLst>
          </p:cNvPr>
          <p:cNvSpPr>
            <a:spLocks noGrp="1"/>
          </p:cNvSpPr>
          <p:nvPr>
            <p:ph idx="1"/>
          </p:nvPr>
        </p:nvSpPr>
        <p:spPr/>
        <p:txBody>
          <a:bodyPr>
            <a:normAutofit/>
          </a:bodyPr>
          <a:lstStyle/>
          <a:p>
            <a:pPr marL="0" indent="0">
              <a:buNone/>
            </a:pPr>
            <a:r>
              <a:rPr lang="en-US" sz="2000" b="1" dirty="0" err="1"/>
              <a:t>newDataFrame</a:t>
            </a:r>
            <a:r>
              <a:rPr lang="en-US" sz="2000" b="1" dirty="0"/>
              <a:t> = </a:t>
            </a:r>
            <a:r>
              <a:rPr lang="en-US" sz="2000" b="1" dirty="0" err="1"/>
              <a:t>pd.get_dummies</a:t>
            </a:r>
            <a:r>
              <a:rPr lang="en-US" sz="2000" b="1" dirty="0"/>
              <a:t>(</a:t>
            </a:r>
            <a:r>
              <a:rPr lang="en-US" sz="2000" b="1" dirty="0" err="1"/>
              <a:t>dataframe</a:t>
            </a:r>
            <a:r>
              <a:rPr lang="en-US" sz="2000" b="1" dirty="0"/>
              <a:t>, columns=[“col1”,”col2”], </a:t>
            </a:r>
            <a:r>
              <a:rPr lang="en-US" sz="2000" b="1" dirty="0" err="1"/>
              <a:t>drop_first</a:t>
            </a:r>
            <a:r>
              <a:rPr lang="en-US" sz="2000" b="1" dirty="0"/>
              <a:t> = True)</a:t>
            </a:r>
          </a:p>
        </p:txBody>
      </p:sp>
      <p:pic>
        <p:nvPicPr>
          <p:cNvPr id="5" name="Picture 4">
            <a:extLst>
              <a:ext uri="{FF2B5EF4-FFF2-40B4-BE49-F238E27FC236}">
                <a16:creationId xmlns:a16="http://schemas.microsoft.com/office/drawing/2014/main" id="{1FFB8EE3-B488-FFCF-1298-F3C0D9860EF1}"/>
              </a:ext>
            </a:extLst>
          </p:cNvPr>
          <p:cNvPicPr>
            <a:picLocks noChangeAspect="1"/>
          </p:cNvPicPr>
          <p:nvPr/>
        </p:nvPicPr>
        <p:blipFill>
          <a:blip r:embed="rId2"/>
          <a:stretch>
            <a:fillRect/>
          </a:stretch>
        </p:blipFill>
        <p:spPr>
          <a:xfrm>
            <a:off x="8073975" y="2986127"/>
            <a:ext cx="2724290" cy="3206915"/>
          </a:xfrm>
          <a:prstGeom prst="rect">
            <a:avLst/>
          </a:prstGeom>
        </p:spPr>
      </p:pic>
      <p:pic>
        <p:nvPicPr>
          <p:cNvPr id="11" name="Picture 10">
            <a:extLst>
              <a:ext uri="{FF2B5EF4-FFF2-40B4-BE49-F238E27FC236}">
                <a16:creationId xmlns:a16="http://schemas.microsoft.com/office/drawing/2014/main" id="{7FFE8E0B-AFEA-A6E8-65D5-97F595FF52BE}"/>
              </a:ext>
            </a:extLst>
          </p:cNvPr>
          <p:cNvPicPr>
            <a:picLocks noChangeAspect="1"/>
          </p:cNvPicPr>
          <p:nvPr/>
        </p:nvPicPr>
        <p:blipFill>
          <a:blip r:embed="rId3"/>
          <a:stretch>
            <a:fillRect/>
          </a:stretch>
        </p:blipFill>
        <p:spPr>
          <a:xfrm>
            <a:off x="2963160" y="2628977"/>
            <a:ext cx="4840011" cy="3448249"/>
          </a:xfrm>
          <a:prstGeom prst="rect">
            <a:avLst/>
          </a:prstGeom>
        </p:spPr>
      </p:pic>
    </p:spTree>
    <p:extLst>
      <p:ext uri="{BB962C8B-B14F-4D97-AF65-F5344CB8AC3E}">
        <p14:creationId xmlns:p14="http://schemas.microsoft.com/office/powerpoint/2010/main" val="342844229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96C71E-B2A3-4434-A908-210EE02D439F}"/>
              </a:ext>
            </a:extLst>
          </p:cNvPr>
          <p:cNvSpPr>
            <a:spLocks noGrp="1"/>
          </p:cNvSpPr>
          <p:nvPr>
            <p:ph type="title"/>
          </p:nvPr>
        </p:nvSpPr>
        <p:spPr/>
        <p:txBody>
          <a:bodyPr/>
          <a:lstStyle/>
          <a:p>
            <a:r>
              <a:rPr lang="en-US" dirty="0"/>
              <a:t>Multicollinearity</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5FED096D-7CA4-4C68-B34B-FC36BDFD1C51}"/>
                  </a:ext>
                </a:extLst>
              </p:cNvPr>
              <p:cNvSpPr>
                <a:spLocks noGrp="1"/>
              </p:cNvSpPr>
              <p:nvPr>
                <p:ph idx="1"/>
              </p:nvPr>
            </p:nvSpPr>
            <p:spPr/>
            <p:txBody>
              <a:bodyPr>
                <a:normAutofit fontScale="92500" lnSpcReduction="10000"/>
              </a:bodyPr>
              <a:lstStyle/>
              <a:p>
                <a:r>
                  <a:rPr lang="en-US" dirty="0"/>
                  <a:t>If the categorical variable has k different values (4 in the previous example), then we need only </a:t>
                </a:r>
                <a14:m>
                  <m:oMath xmlns:m="http://schemas.openxmlformats.org/officeDocument/2006/math">
                    <m:r>
                      <a:rPr lang="en-US" b="0" i="1" smtClean="0">
                        <a:latin typeface="Cambria Math" panose="02040503050406030204" pitchFamily="18" charset="0"/>
                      </a:rPr>
                      <m:t>𝑘</m:t>
                    </m:r>
                    <m:r>
                      <a:rPr lang="en-US" b="0" i="1" smtClean="0">
                        <a:latin typeface="Cambria Math" panose="02040503050406030204" pitchFamily="18" charset="0"/>
                      </a:rPr>
                      <m:t>−1</m:t>
                    </m:r>
                  </m:oMath>
                </a14:m>
                <a:r>
                  <a:rPr lang="en-US" dirty="0"/>
                  <a:t> (3) dummy variables. </a:t>
                </a:r>
              </a:p>
              <a:p>
                <a:r>
                  <a:rPr lang="en-US" dirty="0"/>
                  <a:t>The 4</a:t>
                </a:r>
                <a:r>
                  <a:rPr lang="en-US" baseline="30000" dirty="0"/>
                  <a:t>th</a:t>
                </a:r>
                <a:r>
                  <a:rPr lang="en-US" dirty="0"/>
                  <a:t> dummy variable is dependent on the others and can be inferred. </a:t>
                </a:r>
              </a:p>
              <a:p>
                <a:r>
                  <a:rPr lang="en-US" dirty="0"/>
                  <a:t>Including all k variables in the regression will cause </a:t>
                </a:r>
                <a:r>
                  <a:rPr lang="en-US" i="1" dirty="0"/>
                  <a:t>multicollinearity</a:t>
                </a:r>
                <a:r>
                  <a:rPr lang="en-US" dirty="0"/>
                  <a:t>.</a:t>
                </a:r>
              </a:p>
              <a:p>
                <a:r>
                  <a:rPr lang="en-US" i="1" dirty="0"/>
                  <a:t>Multicollinearity</a:t>
                </a:r>
                <a:r>
                  <a:rPr lang="en-US" dirty="0"/>
                  <a:t> occurs when an independent variable (predictor) is a linear combination of other independent variables. All our assumptions have been based on the fact that the features are statistically independent variables and only the target is dependent. </a:t>
                </a:r>
              </a:p>
              <a:p>
                <a:r>
                  <a:rPr lang="en-US" dirty="0"/>
                  <a:t>This can lead to instability in computation.</a:t>
                </a:r>
              </a:p>
              <a:p>
                <a:r>
                  <a:rPr lang="en-US" dirty="0"/>
                  <a:t>Because of this, it can be difficult to test the individual significance of variables on the dependent variable.</a:t>
                </a:r>
              </a:p>
            </p:txBody>
          </p:sp>
        </mc:Choice>
        <mc:Fallback>
          <p:sp>
            <p:nvSpPr>
              <p:cNvPr id="3" name="Content Placeholder 2">
                <a:extLst>
                  <a:ext uri="{FF2B5EF4-FFF2-40B4-BE49-F238E27FC236}">
                    <a16:creationId xmlns:a16="http://schemas.microsoft.com/office/drawing/2014/main" id="{5FED096D-7CA4-4C68-B34B-FC36BDFD1C51}"/>
                  </a:ext>
                </a:extLst>
              </p:cNvPr>
              <p:cNvSpPr>
                <a:spLocks noGrp="1" noRot="1" noChangeAspect="1" noMove="1" noResize="1" noEditPoints="1" noAdjustHandles="1" noChangeArrowheads="1" noChangeShapeType="1" noTextEdit="1"/>
              </p:cNvSpPr>
              <p:nvPr>
                <p:ph idx="1"/>
              </p:nvPr>
            </p:nvSpPr>
            <p:spPr>
              <a:blipFill>
                <a:blip r:embed="rId2"/>
                <a:stretch>
                  <a:fillRect l="-504" t="-1010" b="-1684"/>
                </a:stretch>
              </a:blipFill>
            </p:spPr>
            <p:txBody>
              <a:bodyPr/>
              <a:lstStyle/>
              <a:p>
                <a:r>
                  <a:rPr lang="en-US">
                    <a:noFill/>
                  </a:rPr>
                  <a:t> </a:t>
                </a:r>
              </a:p>
            </p:txBody>
          </p:sp>
        </mc:Fallback>
      </mc:AlternateContent>
    </p:spTree>
    <p:extLst>
      <p:ext uri="{BB962C8B-B14F-4D97-AF65-F5344CB8AC3E}">
        <p14:creationId xmlns:p14="http://schemas.microsoft.com/office/powerpoint/2010/main" val="51220431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96C71E-B2A3-4434-A908-210EE02D439F}"/>
              </a:ext>
            </a:extLst>
          </p:cNvPr>
          <p:cNvSpPr>
            <a:spLocks noGrp="1"/>
          </p:cNvSpPr>
          <p:nvPr>
            <p:ph type="title"/>
          </p:nvPr>
        </p:nvSpPr>
        <p:spPr/>
        <p:txBody>
          <a:bodyPr/>
          <a:lstStyle/>
          <a:p>
            <a:r>
              <a:rPr lang="en-US" dirty="0"/>
              <a:t>Logistic Regression Summary</a:t>
            </a:r>
          </a:p>
        </p:txBody>
      </p:sp>
      <p:sp>
        <p:nvSpPr>
          <p:cNvPr id="3" name="Content Placeholder 2">
            <a:extLst>
              <a:ext uri="{FF2B5EF4-FFF2-40B4-BE49-F238E27FC236}">
                <a16:creationId xmlns:a16="http://schemas.microsoft.com/office/drawing/2014/main" id="{5FED096D-7CA4-4C68-B34B-FC36BDFD1C51}"/>
              </a:ext>
            </a:extLst>
          </p:cNvPr>
          <p:cNvSpPr>
            <a:spLocks noGrp="1"/>
          </p:cNvSpPr>
          <p:nvPr>
            <p:ph idx="1"/>
          </p:nvPr>
        </p:nvSpPr>
        <p:spPr>
          <a:xfrm>
            <a:off x="736130" y="2108201"/>
            <a:ext cx="10058400" cy="3760891"/>
          </a:xfrm>
        </p:spPr>
        <p:txBody>
          <a:bodyPr>
            <a:normAutofit/>
          </a:bodyPr>
          <a:lstStyle/>
          <a:p>
            <a:r>
              <a:rPr lang="en-US" dirty="0"/>
              <a:t>Logistic Regression is an equivalent approach to a Linear Regression, just that we don’t want to model a continuous variable, but a </a:t>
            </a:r>
            <a:r>
              <a:rPr lang="en-US" b="1" dirty="0"/>
              <a:t>binary categorical problem</a:t>
            </a:r>
            <a:r>
              <a:rPr lang="en-US" dirty="0"/>
              <a:t>. </a:t>
            </a:r>
          </a:p>
        </p:txBody>
      </p:sp>
      <p:pic>
        <p:nvPicPr>
          <p:cNvPr id="4" name="Picture 4">
            <a:extLst>
              <a:ext uri="{FF2B5EF4-FFF2-40B4-BE49-F238E27FC236}">
                <a16:creationId xmlns:a16="http://schemas.microsoft.com/office/drawing/2014/main" id="{3C5D67A5-2E6C-BF9B-6BD6-A20003B4119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5951" b="-1"/>
          <a:stretch/>
        </p:blipFill>
        <p:spPr bwMode="auto">
          <a:xfrm>
            <a:off x="1208015" y="2950492"/>
            <a:ext cx="2576418" cy="152898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llustration depicting how logistic regression predicts the probability of">
            <a:extLst>
              <a:ext uri="{FF2B5EF4-FFF2-40B4-BE49-F238E27FC236}">
                <a16:creationId xmlns:a16="http://schemas.microsoft.com/office/drawing/2014/main" id="{1A40A233-01DF-AC1D-E0A8-EBBF70B192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47761" y="2804813"/>
            <a:ext cx="2572972" cy="1652999"/>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949117E-8758-0376-5A1A-68175E8F8494}"/>
                  </a:ext>
                </a:extLst>
              </p:cNvPr>
              <p:cNvSpPr txBox="1"/>
              <p:nvPr/>
            </p:nvSpPr>
            <p:spPr>
              <a:xfrm>
                <a:off x="823378" y="4567396"/>
                <a:ext cx="5147116" cy="1323439"/>
              </a:xfrm>
              <a:prstGeom prst="rect">
                <a:avLst/>
              </a:prstGeom>
              <a:noFill/>
            </p:spPr>
            <p:txBody>
              <a:bodyPr wrap="square" rtlCol="0">
                <a:spAutoFit/>
              </a:bodyPr>
              <a:lstStyle/>
              <a:p>
                <a:pPr marL="285750" indent="-285750">
                  <a:buFont typeface="Arial" panose="020B0604020202020204" pitchFamily="34" charset="0"/>
                  <a:buChar char="•"/>
                </a:pPr>
                <a:r>
                  <a:rPr lang="en-US" sz="1600" dirty="0"/>
                  <a:t>Fit straight line through the data</a:t>
                </a:r>
              </a:p>
              <a:p>
                <a:pPr marL="285750" indent="-285750">
                  <a:buFont typeface="Arial" panose="020B0604020202020204" pitchFamily="34" charset="0"/>
                  <a:buChar char="•"/>
                </a:pPr>
                <a:r>
                  <a:rPr lang="en-US" sz="1600" dirty="0"/>
                  <a:t>2 parameter model in the form </a:t>
                </a:r>
                <a14:m>
                  <m:oMath xmlns:m="http://schemas.openxmlformats.org/officeDocument/2006/math">
                    <m:r>
                      <a:rPr lang="en-US" sz="1600" b="0" i="1" smtClean="0">
                        <a:latin typeface="Cambria Math" panose="02040503050406030204" pitchFamily="18" charset="0"/>
                      </a:rPr>
                      <m:t>𝑎</m:t>
                    </m:r>
                    <m:r>
                      <a:rPr lang="en-US" sz="1600" b="0" i="1" smtClean="0">
                        <a:latin typeface="Cambria Math" panose="02040503050406030204" pitchFamily="18" charset="0"/>
                      </a:rPr>
                      <m:t>+</m:t>
                    </m:r>
                    <m:r>
                      <a:rPr lang="en-US" sz="1600" b="0" i="1" smtClean="0">
                        <a:latin typeface="Cambria Math" panose="02040503050406030204" pitchFamily="18" charset="0"/>
                      </a:rPr>
                      <m:t>𝑏𝑥</m:t>
                    </m:r>
                    <m:r>
                      <a:rPr lang="en-US" sz="1600" b="0" i="1" smtClean="0">
                        <a:latin typeface="Cambria Math" panose="02040503050406030204" pitchFamily="18" charset="0"/>
                      </a:rPr>
                      <m:t> </m:t>
                    </m:r>
                  </m:oMath>
                </a14:m>
                <a:endParaRPr lang="en-US" sz="1600" dirty="0"/>
              </a:p>
              <a:p>
                <a:pPr marL="285750" indent="-285750">
                  <a:buFont typeface="Arial" panose="020B0604020202020204" pitchFamily="34" charset="0"/>
                  <a:buChar char="•"/>
                </a:pPr>
                <a:r>
                  <a:rPr lang="en-US" sz="1600" dirty="0"/>
                  <a:t>Measure error using R2 (R-square)-method, RMSE; error measure is basically the distance of data points to the model</a:t>
                </a:r>
              </a:p>
            </p:txBody>
          </p:sp>
        </mc:Choice>
        <mc:Fallback xmlns="">
          <p:sp>
            <p:nvSpPr>
              <p:cNvPr id="6" name="TextBox 5">
                <a:extLst>
                  <a:ext uri="{FF2B5EF4-FFF2-40B4-BE49-F238E27FC236}">
                    <a16:creationId xmlns:a16="http://schemas.microsoft.com/office/drawing/2014/main" id="{D949117E-8758-0376-5A1A-68175E8F8494}"/>
                  </a:ext>
                </a:extLst>
              </p:cNvPr>
              <p:cNvSpPr txBox="1">
                <a:spLocks noRot="1" noChangeAspect="1" noMove="1" noResize="1" noEditPoints="1" noAdjustHandles="1" noChangeArrowheads="1" noChangeShapeType="1" noTextEdit="1"/>
              </p:cNvSpPr>
              <p:nvPr/>
            </p:nvSpPr>
            <p:spPr>
              <a:xfrm>
                <a:off x="823378" y="4567396"/>
                <a:ext cx="5147116" cy="1323439"/>
              </a:xfrm>
              <a:prstGeom prst="rect">
                <a:avLst/>
              </a:prstGeom>
              <a:blipFill>
                <a:blip r:embed="rId4"/>
                <a:stretch>
                  <a:fillRect l="-474" t="-1382" b="-506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0D77DDD-7023-6E74-46F9-B87B576D0471}"/>
                  </a:ext>
                </a:extLst>
              </p:cNvPr>
              <p:cNvSpPr txBox="1"/>
              <p:nvPr/>
            </p:nvSpPr>
            <p:spPr>
              <a:xfrm>
                <a:off x="6432480" y="4567396"/>
                <a:ext cx="5493140" cy="1672381"/>
              </a:xfrm>
              <a:prstGeom prst="rect">
                <a:avLst/>
              </a:prstGeom>
              <a:noFill/>
            </p:spPr>
            <p:txBody>
              <a:bodyPr wrap="square" rtlCol="0">
                <a:spAutoFit/>
              </a:bodyPr>
              <a:lstStyle/>
              <a:p>
                <a:pPr marL="285750" indent="-285750">
                  <a:buFont typeface="Arial" panose="020B0604020202020204" pitchFamily="34" charset="0"/>
                  <a:buChar char="•"/>
                </a:pPr>
                <a:r>
                  <a:rPr lang="en-US" sz="1600" dirty="0"/>
                  <a:t>Fit S-curve through the data</a:t>
                </a:r>
              </a:p>
              <a:p>
                <a:pPr marL="285750" indent="-285750">
                  <a:buFont typeface="Arial" panose="020B0604020202020204" pitchFamily="34" charset="0"/>
                  <a:buChar char="•"/>
                </a:pPr>
                <a:r>
                  <a:rPr lang="en-US" sz="1600" dirty="0"/>
                  <a:t>2 parameter model in the form of the logistic function </a:t>
                </a:r>
                <a14:m>
                  <m:oMath xmlns:m="http://schemas.openxmlformats.org/officeDocument/2006/math">
                    <m:f>
                      <m:fPr>
                        <m:ctrlPr>
                          <a:rPr lang="en-US" sz="1600" i="1" smtClean="0">
                            <a:latin typeface="Cambria Math" panose="02040503050406030204" pitchFamily="18" charset="0"/>
                          </a:rPr>
                        </m:ctrlPr>
                      </m:fPr>
                      <m:num>
                        <m:r>
                          <a:rPr lang="en-US" sz="1600" b="0" i="1" smtClean="0">
                            <a:latin typeface="Cambria Math" panose="02040503050406030204" pitchFamily="18" charset="0"/>
                          </a:rPr>
                          <m:t>1</m:t>
                        </m:r>
                      </m:num>
                      <m:den>
                        <m:sSup>
                          <m:sSupPr>
                            <m:ctrlPr>
                              <a:rPr lang="en-US" sz="1600" i="1">
                                <a:latin typeface="Cambria Math" panose="02040503050406030204" pitchFamily="18" charset="0"/>
                              </a:rPr>
                            </m:ctrlPr>
                          </m:sSupPr>
                          <m:e>
                            <m:r>
                              <a:rPr lang="en-US" sz="1600" i="1">
                                <a:latin typeface="Cambria Math" panose="02040503050406030204" pitchFamily="18" charset="0"/>
                              </a:rPr>
                              <m:t>1+</m:t>
                            </m:r>
                            <m:r>
                              <a:rPr lang="en-US" sz="1600" i="1">
                                <a:latin typeface="Cambria Math" panose="02040503050406030204" pitchFamily="18" charset="0"/>
                              </a:rPr>
                              <m:t>𝑒</m:t>
                            </m:r>
                          </m:e>
                          <m:sup>
                            <m:r>
                              <a:rPr lang="en-US" sz="1600" b="0" i="1" smtClean="0">
                                <a:latin typeface="Cambria Math" panose="02040503050406030204" pitchFamily="18" charset="0"/>
                              </a:rPr>
                              <m:t>−(</m:t>
                            </m:r>
                            <m:r>
                              <a:rPr lang="en-US" sz="1600" b="0" i="1" smtClean="0">
                                <a:latin typeface="Cambria Math" panose="02040503050406030204" pitchFamily="18" charset="0"/>
                              </a:rPr>
                              <m:t>𝑎</m:t>
                            </m:r>
                            <m:r>
                              <a:rPr lang="en-US" sz="1600" b="0" i="1" smtClean="0">
                                <a:latin typeface="Cambria Math" panose="02040503050406030204" pitchFamily="18" charset="0"/>
                              </a:rPr>
                              <m:t>+</m:t>
                            </m:r>
                            <m:r>
                              <a:rPr lang="en-US" sz="1600" b="0" i="1" smtClean="0">
                                <a:latin typeface="Cambria Math" panose="02040503050406030204" pitchFamily="18" charset="0"/>
                              </a:rPr>
                              <m:t>𝑏𝑥</m:t>
                            </m:r>
                            <m:r>
                              <a:rPr lang="en-US" sz="1600" b="0" i="1" smtClean="0">
                                <a:latin typeface="Cambria Math" panose="02040503050406030204" pitchFamily="18" charset="0"/>
                              </a:rPr>
                              <m:t>)</m:t>
                            </m:r>
                          </m:sup>
                        </m:sSup>
                      </m:den>
                    </m:f>
                  </m:oMath>
                </a14:m>
                <a:r>
                  <a:rPr lang="en-US" sz="1600" dirty="0"/>
                  <a:t>; interpreted as the</a:t>
                </a:r>
                <a:r>
                  <a:rPr lang="en-US" sz="1600" b="1" dirty="0"/>
                  <a:t> probability of a classification</a:t>
                </a:r>
              </a:p>
              <a:p>
                <a:pPr marL="285750" indent="-285750">
                  <a:buFont typeface="Arial" panose="020B0604020202020204" pitchFamily="34" charset="0"/>
                  <a:buChar char="•"/>
                </a:pPr>
                <a:r>
                  <a:rPr lang="en-US" sz="1600" dirty="0"/>
                  <a:t>Measure error using Maximum Likelihood function, leads to error measure called ‘cross-entropy’ by counting the number of misclassifications</a:t>
                </a:r>
              </a:p>
            </p:txBody>
          </p:sp>
        </mc:Choice>
        <mc:Fallback xmlns="">
          <p:sp>
            <p:nvSpPr>
              <p:cNvPr id="7" name="TextBox 6">
                <a:extLst>
                  <a:ext uri="{FF2B5EF4-FFF2-40B4-BE49-F238E27FC236}">
                    <a16:creationId xmlns:a16="http://schemas.microsoft.com/office/drawing/2014/main" id="{50D77DDD-7023-6E74-46F9-B87B576D0471}"/>
                  </a:ext>
                </a:extLst>
              </p:cNvPr>
              <p:cNvSpPr txBox="1">
                <a:spLocks noRot="1" noChangeAspect="1" noMove="1" noResize="1" noEditPoints="1" noAdjustHandles="1" noChangeArrowheads="1" noChangeShapeType="1" noTextEdit="1"/>
              </p:cNvSpPr>
              <p:nvPr/>
            </p:nvSpPr>
            <p:spPr>
              <a:xfrm>
                <a:off x="6432480" y="4567396"/>
                <a:ext cx="5493140" cy="1672381"/>
              </a:xfrm>
              <a:prstGeom prst="rect">
                <a:avLst/>
              </a:prstGeom>
              <a:blipFill>
                <a:blip r:embed="rId5"/>
                <a:stretch>
                  <a:fillRect l="-444" t="-1091" b="-4364"/>
                </a:stretch>
              </a:blipFill>
            </p:spPr>
            <p:txBody>
              <a:bodyPr/>
              <a:lstStyle/>
              <a:p>
                <a:r>
                  <a:rPr lang="en-US">
                    <a:noFill/>
                  </a:rPr>
                  <a:t> </a:t>
                </a:r>
              </a:p>
            </p:txBody>
          </p:sp>
        </mc:Fallback>
      </mc:AlternateContent>
      <p:sp>
        <p:nvSpPr>
          <p:cNvPr id="8" name="Oval 7">
            <a:extLst>
              <a:ext uri="{FF2B5EF4-FFF2-40B4-BE49-F238E27FC236}">
                <a16:creationId xmlns:a16="http://schemas.microsoft.com/office/drawing/2014/main" id="{44865F20-9DF1-96BC-7631-834593957E4B}"/>
              </a:ext>
            </a:extLst>
          </p:cNvPr>
          <p:cNvSpPr/>
          <p:nvPr/>
        </p:nvSpPr>
        <p:spPr>
          <a:xfrm>
            <a:off x="8890426" y="3086146"/>
            <a:ext cx="192101" cy="192101"/>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D3706FEE-74E0-C1EE-2167-7F7978E6D674}"/>
              </a:ext>
            </a:extLst>
          </p:cNvPr>
          <p:cNvCxnSpPr>
            <a:cxnSpLocks/>
          </p:cNvCxnSpPr>
          <p:nvPr/>
        </p:nvCxnSpPr>
        <p:spPr>
          <a:xfrm>
            <a:off x="9067199" y="3261087"/>
            <a:ext cx="315006" cy="104520"/>
          </a:xfrm>
          <a:prstGeom prst="line">
            <a:avLst/>
          </a:prstGeom>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73FD9B1A-F5E2-01CF-4756-0D5B2616A765}"/>
              </a:ext>
            </a:extLst>
          </p:cNvPr>
          <p:cNvSpPr txBox="1"/>
          <p:nvPr/>
        </p:nvSpPr>
        <p:spPr>
          <a:xfrm>
            <a:off x="9326980" y="3052270"/>
            <a:ext cx="2510117" cy="738664"/>
          </a:xfrm>
          <a:prstGeom prst="rect">
            <a:avLst/>
          </a:prstGeom>
          <a:noFill/>
        </p:spPr>
        <p:txBody>
          <a:bodyPr wrap="square" rtlCol="0">
            <a:spAutoFit/>
          </a:bodyPr>
          <a:lstStyle/>
          <a:p>
            <a:r>
              <a:rPr lang="en-US" sz="1400" dirty="0"/>
              <a:t>High income = very high probability of voting for Candidate A</a:t>
            </a:r>
          </a:p>
        </p:txBody>
      </p:sp>
      <p:sp>
        <p:nvSpPr>
          <p:cNvPr id="13" name="TextBox 12">
            <a:extLst>
              <a:ext uri="{FF2B5EF4-FFF2-40B4-BE49-F238E27FC236}">
                <a16:creationId xmlns:a16="http://schemas.microsoft.com/office/drawing/2014/main" id="{95878462-B6BE-2C68-1F2D-6F2451A6FE44}"/>
              </a:ext>
            </a:extLst>
          </p:cNvPr>
          <p:cNvSpPr txBox="1"/>
          <p:nvPr/>
        </p:nvSpPr>
        <p:spPr>
          <a:xfrm>
            <a:off x="4987799" y="2950492"/>
            <a:ext cx="1668652" cy="954107"/>
          </a:xfrm>
          <a:prstGeom prst="rect">
            <a:avLst/>
          </a:prstGeom>
          <a:noFill/>
        </p:spPr>
        <p:txBody>
          <a:bodyPr wrap="square" rtlCol="0">
            <a:spAutoFit/>
          </a:bodyPr>
          <a:lstStyle/>
          <a:p>
            <a:pPr algn="r"/>
            <a:r>
              <a:rPr lang="en-US" sz="1400" dirty="0"/>
              <a:t>Low income = very low probability of voting for Candidate B</a:t>
            </a:r>
          </a:p>
        </p:txBody>
      </p:sp>
      <p:sp>
        <p:nvSpPr>
          <p:cNvPr id="14" name="Oval 13">
            <a:extLst>
              <a:ext uri="{FF2B5EF4-FFF2-40B4-BE49-F238E27FC236}">
                <a16:creationId xmlns:a16="http://schemas.microsoft.com/office/drawing/2014/main" id="{B2DBD1FB-F095-C223-8E81-86744E0AE545}"/>
              </a:ext>
            </a:extLst>
          </p:cNvPr>
          <p:cNvSpPr/>
          <p:nvPr/>
        </p:nvSpPr>
        <p:spPr>
          <a:xfrm>
            <a:off x="7356743" y="4075050"/>
            <a:ext cx="192101" cy="192101"/>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CB87848C-F13A-6BF3-C4F7-B6027D499CA8}"/>
              </a:ext>
            </a:extLst>
          </p:cNvPr>
          <p:cNvCxnSpPr>
            <a:cxnSpLocks/>
          </p:cNvCxnSpPr>
          <p:nvPr/>
        </p:nvCxnSpPr>
        <p:spPr>
          <a:xfrm>
            <a:off x="6608268" y="3631312"/>
            <a:ext cx="748475" cy="425298"/>
          </a:xfrm>
          <a:prstGeom prst="line">
            <a:avLst/>
          </a:prstGeom>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404F0D2C-AD1B-29E4-E170-DBB6D81B4BFD}"/>
              </a:ext>
            </a:extLst>
          </p:cNvPr>
          <p:cNvSpPr/>
          <p:nvPr/>
        </p:nvSpPr>
        <p:spPr>
          <a:xfrm>
            <a:off x="8009067" y="3550099"/>
            <a:ext cx="192101" cy="192101"/>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AC3B5C3C-0365-97C1-4EBE-8AE809F9E714}"/>
              </a:ext>
            </a:extLst>
          </p:cNvPr>
          <p:cNvSpPr txBox="1"/>
          <p:nvPr/>
        </p:nvSpPr>
        <p:spPr>
          <a:xfrm>
            <a:off x="9320733" y="3851145"/>
            <a:ext cx="2510117" cy="738664"/>
          </a:xfrm>
          <a:prstGeom prst="rect">
            <a:avLst/>
          </a:prstGeom>
          <a:noFill/>
        </p:spPr>
        <p:txBody>
          <a:bodyPr wrap="square" rtlCol="0">
            <a:spAutoFit/>
          </a:bodyPr>
          <a:lstStyle/>
          <a:p>
            <a:r>
              <a:rPr lang="en-US" sz="1400" dirty="0"/>
              <a:t>Medium income = close to 0.5 probability of voting for Candidate A/B</a:t>
            </a:r>
          </a:p>
        </p:txBody>
      </p:sp>
      <p:cxnSp>
        <p:nvCxnSpPr>
          <p:cNvPr id="22" name="Straight Connector 21">
            <a:extLst>
              <a:ext uri="{FF2B5EF4-FFF2-40B4-BE49-F238E27FC236}">
                <a16:creationId xmlns:a16="http://schemas.microsoft.com/office/drawing/2014/main" id="{3A5E479F-49BA-A9E8-2934-6451E7427CEB}"/>
              </a:ext>
            </a:extLst>
          </p:cNvPr>
          <p:cNvCxnSpPr>
            <a:cxnSpLocks/>
          </p:cNvCxnSpPr>
          <p:nvPr/>
        </p:nvCxnSpPr>
        <p:spPr>
          <a:xfrm>
            <a:off x="8201168" y="3693322"/>
            <a:ext cx="1189745" cy="417571"/>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188976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78950-1E9A-7E61-74CA-49558C414779}"/>
              </a:ext>
            </a:extLst>
          </p:cNvPr>
          <p:cNvSpPr>
            <a:spLocks noGrp="1"/>
          </p:cNvSpPr>
          <p:nvPr>
            <p:ph type="title"/>
          </p:nvPr>
        </p:nvSpPr>
        <p:spPr/>
        <p:txBody>
          <a:bodyPr/>
          <a:lstStyle/>
          <a:p>
            <a:r>
              <a:rPr lang="en-US" dirty="0"/>
              <a:t>Regression</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3947F8F-5E95-8A71-1536-9CE74FCE8700}"/>
                  </a:ext>
                </a:extLst>
              </p:cNvPr>
              <p:cNvSpPr txBox="1"/>
              <p:nvPr/>
            </p:nvSpPr>
            <p:spPr>
              <a:xfrm>
                <a:off x="1097280" y="2216806"/>
                <a:ext cx="10128968" cy="4127477"/>
              </a:xfrm>
              <a:prstGeom prst="rect">
                <a:avLst/>
              </a:prstGeom>
              <a:noFill/>
            </p:spPr>
            <p:txBody>
              <a:bodyPr wrap="square" rtlCol="0">
                <a:spAutoFit/>
              </a:bodyPr>
              <a:lstStyle/>
              <a:p>
                <a:r>
                  <a:rPr lang="en-US" sz="1400" dirty="0"/>
                  <a:t>Definition: Regression (Analysis) is a statistical method to estimate (or approximate) the relationship between a dependent, real (numeric) variable (the target or response variable) and a set of independent variables (the features or labels). </a:t>
                </a:r>
              </a:p>
              <a:p>
                <a:endParaRPr lang="en-US" sz="1400" dirty="0"/>
              </a:p>
              <a:p>
                <a:r>
                  <a:rPr lang="en-US" sz="1400" dirty="0"/>
                  <a:t>Problem statement: given a set of </a:t>
                </a:r>
                <a:r>
                  <a:rPr lang="en-US" sz="1400" i="1" dirty="0"/>
                  <a:t>n</a:t>
                </a:r>
                <a:r>
                  <a:rPr lang="en-US" sz="1400" dirty="0"/>
                  <a:t> independent measurement data </a:t>
                </a:r>
                <a14:m>
                  <m:oMath xmlns:m="http://schemas.openxmlformats.org/officeDocument/2006/math">
                    <m:r>
                      <a:rPr lang="en-US" sz="1400" b="1" i="1" smtClean="0">
                        <a:latin typeface="Cambria Math" panose="02040503050406030204" pitchFamily="18" charset="0"/>
                      </a:rPr>
                      <m:t>𝑿</m:t>
                    </m:r>
                    <m:r>
                      <a:rPr lang="en-US" sz="1400" b="1" i="1" smtClean="0">
                        <a:latin typeface="Cambria Math" panose="02040503050406030204" pitchFamily="18" charset="0"/>
                      </a:rPr>
                      <m:t>=</m:t>
                    </m:r>
                    <m:d>
                      <m:dPr>
                        <m:begChr m:val="{"/>
                        <m:endChr m:val="}"/>
                        <m:ctrlPr>
                          <a:rPr lang="en-US" sz="1400" b="1" i="1" smtClean="0">
                            <a:latin typeface="Cambria Math" panose="02040503050406030204" pitchFamily="18" charset="0"/>
                          </a:rPr>
                        </m:ctrlPr>
                      </m:dPr>
                      <m:e>
                        <m:sSup>
                          <m:sSupPr>
                            <m:ctrlPr>
                              <a:rPr lang="en-US" sz="1400" b="1" i="1" smtClean="0">
                                <a:latin typeface="Cambria Math" panose="02040503050406030204" pitchFamily="18" charset="0"/>
                              </a:rPr>
                            </m:ctrlPr>
                          </m:sSupPr>
                          <m:e>
                            <m:r>
                              <a:rPr lang="en-US" sz="1400" b="1" i="1" smtClean="0">
                                <a:latin typeface="Cambria Math" panose="02040503050406030204" pitchFamily="18" charset="0"/>
                              </a:rPr>
                              <m:t>𝒙</m:t>
                            </m:r>
                          </m:e>
                          <m:sup>
                            <m:r>
                              <a:rPr lang="en-US" sz="1400" b="0" i="1" smtClean="0">
                                <a:latin typeface="Cambria Math" panose="02040503050406030204" pitchFamily="18" charset="0"/>
                              </a:rPr>
                              <m:t>(1)</m:t>
                            </m:r>
                          </m:sup>
                        </m:sSup>
                        <m:r>
                          <a:rPr lang="en-US" sz="1400" b="1" i="1" smtClean="0">
                            <a:latin typeface="Cambria Math" panose="02040503050406030204" pitchFamily="18" charset="0"/>
                          </a:rPr>
                          <m:t>,…,</m:t>
                        </m:r>
                        <m:sSup>
                          <m:sSupPr>
                            <m:ctrlPr>
                              <a:rPr lang="en-US" sz="1400" b="1" i="1">
                                <a:latin typeface="Cambria Math" panose="02040503050406030204" pitchFamily="18" charset="0"/>
                              </a:rPr>
                            </m:ctrlPr>
                          </m:sSupPr>
                          <m:e>
                            <m:r>
                              <a:rPr lang="en-US" sz="1400" b="1" i="1">
                                <a:latin typeface="Cambria Math" panose="02040503050406030204" pitchFamily="18" charset="0"/>
                              </a:rPr>
                              <m:t>𝒙</m:t>
                            </m:r>
                          </m:e>
                          <m:sup>
                            <m:r>
                              <a:rPr lang="en-US" sz="1400" i="1">
                                <a:latin typeface="Cambria Math" panose="02040503050406030204" pitchFamily="18" charset="0"/>
                              </a:rPr>
                              <m:t>(</m:t>
                            </m:r>
                            <m:r>
                              <a:rPr lang="en-US" sz="1400" b="0" i="1" smtClean="0">
                                <a:latin typeface="Cambria Math" panose="02040503050406030204" pitchFamily="18" charset="0"/>
                              </a:rPr>
                              <m:t>𝑛</m:t>
                            </m:r>
                            <m:r>
                              <a:rPr lang="en-US" sz="1400" i="1">
                                <a:latin typeface="Cambria Math" panose="02040503050406030204" pitchFamily="18" charset="0"/>
                              </a:rPr>
                              <m:t>)</m:t>
                            </m:r>
                          </m:sup>
                        </m:sSup>
                      </m:e>
                    </m:d>
                    <m:r>
                      <a:rPr lang="en-US" sz="1400" b="1" i="1" smtClean="0">
                        <a:latin typeface="Cambria Math" panose="02040503050406030204" pitchFamily="18" charset="0"/>
                      </a:rPr>
                      <m:t>,</m:t>
                    </m:r>
                    <m:sSup>
                      <m:sSupPr>
                        <m:ctrlPr>
                          <a:rPr lang="en-US" sz="1400" b="1" i="1">
                            <a:latin typeface="Cambria Math" panose="02040503050406030204" pitchFamily="18" charset="0"/>
                          </a:rPr>
                        </m:ctrlPr>
                      </m:sSupPr>
                      <m:e>
                        <m:r>
                          <a:rPr lang="en-US" sz="1400" b="1" i="1">
                            <a:latin typeface="Cambria Math" panose="02040503050406030204" pitchFamily="18" charset="0"/>
                          </a:rPr>
                          <m:t>𝒙</m:t>
                        </m:r>
                      </m:e>
                      <m:sup>
                        <m:r>
                          <a:rPr lang="en-US" sz="1400" i="1">
                            <a:latin typeface="Cambria Math" panose="02040503050406030204" pitchFamily="18" charset="0"/>
                          </a:rPr>
                          <m:t>(</m:t>
                        </m:r>
                        <m:r>
                          <a:rPr lang="en-US" sz="1400" b="0" i="1" smtClean="0">
                            <a:latin typeface="Cambria Math" panose="02040503050406030204" pitchFamily="18" charset="0"/>
                          </a:rPr>
                          <m:t>𝑖</m:t>
                        </m:r>
                        <m:r>
                          <a:rPr lang="en-US" sz="1400" i="1">
                            <a:latin typeface="Cambria Math" panose="02040503050406030204" pitchFamily="18" charset="0"/>
                          </a:rPr>
                          <m:t>)</m:t>
                        </m:r>
                      </m:sup>
                    </m:sSup>
                    <m:r>
                      <a:rPr lang="en-US" sz="1400" b="0" i="1" smtClean="0">
                        <a:latin typeface="Cambria Math" panose="02040503050406030204" pitchFamily="18" charset="0"/>
                        <a:ea typeface="Cambria Math" panose="02040503050406030204" pitchFamily="18" charset="0"/>
                      </a:rPr>
                      <m:t>∈</m:t>
                    </m:r>
                  </m:oMath>
                </a14:m>
                <a:r>
                  <a:rPr lang="en-US" sz="1400" dirty="0">
                    <a:ea typeface="Cambria Math" panose="02040503050406030204" pitchFamily="18" charset="0"/>
                  </a:rPr>
                  <a:t> </a:t>
                </a:r>
                <a14:m>
                  <m:oMath xmlns:m="http://schemas.openxmlformats.org/officeDocument/2006/math">
                    <m:sSup>
                      <m:sSupPr>
                        <m:ctrlPr>
                          <a:rPr lang="en-US" sz="1400" i="1">
                            <a:latin typeface="Cambria Math" panose="02040503050406030204" pitchFamily="18" charset="0"/>
                            <a:ea typeface="Cambria Math" panose="02040503050406030204" pitchFamily="18" charset="0"/>
                          </a:rPr>
                        </m:ctrlPr>
                      </m:sSupPr>
                      <m:e>
                        <m:r>
                          <a:rPr lang="en-US" sz="1400" b="0" i="1">
                            <a:latin typeface="Cambria Math" panose="02040503050406030204" pitchFamily="18" charset="0"/>
                            <a:ea typeface="Cambria Math" panose="02040503050406030204" pitchFamily="18" charset="0"/>
                          </a:rPr>
                          <m:t>ℝ</m:t>
                        </m:r>
                      </m:e>
                      <m:sup>
                        <m:r>
                          <a:rPr lang="en-US" sz="1400" b="0" i="1" smtClean="0">
                            <a:latin typeface="Cambria Math" panose="02040503050406030204" pitchFamily="18" charset="0"/>
                            <a:ea typeface="Cambria Math" panose="02040503050406030204" pitchFamily="18" charset="0"/>
                          </a:rPr>
                          <m:t>𝑚</m:t>
                        </m:r>
                      </m:sup>
                    </m:sSup>
                  </m:oMath>
                </a14:m>
                <a:r>
                  <a:rPr lang="en-US" sz="1400" dirty="0"/>
                  <a:t> and dependent labels</a:t>
                </a:r>
                <a14:m>
                  <m:oMath xmlns:m="http://schemas.openxmlformats.org/officeDocument/2006/math">
                    <m:r>
                      <a:rPr lang="en-US" sz="1400" b="0" i="0" smtClean="0">
                        <a:latin typeface="Cambria Math" panose="02040503050406030204" pitchFamily="18" charset="0"/>
                      </a:rPr>
                      <m:t> </m:t>
                    </m:r>
                    <m:r>
                      <a:rPr lang="en-US" sz="1400" b="1" i="1" smtClean="0">
                        <a:latin typeface="Cambria Math" panose="02040503050406030204" pitchFamily="18" charset="0"/>
                      </a:rPr>
                      <m:t>𝒀</m:t>
                    </m:r>
                    <m:r>
                      <a:rPr lang="en-US" sz="1400" b="1" i="1">
                        <a:latin typeface="Cambria Math" panose="02040503050406030204" pitchFamily="18" charset="0"/>
                      </a:rPr>
                      <m:t>=</m:t>
                    </m:r>
                    <m:d>
                      <m:dPr>
                        <m:begChr m:val="{"/>
                        <m:endChr m:val="}"/>
                        <m:ctrlPr>
                          <a:rPr lang="en-US" sz="1400" b="1" i="1">
                            <a:latin typeface="Cambria Math" panose="02040503050406030204" pitchFamily="18" charset="0"/>
                          </a:rPr>
                        </m:ctrlPr>
                      </m:dPr>
                      <m:e>
                        <m:sSup>
                          <m:sSupPr>
                            <m:ctrlPr>
                              <a:rPr lang="en-US" sz="1400" b="1" i="1">
                                <a:latin typeface="Cambria Math" panose="02040503050406030204" pitchFamily="18" charset="0"/>
                              </a:rPr>
                            </m:ctrlPr>
                          </m:sSupPr>
                          <m:e>
                            <m:r>
                              <a:rPr lang="en-US" sz="1400" b="1" i="1" smtClean="0">
                                <a:latin typeface="Cambria Math" panose="02040503050406030204" pitchFamily="18" charset="0"/>
                              </a:rPr>
                              <m:t>𝒚</m:t>
                            </m:r>
                          </m:e>
                          <m:sup>
                            <m:r>
                              <a:rPr lang="en-US" sz="1400" i="1">
                                <a:latin typeface="Cambria Math" panose="02040503050406030204" pitchFamily="18" charset="0"/>
                              </a:rPr>
                              <m:t>(1)</m:t>
                            </m:r>
                          </m:sup>
                        </m:sSup>
                        <m:r>
                          <a:rPr lang="en-US" sz="1400" b="1" i="1">
                            <a:latin typeface="Cambria Math" panose="02040503050406030204" pitchFamily="18" charset="0"/>
                          </a:rPr>
                          <m:t>,…,</m:t>
                        </m:r>
                        <m:sSup>
                          <m:sSupPr>
                            <m:ctrlPr>
                              <a:rPr lang="en-US" sz="1400" b="1" i="1">
                                <a:latin typeface="Cambria Math" panose="02040503050406030204" pitchFamily="18" charset="0"/>
                              </a:rPr>
                            </m:ctrlPr>
                          </m:sSupPr>
                          <m:e>
                            <m:r>
                              <a:rPr lang="en-US" sz="1400" b="1" i="1" smtClean="0">
                                <a:latin typeface="Cambria Math" panose="02040503050406030204" pitchFamily="18" charset="0"/>
                              </a:rPr>
                              <m:t>𝒚</m:t>
                            </m:r>
                          </m:e>
                          <m:sup>
                            <m:r>
                              <a:rPr lang="en-US" sz="1400" i="1">
                                <a:latin typeface="Cambria Math" panose="02040503050406030204" pitchFamily="18" charset="0"/>
                              </a:rPr>
                              <m:t>(</m:t>
                            </m:r>
                            <m:r>
                              <a:rPr lang="en-US" sz="1400" b="0" i="1" smtClean="0">
                                <a:latin typeface="Cambria Math" panose="02040503050406030204" pitchFamily="18" charset="0"/>
                              </a:rPr>
                              <m:t>𝑛</m:t>
                            </m:r>
                            <m:r>
                              <a:rPr lang="en-US" sz="1400" i="1">
                                <a:latin typeface="Cambria Math" panose="02040503050406030204" pitchFamily="18" charset="0"/>
                              </a:rPr>
                              <m:t>)</m:t>
                            </m:r>
                          </m:sup>
                        </m:sSup>
                      </m:e>
                    </m:d>
                    <m:r>
                      <a:rPr lang="en-US" sz="1400" b="1" i="1" smtClean="0">
                        <a:latin typeface="Cambria Math" panose="02040503050406030204" pitchFamily="18" charset="0"/>
                      </a:rPr>
                      <m:t>,</m:t>
                    </m:r>
                    <m:sSup>
                      <m:sSupPr>
                        <m:ctrlPr>
                          <a:rPr lang="en-US" sz="1400" b="1" i="1">
                            <a:latin typeface="Cambria Math" panose="02040503050406030204" pitchFamily="18" charset="0"/>
                          </a:rPr>
                        </m:ctrlPr>
                      </m:sSupPr>
                      <m:e>
                        <m:r>
                          <a:rPr lang="en-US" sz="1400" b="1" i="1">
                            <a:latin typeface="Cambria Math" panose="02040503050406030204" pitchFamily="18" charset="0"/>
                          </a:rPr>
                          <m:t>𝒚</m:t>
                        </m:r>
                      </m:e>
                      <m:sup>
                        <m:r>
                          <a:rPr lang="en-US" sz="1400" i="1">
                            <a:latin typeface="Cambria Math" panose="02040503050406030204" pitchFamily="18" charset="0"/>
                          </a:rPr>
                          <m:t>(</m:t>
                        </m:r>
                        <m:r>
                          <a:rPr lang="en-US" sz="1400" i="1">
                            <a:latin typeface="Cambria Math" panose="02040503050406030204" pitchFamily="18" charset="0"/>
                          </a:rPr>
                          <m:t>𝑖</m:t>
                        </m:r>
                        <m:r>
                          <a:rPr lang="en-US" sz="1400" i="1">
                            <a:latin typeface="Cambria Math" panose="02040503050406030204" pitchFamily="18" charset="0"/>
                          </a:rPr>
                          <m:t>)</m:t>
                        </m:r>
                      </m:sup>
                    </m:sSup>
                    <m:r>
                      <a:rPr lang="en-US" sz="1400" i="1">
                        <a:latin typeface="Cambria Math" panose="02040503050406030204" pitchFamily="18" charset="0"/>
                        <a:ea typeface="Cambria Math" panose="02040503050406030204" pitchFamily="18" charset="0"/>
                      </a:rPr>
                      <m:t>∈</m:t>
                    </m:r>
                    <m:r>
                      <m:rPr>
                        <m:nor/>
                      </m:rPr>
                      <a:rPr lang="en-US" sz="1400" dirty="0">
                        <a:ea typeface="Cambria Math" panose="02040503050406030204" pitchFamily="18" charset="0"/>
                      </a:rPr>
                      <m:t> </m:t>
                    </m:r>
                    <m:sSup>
                      <m:sSupPr>
                        <m:ctrlPr>
                          <a:rPr lang="en-US" sz="1400" i="1">
                            <a:latin typeface="Cambria Math" panose="02040503050406030204" pitchFamily="18" charset="0"/>
                            <a:ea typeface="Cambria Math" panose="02040503050406030204" pitchFamily="18" charset="0"/>
                          </a:rPr>
                        </m:ctrlPr>
                      </m:sSupPr>
                      <m:e>
                        <m:r>
                          <a:rPr lang="en-US" sz="1400" i="1">
                            <a:latin typeface="Cambria Math" panose="02040503050406030204" pitchFamily="18" charset="0"/>
                            <a:ea typeface="Cambria Math" panose="02040503050406030204" pitchFamily="18" charset="0"/>
                          </a:rPr>
                          <m:t>ℝ</m:t>
                        </m:r>
                      </m:e>
                      <m:sup>
                        <m:r>
                          <a:rPr lang="en-US" sz="1400" b="0" i="1" smtClean="0">
                            <a:latin typeface="Cambria Math" panose="02040503050406030204" pitchFamily="18" charset="0"/>
                            <a:ea typeface="Cambria Math" panose="02040503050406030204" pitchFamily="18" charset="0"/>
                          </a:rPr>
                          <m:t>𝑙</m:t>
                        </m:r>
                      </m:sup>
                    </m:sSup>
                  </m:oMath>
                </a14:m>
                <a:r>
                  <a:rPr lang="en-US" sz="1400" dirty="0"/>
                  <a:t> find a function </a:t>
                </a:r>
                <a14:m>
                  <m:oMath xmlns:m="http://schemas.openxmlformats.org/officeDocument/2006/math">
                    <m:r>
                      <a:rPr lang="en-US" sz="1400" b="0" i="1" smtClean="0">
                        <a:latin typeface="Cambria Math" panose="02040503050406030204" pitchFamily="18" charset="0"/>
                      </a:rPr>
                      <m:t>𝑓</m:t>
                    </m:r>
                    <m:sSup>
                      <m:sSupPr>
                        <m:ctrlPr>
                          <a:rPr lang="en-US" sz="1400" b="1" i="1">
                            <a:latin typeface="Cambria Math" panose="02040503050406030204" pitchFamily="18" charset="0"/>
                            <a:ea typeface="Cambria Math" panose="02040503050406030204" pitchFamily="18" charset="0"/>
                          </a:rPr>
                        </m:ctrlPr>
                      </m:sSupPr>
                      <m:e>
                        <m:r>
                          <a:rPr lang="en-US" sz="1400" b="1" i="1" smtClean="0">
                            <a:latin typeface="Cambria Math" panose="02040503050406030204" pitchFamily="18" charset="0"/>
                            <a:ea typeface="Cambria Math" panose="02040503050406030204" pitchFamily="18" charset="0"/>
                          </a:rPr>
                          <m:t>:</m:t>
                        </m:r>
                        <m:r>
                          <a:rPr lang="en-US" sz="1400" b="1" i="1">
                            <a:latin typeface="Cambria Math" panose="02040503050406030204" pitchFamily="18" charset="0"/>
                            <a:ea typeface="Cambria Math" panose="02040503050406030204" pitchFamily="18" charset="0"/>
                          </a:rPr>
                          <m:t>ℝ</m:t>
                        </m:r>
                      </m:e>
                      <m:sup>
                        <m:r>
                          <a:rPr lang="en-US" sz="1400" b="0" i="1" smtClean="0">
                            <a:latin typeface="Cambria Math" panose="02040503050406030204" pitchFamily="18" charset="0"/>
                            <a:ea typeface="Cambria Math" panose="02040503050406030204" pitchFamily="18" charset="0"/>
                          </a:rPr>
                          <m:t>𝑚</m:t>
                        </m:r>
                      </m:sup>
                    </m:sSup>
                    <m:r>
                      <a:rPr lang="en-US" sz="1400" b="1" i="1">
                        <a:latin typeface="Cambria Math" panose="02040503050406030204" pitchFamily="18" charset="0"/>
                        <a:ea typeface="Cambria Math" panose="02040503050406030204" pitchFamily="18" charset="0"/>
                      </a:rPr>
                      <m:t>→</m:t>
                    </m:r>
                    <m:sSup>
                      <m:sSupPr>
                        <m:ctrlPr>
                          <a:rPr lang="en-US" sz="1400" b="1" i="1">
                            <a:latin typeface="Cambria Math" panose="02040503050406030204" pitchFamily="18" charset="0"/>
                            <a:ea typeface="Cambria Math" panose="02040503050406030204" pitchFamily="18" charset="0"/>
                          </a:rPr>
                        </m:ctrlPr>
                      </m:sSupPr>
                      <m:e>
                        <m:r>
                          <a:rPr lang="en-US" sz="1400" b="1" i="1">
                            <a:latin typeface="Cambria Math" panose="02040503050406030204" pitchFamily="18" charset="0"/>
                            <a:ea typeface="Cambria Math" panose="02040503050406030204" pitchFamily="18" charset="0"/>
                          </a:rPr>
                          <m:t>ℝ</m:t>
                        </m:r>
                      </m:e>
                      <m:sup>
                        <m:r>
                          <a:rPr lang="en-US" sz="1400" i="1" smtClean="0">
                            <a:latin typeface="Cambria Math" panose="02040503050406030204" pitchFamily="18" charset="0"/>
                            <a:ea typeface="Cambria Math" panose="02040503050406030204" pitchFamily="18" charset="0"/>
                          </a:rPr>
                          <m:t>𝑙</m:t>
                        </m:r>
                      </m:sup>
                    </m:sSup>
                  </m:oMath>
                </a14:m>
                <a:r>
                  <a:rPr lang="en-US" sz="1400" dirty="0"/>
                  <a:t> that “best” (</a:t>
                </a:r>
                <a:r>
                  <a:rPr lang="en-US" sz="1400" dirty="0" err="1"/>
                  <a:t>tbd</a:t>
                </a:r>
                <a:r>
                  <a:rPr lang="en-US" sz="1400" dirty="0"/>
                  <a:t>) approximates the data in the sense</a:t>
                </a:r>
              </a:p>
              <a:p>
                <a:endParaRPr lang="en-US" sz="1400" dirty="0"/>
              </a:p>
              <a:p>
                <a:endParaRPr lang="en-US" sz="1400" dirty="0"/>
              </a:p>
              <a:p>
                <a:endParaRPr lang="en-US" sz="1400" dirty="0"/>
              </a:p>
              <a:p>
                <a:endParaRPr lang="en-US" sz="1400" i="1" dirty="0">
                  <a:latin typeface="Cambria Math" panose="02040503050406030204" pitchFamily="18" charset="0"/>
                </a:endParaRPr>
              </a:p>
              <a:p>
                <a:endParaRPr lang="en-US" sz="1400" i="1" dirty="0">
                  <a:latin typeface="Cambria Math" panose="02040503050406030204" pitchFamily="18" charset="0"/>
                </a:endParaRPr>
              </a:p>
              <a:p>
                <a:endParaRPr lang="en-US" sz="1400" i="1" dirty="0">
                  <a:latin typeface="Cambria Math" panose="02040503050406030204" pitchFamily="18" charset="0"/>
                </a:endParaRPr>
              </a:p>
              <a:p>
                <a14:m>
                  <m:oMath xmlns:m="http://schemas.openxmlformats.org/officeDocument/2006/math">
                    <m:sSup>
                      <m:sSupPr>
                        <m:ctrlPr>
                          <a:rPr lang="en-US" sz="1400" i="1">
                            <a:latin typeface="Cambria Math" panose="02040503050406030204" pitchFamily="18" charset="0"/>
                          </a:rPr>
                        </m:ctrlPr>
                      </m:sSupPr>
                      <m:e>
                        <m:r>
                          <a:rPr lang="en-US" sz="1400" i="1">
                            <a:latin typeface="Cambria Math" panose="02040503050406030204" pitchFamily="18" charset="0"/>
                            <a:ea typeface="Cambria Math" panose="02040503050406030204" pitchFamily="18" charset="0"/>
                          </a:rPr>
                          <m:t>𝜀</m:t>
                        </m:r>
                      </m:e>
                      <m:sup>
                        <m:r>
                          <a:rPr lang="en-US" sz="1400" i="1">
                            <a:latin typeface="Cambria Math" panose="02040503050406030204" pitchFamily="18" charset="0"/>
                          </a:rPr>
                          <m:t>(</m:t>
                        </m:r>
                        <m:r>
                          <a:rPr lang="en-US" sz="1400" i="1">
                            <a:latin typeface="Cambria Math" panose="02040503050406030204" pitchFamily="18" charset="0"/>
                          </a:rPr>
                          <m:t>𝑖</m:t>
                        </m:r>
                        <m:r>
                          <a:rPr lang="en-US" sz="1400" i="1">
                            <a:latin typeface="Cambria Math" panose="02040503050406030204" pitchFamily="18" charset="0"/>
                          </a:rPr>
                          <m:t>)</m:t>
                        </m:r>
                      </m:sup>
                    </m:sSup>
                  </m:oMath>
                </a14:m>
                <a:r>
                  <a:rPr lang="en-US" sz="1400" dirty="0"/>
                  <a:t> is the error term that arises from statistical noise and the residual model error. </a:t>
                </a:r>
              </a:p>
              <a:p>
                <a:r>
                  <a:rPr lang="en-US" sz="1400" dirty="0"/>
                  <a:t>We do make one assumption here already: that  assume that </a:t>
                </a:r>
                <a14:m>
                  <m:oMath xmlns:m="http://schemas.openxmlformats.org/officeDocument/2006/math">
                    <m:r>
                      <a:rPr lang="en-US" sz="1400">
                        <a:latin typeface="Cambria Math" panose="02040503050406030204" pitchFamily="18" charset="0"/>
                      </a:rPr>
                      <m:t>𝑓</m:t>
                    </m:r>
                  </m:oMath>
                </a14:m>
                <a:r>
                  <a:rPr lang="en-US" sz="1400" dirty="0"/>
                  <a:t> can be parametrized by a set of </a:t>
                </a:r>
                <a:r>
                  <a:rPr lang="en-US" sz="1400" b="1" dirty="0"/>
                  <a:t>parameters</a:t>
                </a:r>
                <a:r>
                  <a:rPr lang="en-US" sz="1400" dirty="0"/>
                  <a:t> </a:t>
                </a:r>
                <a14:m>
                  <m:oMath xmlns:m="http://schemas.openxmlformats.org/officeDocument/2006/math">
                    <m:r>
                      <a:rPr lang="en-US" sz="1400">
                        <a:latin typeface="Cambria Math" panose="02040503050406030204" pitchFamily="18" charset="0"/>
                      </a:rPr>
                      <m:t>𝜽</m:t>
                    </m:r>
                  </m:oMath>
                </a14:m>
                <a:r>
                  <a:rPr lang="en-US" sz="1400" dirty="0"/>
                  <a:t>. By writing “;</a:t>
                </a:r>
                <a14:m>
                  <m:oMath xmlns:m="http://schemas.openxmlformats.org/officeDocument/2006/math">
                    <m:r>
                      <a:rPr lang="en-US" sz="1400">
                        <a:latin typeface="Cambria Math" panose="02040503050406030204" pitchFamily="18" charset="0"/>
                      </a:rPr>
                      <m:t>𝜽</m:t>
                    </m:r>
                  </m:oMath>
                </a14:m>
                <a:r>
                  <a:rPr lang="en-US" sz="1400" dirty="0"/>
                  <a:t>” we indicate that </a:t>
                </a:r>
                <a14:m>
                  <m:oMath xmlns:m="http://schemas.openxmlformats.org/officeDocument/2006/math">
                    <m:r>
                      <a:rPr lang="en-US" sz="1400">
                        <a:latin typeface="Cambria Math" panose="02040503050406030204" pitchFamily="18" charset="0"/>
                      </a:rPr>
                      <m:t>𝜽</m:t>
                    </m:r>
                  </m:oMath>
                </a14:m>
                <a:r>
                  <a:rPr lang="en-US" sz="1400" dirty="0"/>
                  <a:t> is not an input variable for </a:t>
                </a:r>
                <a14:m>
                  <m:oMath xmlns:m="http://schemas.openxmlformats.org/officeDocument/2006/math">
                    <m:r>
                      <a:rPr lang="en-US" sz="1400" b="0" i="1" smtClean="0">
                        <a:latin typeface="Cambria Math" panose="02040503050406030204" pitchFamily="18" charset="0"/>
                      </a:rPr>
                      <m:t>𝑓</m:t>
                    </m:r>
                  </m:oMath>
                </a14:m>
                <a:r>
                  <a:rPr lang="en-US" sz="1400" dirty="0"/>
                  <a:t>, but the parameters of the function. </a:t>
                </a:r>
              </a:p>
              <a:p>
                <a:endParaRPr lang="en-US" sz="1400" dirty="0"/>
              </a:p>
              <a:p>
                <a14:m>
                  <m:oMath xmlns:m="http://schemas.openxmlformats.org/officeDocument/2006/math">
                    <m:r>
                      <a:rPr lang="en-US" sz="1400" b="0" i="1" smtClean="0">
                        <a:latin typeface="Cambria Math" panose="02040503050406030204" pitchFamily="18" charset="0"/>
                        <a:ea typeface="Cambria Math" panose="02040503050406030204" pitchFamily="18" charset="0"/>
                      </a:rPr>
                      <m:t>𝑚</m:t>
                    </m:r>
                  </m:oMath>
                </a14:m>
                <a:r>
                  <a:rPr lang="en-US" sz="1400" dirty="0"/>
                  <a:t> is the number of features and is also called </a:t>
                </a:r>
                <a:r>
                  <a:rPr lang="en-US" sz="1400" b="1" dirty="0"/>
                  <a:t>dimension of the problem </a:t>
                </a:r>
                <a:r>
                  <a:rPr lang="en-US" sz="1400" dirty="0"/>
                  <a:t>(sidenote in class!). </a:t>
                </a:r>
              </a:p>
              <a:p>
                <a:r>
                  <a:rPr lang="en-US" sz="1400" dirty="0"/>
                  <a:t>For our purposes we will usually assume </a:t>
                </a:r>
                <a14:m>
                  <m:oMath xmlns:m="http://schemas.openxmlformats.org/officeDocument/2006/math">
                    <m:r>
                      <a:rPr lang="en-US" sz="1400" b="0" i="1" smtClean="0">
                        <a:latin typeface="Cambria Math" panose="02040503050406030204" pitchFamily="18" charset="0"/>
                      </a:rPr>
                      <m:t>𝑙</m:t>
                    </m:r>
                    <m:r>
                      <a:rPr lang="en-US" sz="1400" b="0" i="1" smtClean="0">
                        <a:latin typeface="Cambria Math" panose="02040503050406030204" pitchFamily="18" charset="0"/>
                      </a:rPr>
                      <m:t>=1</m:t>
                    </m:r>
                  </m:oMath>
                </a14:m>
                <a:r>
                  <a:rPr lang="en-US" sz="1400" dirty="0"/>
                  <a:t> for now. </a:t>
                </a:r>
              </a:p>
              <a:p>
                <a:endParaRPr lang="en-US" sz="1600" dirty="0"/>
              </a:p>
            </p:txBody>
          </p:sp>
        </mc:Choice>
        <mc:Fallback xmlns="">
          <p:sp>
            <p:nvSpPr>
              <p:cNvPr id="4" name="TextBox 3">
                <a:extLst>
                  <a:ext uri="{FF2B5EF4-FFF2-40B4-BE49-F238E27FC236}">
                    <a16:creationId xmlns:a16="http://schemas.microsoft.com/office/drawing/2014/main" id="{23947F8F-5E95-8A71-1536-9CE74FCE8700}"/>
                  </a:ext>
                </a:extLst>
              </p:cNvPr>
              <p:cNvSpPr txBox="1">
                <a:spLocks noRot="1" noChangeAspect="1" noMove="1" noResize="1" noEditPoints="1" noAdjustHandles="1" noChangeArrowheads="1" noChangeShapeType="1" noTextEdit="1"/>
              </p:cNvSpPr>
              <p:nvPr/>
            </p:nvSpPr>
            <p:spPr>
              <a:xfrm>
                <a:off x="1097280" y="2216806"/>
                <a:ext cx="10128968" cy="4127477"/>
              </a:xfrm>
              <a:prstGeom prst="rect">
                <a:avLst/>
              </a:prstGeom>
              <a:blipFill>
                <a:blip r:embed="rId3"/>
                <a:stretch>
                  <a:fillRect l="-181" t="-443"/>
                </a:stretch>
              </a:blipFill>
            </p:spPr>
            <p:txBody>
              <a:bodyPr/>
              <a:lstStyle/>
              <a:p>
                <a:r>
                  <a:rPr lang="en-US">
                    <a:noFill/>
                  </a:rPr>
                  <a:t> </a:t>
                </a:r>
              </a:p>
            </p:txBody>
          </p:sp>
        </mc:Fallback>
      </mc:AlternateContent>
      <p:sp>
        <p:nvSpPr>
          <p:cNvPr id="32" name="AutoShape 25" descr="Y_{i}">
            <a:extLst>
              <a:ext uri="{FF2B5EF4-FFF2-40B4-BE49-F238E27FC236}">
                <a16:creationId xmlns:a16="http://schemas.microsoft.com/office/drawing/2014/main" id="{82C8005A-1CEB-6D28-E92B-46FC2FA091C0}"/>
              </a:ext>
            </a:extLst>
          </p:cNvPr>
          <p:cNvSpPr>
            <a:spLocks noChangeAspect="1" noChangeArrowheads="1"/>
          </p:cNvSpPr>
          <p:nvPr/>
        </p:nvSpPr>
        <p:spPr bwMode="auto">
          <a:xfrm>
            <a:off x="2560825" y="423640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AutoShape 26" descr="X_{i}">
            <a:extLst>
              <a:ext uri="{FF2B5EF4-FFF2-40B4-BE49-F238E27FC236}">
                <a16:creationId xmlns:a16="http://schemas.microsoft.com/office/drawing/2014/main" id="{AF244715-431B-E233-4100-F4381239204B}"/>
              </a:ext>
            </a:extLst>
          </p:cNvPr>
          <p:cNvSpPr>
            <a:spLocks noChangeAspect="1" noChangeArrowheads="1"/>
          </p:cNvSpPr>
          <p:nvPr/>
        </p:nvSpPr>
        <p:spPr bwMode="auto">
          <a:xfrm>
            <a:off x="5150037" y="423640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AutoShape 27" descr="\beta ">
            <a:extLst>
              <a:ext uri="{FF2B5EF4-FFF2-40B4-BE49-F238E27FC236}">
                <a16:creationId xmlns:a16="http://schemas.microsoft.com/office/drawing/2014/main" id="{D7FD547A-A3F1-C471-9181-0404702C7103}"/>
              </a:ext>
            </a:extLst>
          </p:cNvPr>
          <p:cNvSpPr>
            <a:spLocks noChangeAspect="1" noChangeArrowheads="1"/>
          </p:cNvSpPr>
          <p:nvPr/>
        </p:nvSpPr>
        <p:spPr bwMode="auto">
          <a:xfrm>
            <a:off x="5832662" y="423640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AutoShape 28" descr="e_{i}">
            <a:extLst>
              <a:ext uri="{FF2B5EF4-FFF2-40B4-BE49-F238E27FC236}">
                <a16:creationId xmlns:a16="http://schemas.microsoft.com/office/drawing/2014/main" id="{A2E2C6E8-AC3B-A596-CAFC-B549A6F59E15}"/>
              </a:ext>
            </a:extLst>
          </p:cNvPr>
          <p:cNvSpPr>
            <a:spLocks noChangeAspect="1" noChangeArrowheads="1"/>
          </p:cNvSpPr>
          <p:nvPr/>
        </p:nvSpPr>
        <p:spPr bwMode="auto">
          <a:xfrm>
            <a:off x="6566087" y="423640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AutoShape 29" descr="Y_{i}">
            <a:extLst>
              <a:ext uri="{FF2B5EF4-FFF2-40B4-BE49-F238E27FC236}">
                <a16:creationId xmlns:a16="http://schemas.microsoft.com/office/drawing/2014/main" id="{605FAA8B-AD37-725E-4B98-0A24098F3ECB}"/>
              </a:ext>
            </a:extLst>
          </p:cNvPr>
          <p:cNvSpPr>
            <a:spLocks noChangeAspect="1" noChangeArrowheads="1"/>
          </p:cNvSpPr>
          <p:nvPr/>
        </p:nvSpPr>
        <p:spPr bwMode="auto">
          <a:xfrm>
            <a:off x="11761975" y="423640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AutoShape 30" descr="{\displaystyle Y_{i}=f(X_{i},\beta )+e_{i}}">
            <a:extLst>
              <a:ext uri="{FF2B5EF4-FFF2-40B4-BE49-F238E27FC236}">
                <a16:creationId xmlns:a16="http://schemas.microsoft.com/office/drawing/2014/main" id="{245E9BED-A634-AC93-1133-24E8DED00F61}"/>
              </a:ext>
            </a:extLst>
          </p:cNvPr>
          <p:cNvSpPr>
            <a:spLocks noChangeAspect="1" noChangeArrowheads="1"/>
          </p:cNvSpPr>
          <p:nvPr/>
        </p:nvSpPr>
        <p:spPr bwMode="auto">
          <a:xfrm>
            <a:off x="447862" y="4526916"/>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AutoShape 31" descr="{\displaystyle f(X_{i},\beta )}">
            <a:extLst>
              <a:ext uri="{FF2B5EF4-FFF2-40B4-BE49-F238E27FC236}">
                <a16:creationId xmlns:a16="http://schemas.microsoft.com/office/drawing/2014/main" id="{C0208B76-D609-16AF-650E-74A3AB204FB6}"/>
              </a:ext>
            </a:extLst>
          </p:cNvPr>
          <p:cNvSpPr>
            <a:spLocks noChangeAspect="1" noChangeArrowheads="1"/>
          </p:cNvSpPr>
          <p:nvPr/>
        </p:nvSpPr>
        <p:spPr bwMode="auto">
          <a:xfrm>
            <a:off x="3165662" y="4815841"/>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570F472F-2EA8-F684-DD43-4805E5346E29}"/>
                  </a:ext>
                </a:extLst>
              </p:cNvPr>
              <p:cNvSpPr txBox="1"/>
              <p:nvPr/>
            </p:nvSpPr>
            <p:spPr>
              <a:xfrm>
                <a:off x="7840514" y="3813380"/>
                <a:ext cx="2428080" cy="404983"/>
              </a:xfrm>
              <a:prstGeom prst="rect">
                <a:avLst/>
              </a:prstGeom>
              <a:noFill/>
              <a:ln>
                <a:solidFill>
                  <a:schemeClr val="tx1"/>
                </a:solidFill>
              </a:ln>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b="1" i="1" smtClean="0">
                              <a:latin typeface="Cambria Math" panose="02040503050406030204" pitchFamily="18" charset="0"/>
                            </a:rPr>
                          </m:ctrlPr>
                        </m:sSupPr>
                        <m:e>
                          <m:r>
                            <a:rPr lang="en-US" b="1" i="1">
                              <a:latin typeface="Cambria Math" panose="02040503050406030204" pitchFamily="18" charset="0"/>
                            </a:rPr>
                            <m:t>𝒚</m:t>
                          </m:r>
                        </m:e>
                        <m:sup>
                          <m:r>
                            <a:rPr lang="en-US" i="1">
                              <a:latin typeface="Cambria Math" panose="02040503050406030204" pitchFamily="18" charset="0"/>
                            </a:rPr>
                            <m:t>(</m:t>
                          </m:r>
                          <m:r>
                            <a:rPr lang="en-US" b="0" i="1" smtClean="0">
                              <a:latin typeface="Cambria Math" panose="02040503050406030204" pitchFamily="18" charset="0"/>
                            </a:rPr>
                            <m:t>𝑖</m:t>
                          </m:r>
                          <m:r>
                            <a:rPr lang="en-US" i="1">
                              <a:latin typeface="Cambria Math" panose="02040503050406030204" pitchFamily="18" charset="0"/>
                            </a:rPr>
                            <m:t>)</m:t>
                          </m:r>
                        </m:sup>
                      </m:sSup>
                      <m:r>
                        <a:rPr lang="en-US" b="1" i="1" smtClean="0">
                          <a:latin typeface="Cambria Math" panose="02040503050406030204" pitchFamily="18" charset="0"/>
                        </a:rPr>
                        <m:t>=</m:t>
                      </m:r>
                      <m:r>
                        <a:rPr lang="en-US" b="0" i="1" smtClean="0">
                          <a:latin typeface="Cambria Math" panose="02040503050406030204" pitchFamily="18" charset="0"/>
                        </a:rPr>
                        <m:t>𝑓</m:t>
                      </m:r>
                      <m:d>
                        <m:dPr>
                          <m:ctrlPr>
                            <a:rPr lang="en-US" i="1" smtClean="0">
                              <a:latin typeface="Cambria Math" panose="02040503050406030204" pitchFamily="18" charset="0"/>
                            </a:rPr>
                          </m:ctrlPr>
                        </m:dPr>
                        <m:e>
                          <m:sSup>
                            <m:sSupPr>
                              <m:ctrlPr>
                                <a:rPr lang="en-US" b="1" i="1">
                                  <a:latin typeface="Cambria Math" panose="02040503050406030204" pitchFamily="18" charset="0"/>
                                </a:rPr>
                              </m:ctrlPr>
                            </m:sSupPr>
                            <m:e>
                              <m:r>
                                <a:rPr lang="en-US" b="1" i="1">
                                  <a:latin typeface="Cambria Math" panose="02040503050406030204" pitchFamily="18" charset="0"/>
                                </a:rPr>
                                <m:t>𝒙</m:t>
                              </m:r>
                            </m:e>
                            <m:sup>
                              <m:r>
                                <a:rPr lang="en-US" i="1">
                                  <a:latin typeface="Cambria Math" panose="02040503050406030204" pitchFamily="18" charset="0"/>
                                </a:rPr>
                                <m:t>(</m:t>
                              </m:r>
                              <m:r>
                                <a:rPr lang="en-US" b="0" i="1" smtClean="0">
                                  <a:latin typeface="Cambria Math" panose="02040503050406030204" pitchFamily="18" charset="0"/>
                                </a:rPr>
                                <m:t>𝑖</m:t>
                              </m:r>
                              <m:r>
                                <a:rPr lang="en-US" i="1">
                                  <a:latin typeface="Cambria Math" panose="02040503050406030204" pitchFamily="18" charset="0"/>
                                </a:rPr>
                                <m:t>)</m:t>
                              </m:r>
                            </m:sup>
                          </m:sSup>
                          <m:r>
                            <a:rPr lang="en-US" b="0" i="1" smtClean="0">
                              <a:latin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𝜽</m:t>
                          </m:r>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i="1">
                              <a:latin typeface="Cambria Math" panose="02040503050406030204" pitchFamily="18" charset="0"/>
                              <a:ea typeface="Cambria Math" panose="02040503050406030204" pitchFamily="18" charset="0"/>
                            </a:rPr>
                            <m:t>𝜀</m:t>
                          </m:r>
                        </m:e>
                        <m:sup>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m:t>
                          </m:r>
                        </m:sup>
                      </m:sSup>
                    </m:oMath>
                  </m:oMathPara>
                </a14:m>
                <a:endParaRPr lang="en-US" dirty="0"/>
              </a:p>
            </p:txBody>
          </p:sp>
        </mc:Choice>
        <mc:Fallback xmlns="">
          <p:sp>
            <p:nvSpPr>
              <p:cNvPr id="41" name="TextBox 40">
                <a:extLst>
                  <a:ext uri="{FF2B5EF4-FFF2-40B4-BE49-F238E27FC236}">
                    <a16:creationId xmlns:a16="http://schemas.microsoft.com/office/drawing/2014/main" id="{570F472F-2EA8-F684-DD43-4805E5346E29}"/>
                  </a:ext>
                </a:extLst>
              </p:cNvPr>
              <p:cNvSpPr txBox="1">
                <a:spLocks noRot="1" noChangeAspect="1" noMove="1" noResize="1" noEditPoints="1" noAdjustHandles="1" noChangeArrowheads="1" noChangeShapeType="1" noTextEdit="1"/>
              </p:cNvSpPr>
              <p:nvPr/>
            </p:nvSpPr>
            <p:spPr>
              <a:xfrm>
                <a:off x="7840514" y="3813380"/>
                <a:ext cx="2428080" cy="404983"/>
              </a:xfrm>
              <a:prstGeom prst="rect">
                <a:avLst/>
              </a:prstGeom>
              <a:blipFill>
                <a:blip r:embed="rId4"/>
                <a:stretch>
                  <a:fillRect b="-9091"/>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D22103CC-0978-EEE2-547F-C17DAB892AB5}"/>
                  </a:ext>
                </a:extLst>
              </p:cNvPr>
              <p:cNvSpPr txBox="1"/>
              <p:nvPr/>
            </p:nvSpPr>
            <p:spPr>
              <a:xfrm>
                <a:off x="1600067" y="3444951"/>
                <a:ext cx="1809794" cy="11269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sz="1800" b="1" i="1" smtClean="0">
                              <a:latin typeface="Cambria Math" panose="02040503050406030204" pitchFamily="18" charset="0"/>
                            </a:rPr>
                          </m:ctrlPr>
                        </m:sSupPr>
                        <m:e>
                          <m:r>
                            <a:rPr lang="en-US" sz="1800" b="1" i="1">
                              <a:latin typeface="Cambria Math" panose="02040503050406030204" pitchFamily="18" charset="0"/>
                            </a:rPr>
                            <m:t>𝒙</m:t>
                          </m:r>
                        </m:e>
                        <m:sup>
                          <m:r>
                            <a:rPr lang="en-US" sz="1800" i="1">
                              <a:latin typeface="Cambria Math" panose="02040503050406030204" pitchFamily="18" charset="0"/>
                            </a:rPr>
                            <m:t>(</m:t>
                          </m:r>
                          <m:r>
                            <a:rPr lang="en-US" sz="1800" b="0" i="1" smtClean="0">
                              <a:latin typeface="Cambria Math" panose="02040503050406030204" pitchFamily="18" charset="0"/>
                            </a:rPr>
                            <m:t>𝑖</m:t>
                          </m:r>
                          <m:r>
                            <a:rPr lang="en-US" sz="1800" i="1">
                              <a:latin typeface="Cambria Math" panose="02040503050406030204" pitchFamily="18" charset="0"/>
                            </a:rPr>
                            <m:t>)</m:t>
                          </m:r>
                        </m:sup>
                      </m:sSup>
                      <m:r>
                        <a:rPr lang="en-US" sz="1800" b="1" i="1" smtClean="0">
                          <a:latin typeface="Cambria Math" panose="02040503050406030204" pitchFamily="18" charset="0"/>
                        </a:rPr>
                        <m:t>=</m:t>
                      </m:r>
                      <m:d>
                        <m:dPr>
                          <m:ctrlPr>
                            <a:rPr lang="en-US" sz="1800" b="1" i="1" smtClean="0">
                              <a:latin typeface="Cambria Math" panose="02040503050406030204" pitchFamily="18" charset="0"/>
                            </a:rPr>
                          </m:ctrlPr>
                        </m:dPr>
                        <m:e>
                          <m:eqArr>
                            <m:eqArrPr>
                              <m:ctrlPr>
                                <a:rPr lang="en-US" sz="1800" b="1" i="1" smtClean="0">
                                  <a:latin typeface="Cambria Math" panose="02040503050406030204" pitchFamily="18" charset="0"/>
                                </a:rPr>
                              </m:ctrlPr>
                            </m:eqArrPr>
                            <m:e>
                              <m:sSubSup>
                                <m:sSubSupPr>
                                  <m:ctrlPr>
                                    <a:rPr lang="en-US" sz="1800" b="1" i="1" smtClean="0">
                                      <a:latin typeface="Cambria Math" panose="02040503050406030204" pitchFamily="18" charset="0"/>
                                    </a:rPr>
                                  </m:ctrlPr>
                                </m:sSubSupPr>
                                <m:e>
                                  <m:r>
                                    <a:rPr lang="en-US" sz="1800" b="0" i="1" smtClean="0">
                                      <a:latin typeface="Cambria Math" panose="02040503050406030204" pitchFamily="18" charset="0"/>
                                    </a:rPr>
                                    <m:t>𝑥</m:t>
                                  </m:r>
                                </m:e>
                                <m:sub>
                                  <m:r>
                                    <a:rPr lang="en-US" sz="1800" b="0" i="1" smtClean="0">
                                      <a:latin typeface="Cambria Math" panose="02040503050406030204" pitchFamily="18" charset="0"/>
                                    </a:rPr>
                                    <m:t>1</m:t>
                                  </m:r>
                                </m:sub>
                                <m:sup>
                                  <m:r>
                                    <a:rPr lang="en-US" sz="1800" b="0" i="1" smtClean="0">
                                      <a:latin typeface="Cambria Math" panose="02040503050406030204" pitchFamily="18" charset="0"/>
                                    </a:rPr>
                                    <m:t>(</m:t>
                                  </m:r>
                                  <m:r>
                                    <a:rPr lang="en-US" sz="1800" b="0" i="1" smtClean="0">
                                      <a:latin typeface="Cambria Math" panose="02040503050406030204" pitchFamily="18" charset="0"/>
                                    </a:rPr>
                                    <m:t>𝑖</m:t>
                                  </m:r>
                                  <m:r>
                                    <a:rPr lang="en-US" sz="1800" b="0" i="1" smtClean="0">
                                      <a:latin typeface="Cambria Math" panose="02040503050406030204" pitchFamily="18" charset="0"/>
                                    </a:rPr>
                                    <m:t>)</m:t>
                                  </m:r>
                                </m:sup>
                              </m:sSubSup>
                            </m:e>
                            <m:e>
                              <m:r>
                                <a:rPr lang="en-US" i="1" smtClean="0">
                                  <a:latin typeface="Cambria Math" panose="02040503050406030204" pitchFamily="18" charset="0"/>
                                  <a:ea typeface="Cambria Math" panose="02040503050406030204" pitchFamily="18" charset="0"/>
                                </a:rPr>
                                <m:t>⋮</m:t>
                              </m:r>
                            </m:e>
                            <m:e>
                              <m:sSubSup>
                                <m:sSubSupPr>
                                  <m:ctrlPr>
                                    <a:rPr lang="en-US" b="1" i="1">
                                      <a:latin typeface="Cambria Math" panose="02040503050406030204" pitchFamily="18" charset="0"/>
                                    </a:rPr>
                                  </m:ctrlPr>
                                </m:sSubSupPr>
                                <m:e>
                                  <m:r>
                                    <a:rPr lang="en-US" i="1">
                                      <a:latin typeface="Cambria Math" panose="02040503050406030204" pitchFamily="18" charset="0"/>
                                    </a:rPr>
                                    <m:t>𝑥</m:t>
                                  </m:r>
                                </m:e>
                                <m:sub>
                                  <m:r>
                                    <a:rPr lang="en-US" b="0" i="1" smtClean="0">
                                      <a:latin typeface="Cambria Math" panose="02040503050406030204" pitchFamily="18" charset="0"/>
                                    </a:rPr>
                                    <m:t>𝑚</m:t>
                                  </m:r>
                                </m:sub>
                                <m:sup>
                                  <m:r>
                                    <a:rPr lang="en-US" i="1">
                                      <a:latin typeface="Cambria Math" panose="02040503050406030204" pitchFamily="18" charset="0"/>
                                    </a:rPr>
                                    <m:t>(</m:t>
                                  </m:r>
                                  <m:r>
                                    <a:rPr lang="en-US" i="1">
                                      <a:latin typeface="Cambria Math" panose="02040503050406030204" pitchFamily="18" charset="0"/>
                                    </a:rPr>
                                    <m:t>𝑖</m:t>
                                  </m:r>
                                  <m:r>
                                    <a:rPr lang="en-US" i="1">
                                      <a:latin typeface="Cambria Math" panose="02040503050406030204" pitchFamily="18" charset="0"/>
                                    </a:rPr>
                                    <m:t>)</m:t>
                                  </m:r>
                                </m:sup>
                              </m:sSubSup>
                            </m:e>
                          </m:eqArr>
                        </m:e>
                      </m:d>
                    </m:oMath>
                  </m:oMathPara>
                </a14:m>
                <a:endParaRPr lang="en-US" dirty="0"/>
              </a:p>
            </p:txBody>
          </p:sp>
        </mc:Choice>
        <mc:Fallback xmlns="">
          <p:sp>
            <p:nvSpPr>
              <p:cNvPr id="5" name="TextBox 4">
                <a:extLst>
                  <a:ext uri="{FF2B5EF4-FFF2-40B4-BE49-F238E27FC236}">
                    <a16:creationId xmlns:a16="http://schemas.microsoft.com/office/drawing/2014/main" id="{D22103CC-0978-EEE2-547F-C17DAB892AB5}"/>
                  </a:ext>
                </a:extLst>
              </p:cNvPr>
              <p:cNvSpPr txBox="1">
                <a:spLocks noRot="1" noChangeAspect="1" noMove="1" noResize="1" noEditPoints="1" noAdjustHandles="1" noChangeArrowheads="1" noChangeShapeType="1" noTextEdit="1"/>
              </p:cNvSpPr>
              <p:nvPr/>
            </p:nvSpPr>
            <p:spPr>
              <a:xfrm>
                <a:off x="1600067" y="3444951"/>
                <a:ext cx="1809794" cy="1126975"/>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72FC9F1-CAAB-923C-5AB1-957982F72BA1}"/>
                  </a:ext>
                </a:extLst>
              </p:cNvPr>
              <p:cNvSpPr txBox="1"/>
              <p:nvPr/>
            </p:nvSpPr>
            <p:spPr>
              <a:xfrm>
                <a:off x="3411299" y="3516412"/>
                <a:ext cx="1809794" cy="98405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1" i="1" smtClean="0">
                          <a:latin typeface="Cambria Math" panose="02040503050406030204" pitchFamily="18" charset="0"/>
                          <a:ea typeface="Cambria Math" panose="02040503050406030204" pitchFamily="18" charset="0"/>
                        </a:rPr>
                        <m:t>𝜽</m:t>
                      </m:r>
                      <m:r>
                        <a:rPr lang="en-US" sz="1800" b="1" i="1" smtClean="0">
                          <a:latin typeface="Cambria Math" panose="02040503050406030204" pitchFamily="18" charset="0"/>
                        </a:rPr>
                        <m:t>=</m:t>
                      </m:r>
                      <m:d>
                        <m:dPr>
                          <m:ctrlPr>
                            <a:rPr lang="en-US" sz="1800" b="1" i="1" smtClean="0">
                              <a:latin typeface="Cambria Math" panose="02040503050406030204" pitchFamily="18" charset="0"/>
                            </a:rPr>
                          </m:ctrlPr>
                        </m:dPr>
                        <m:e>
                          <m:eqArr>
                            <m:eqArrPr>
                              <m:ctrlPr>
                                <a:rPr lang="en-US" sz="1800" b="1" i="1" smtClean="0">
                                  <a:latin typeface="Cambria Math" panose="02040503050406030204" pitchFamily="18" charset="0"/>
                                </a:rPr>
                              </m:ctrlPr>
                            </m:eqArrPr>
                            <m:e>
                              <m:sSub>
                                <m:sSubPr>
                                  <m:ctrlPr>
                                    <a:rPr lang="en-US" sz="180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𝜃</m:t>
                                  </m:r>
                                </m:e>
                                <m:sub>
                                  <m:r>
                                    <a:rPr lang="en-US" sz="1800" b="0" i="1" smtClean="0">
                                      <a:latin typeface="Cambria Math" panose="02040503050406030204" pitchFamily="18" charset="0"/>
                                    </a:rPr>
                                    <m:t>1</m:t>
                                  </m:r>
                                </m:sub>
                              </m:sSub>
                            </m:e>
                            <m:e>
                              <m:r>
                                <a:rPr lang="en-US" i="1" smtClean="0">
                                  <a:latin typeface="Cambria Math" panose="02040503050406030204" pitchFamily="18" charset="0"/>
                                  <a:ea typeface="Cambria Math" panose="02040503050406030204" pitchFamily="18" charset="0"/>
                                </a:rPr>
                                <m:t>⋮</m:t>
                              </m:r>
                            </m:e>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rPr>
                                    <m:t>𝑚</m:t>
                                  </m:r>
                                </m:sub>
                              </m:sSub>
                            </m:e>
                          </m:eqArr>
                        </m:e>
                      </m:d>
                    </m:oMath>
                  </m:oMathPara>
                </a14:m>
                <a:endParaRPr lang="en-US" dirty="0"/>
              </a:p>
            </p:txBody>
          </p:sp>
        </mc:Choice>
        <mc:Fallback xmlns="">
          <p:sp>
            <p:nvSpPr>
              <p:cNvPr id="6" name="TextBox 5">
                <a:extLst>
                  <a:ext uri="{FF2B5EF4-FFF2-40B4-BE49-F238E27FC236}">
                    <a16:creationId xmlns:a16="http://schemas.microsoft.com/office/drawing/2014/main" id="{672FC9F1-CAAB-923C-5AB1-957982F72BA1}"/>
                  </a:ext>
                </a:extLst>
              </p:cNvPr>
              <p:cNvSpPr txBox="1">
                <a:spLocks noRot="1" noChangeAspect="1" noMove="1" noResize="1" noEditPoints="1" noAdjustHandles="1" noChangeArrowheads="1" noChangeShapeType="1" noTextEdit="1"/>
              </p:cNvSpPr>
              <p:nvPr/>
            </p:nvSpPr>
            <p:spPr>
              <a:xfrm>
                <a:off x="3411299" y="3516412"/>
                <a:ext cx="1809794" cy="98405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996A3CF-7749-C3D3-B10E-5CE94C889E93}"/>
                  </a:ext>
                </a:extLst>
              </p:cNvPr>
              <p:cNvSpPr txBox="1"/>
              <p:nvPr/>
            </p:nvSpPr>
            <p:spPr>
              <a:xfrm>
                <a:off x="5177978" y="3444951"/>
                <a:ext cx="1809794" cy="11269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sz="1800" b="1" i="1" smtClean="0">
                              <a:latin typeface="Cambria Math" panose="02040503050406030204" pitchFamily="18" charset="0"/>
                            </a:rPr>
                          </m:ctrlPr>
                        </m:sSupPr>
                        <m:e>
                          <m:r>
                            <a:rPr lang="en-US" sz="1800" b="1" i="1" smtClean="0">
                              <a:latin typeface="Cambria Math" panose="02040503050406030204" pitchFamily="18" charset="0"/>
                            </a:rPr>
                            <m:t>𝒚</m:t>
                          </m:r>
                        </m:e>
                        <m:sup>
                          <m:r>
                            <a:rPr lang="en-US" sz="1800" i="1">
                              <a:latin typeface="Cambria Math" panose="02040503050406030204" pitchFamily="18" charset="0"/>
                            </a:rPr>
                            <m:t>(</m:t>
                          </m:r>
                          <m:r>
                            <a:rPr lang="en-US" sz="1800" b="0" i="1" smtClean="0">
                              <a:latin typeface="Cambria Math" panose="02040503050406030204" pitchFamily="18" charset="0"/>
                            </a:rPr>
                            <m:t>𝑖</m:t>
                          </m:r>
                          <m:r>
                            <a:rPr lang="en-US" sz="1800" i="1">
                              <a:latin typeface="Cambria Math" panose="02040503050406030204" pitchFamily="18" charset="0"/>
                            </a:rPr>
                            <m:t>)</m:t>
                          </m:r>
                        </m:sup>
                      </m:sSup>
                      <m:r>
                        <a:rPr lang="en-US" sz="1800" b="1" i="1" smtClean="0">
                          <a:latin typeface="Cambria Math" panose="02040503050406030204" pitchFamily="18" charset="0"/>
                        </a:rPr>
                        <m:t>=</m:t>
                      </m:r>
                      <m:d>
                        <m:dPr>
                          <m:ctrlPr>
                            <a:rPr lang="en-US" sz="1800" b="1" i="1" smtClean="0">
                              <a:latin typeface="Cambria Math" panose="02040503050406030204" pitchFamily="18" charset="0"/>
                            </a:rPr>
                          </m:ctrlPr>
                        </m:dPr>
                        <m:e>
                          <m:eqArr>
                            <m:eqArrPr>
                              <m:ctrlPr>
                                <a:rPr lang="en-US" sz="1800" b="1" i="1" smtClean="0">
                                  <a:latin typeface="Cambria Math" panose="02040503050406030204" pitchFamily="18" charset="0"/>
                                </a:rPr>
                              </m:ctrlPr>
                            </m:eqArrPr>
                            <m:e>
                              <m:sSubSup>
                                <m:sSubSupPr>
                                  <m:ctrlPr>
                                    <a:rPr lang="en-US" sz="1800" b="1" i="1" smtClean="0">
                                      <a:latin typeface="Cambria Math" panose="02040503050406030204" pitchFamily="18" charset="0"/>
                                    </a:rPr>
                                  </m:ctrlPr>
                                </m:sSubSupPr>
                                <m:e>
                                  <m:r>
                                    <a:rPr lang="en-US" sz="1800" b="0" i="1" smtClean="0">
                                      <a:latin typeface="Cambria Math" panose="02040503050406030204" pitchFamily="18" charset="0"/>
                                    </a:rPr>
                                    <m:t>𝑦</m:t>
                                  </m:r>
                                </m:e>
                                <m:sub>
                                  <m:r>
                                    <a:rPr lang="en-US" sz="1800" b="0" i="1" smtClean="0">
                                      <a:latin typeface="Cambria Math" panose="02040503050406030204" pitchFamily="18" charset="0"/>
                                    </a:rPr>
                                    <m:t>1</m:t>
                                  </m:r>
                                </m:sub>
                                <m:sup>
                                  <m:r>
                                    <a:rPr lang="en-US" sz="1800" b="0" i="1" smtClean="0">
                                      <a:latin typeface="Cambria Math" panose="02040503050406030204" pitchFamily="18" charset="0"/>
                                    </a:rPr>
                                    <m:t>(</m:t>
                                  </m:r>
                                  <m:r>
                                    <a:rPr lang="en-US" sz="1800" b="0" i="1" smtClean="0">
                                      <a:latin typeface="Cambria Math" panose="02040503050406030204" pitchFamily="18" charset="0"/>
                                    </a:rPr>
                                    <m:t>𝑖</m:t>
                                  </m:r>
                                  <m:r>
                                    <a:rPr lang="en-US" sz="1800" b="0" i="1" smtClean="0">
                                      <a:latin typeface="Cambria Math" panose="02040503050406030204" pitchFamily="18" charset="0"/>
                                    </a:rPr>
                                    <m:t>)</m:t>
                                  </m:r>
                                </m:sup>
                              </m:sSubSup>
                            </m:e>
                            <m:e>
                              <m:r>
                                <a:rPr lang="en-US" i="1" smtClean="0">
                                  <a:latin typeface="Cambria Math" panose="02040503050406030204" pitchFamily="18" charset="0"/>
                                  <a:ea typeface="Cambria Math" panose="02040503050406030204" pitchFamily="18" charset="0"/>
                                </a:rPr>
                                <m:t>⋮</m:t>
                              </m:r>
                            </m:e>
                            <m:e>
                              <m:sSubSup>
                                <m:sSubSupPr>
                                  <m:ctrlPr>
                                    <a:rPr lang="en-US" b="1" i="1">
                                      <a:latin typeface="Cambria Math" panose="02040503050406030204" pitchFamily="18" charset="0"/>
                                    </a:rPr>
                                  </m:ctrlPr>
                                </m:sSubSupPr>
                                <m:e>
                                  <m:r>
                                    <a:rPr lang="en-US" b="0" i="1" smtClean="0">
                                      <a:latin typeface="Cambria Math" panose="02040503050406030204" pitchFamily="18" charset="0"/>
                                    </a:rPr>
                                    <m:t>𝑦</m:t>
                                  </m:r>
                                </m:e>
                                <m:sub>
                                  <m:r>
                                    <a:rPr lang="en-US" b="0" i="1" smtClean="0">
                                      <a:latin typeface="Cambria Math" panose="02040503050406030204" pitchFamily="18" charset="0"/>
                                    </a:rPr>
                                    <m:t>𝑙</m:t>
                                  </m:r>
                                </m:sub>
                                <m:sup>
                                  <m:r>
                                    <a:rPr lang="en-US" i="1">
                                      <a:latin typeface="Cambria Math" panose="02040503050406030204" pitchFamily="18" charset="0"/>
                                    </a:rPr>
                                    <m:t>(</m:t>
                                  </m:r>
                                  <m:r>
                                    <a:rPr lang="en-US" i="1">
                                      <a:latin typeface="Cambria Math" panose="02040503050406030204" pitchFamily="18" charset="0"/>
                                    </a:rPr>
                                    <m:t>𝑖</m:t>
                                  </m:r>
                                  <m:r>
                                    <a:rPr lang="en-US" i="1">
                                      <a:latin typeface="Cambria Math" panose="02040503050406030204" pitchFamily="18" charset="0"/>
                                    </a:rPr>
                                    <m:t>)</m:t>
                                  </m:r>
                                </m:sup>
                              </m:sSubSup>
                            </m:e>
                          </m:eqArr>
                        </m:e>
                      </m:d>
                    </m:oMath>
                  </m:oMathPara>
                </a14:m>
                <a:endParaRPr lang="en-US" dirty="0"/>
              </a:p>
            </p:txBody>
          </p:sp>
        </mc:Choice>
        <mc:Fallback xmlns="">
          <p:sp>
            <p:nvSpPr>
              <p:cNvPr id="7" name="TextBox 6">
                <a:extLst>
                  <a:ext uri="{FF2B5EF4-FFF2-40B4-BE49-F238E27FC236}">
                    <a16:creationId xmlns:a16="http://schemas.microsoft.com/office/drawing/2014/main" id="{B996A3CF-7749-C3D3-B10E-5CE94C889E93}"/>
                  </a:ext>
                </a:extLst>
              </p:cNvPr>
              <p:cNvSpPr txBox="1">
                <a:spLocks noRot="1" noChangeAspect="1" noMove="1" noResize="1" noEditPoints="1" noAdjustHandles="1" noChangeArrowheads="1" noChangeShapeType="1" noTextEdit="1"/>
              </p:cNvSpPr>
              <p:nvPr/>
            </p:nvSpPr>
            <p:spPr>
              <a:xfrm>
                <a:off x="5177978" y="3444951"/>
                <a:ext cx="1809794" cy="1126975"/>
              </a:xfrm>
              <a:prstGeom prst="rect">
                <a:avLst/>
              </a:prstGeom>
              <a:blipFill>
                <a:blip r:embed="rId7"/>
                <a:stretch>
                  <a:fillRect/>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570B2E38-4A8E-7843-6A51-73F18926BD78}"/>
              </a:ext>
            </a:extLst>
          </p:cNvPr>
          <p:cNvSpPr txBox="1"/>
          <p:nvPr/>
        </p:nvSpPr>
        <p:spPr>
          <a:xfrm>
            <a:off x="10368501" y="3823771"/>
            <a:ext cx="620202" cy="369332"/>
          </a:xfrm>
          <a:prstGeom prst="rect">
            <a:avLst/>
          </a:prstGeom>
          <a:noFill/>
        </p:spPr>
        <p:txBody>
          <a:bodyPr wrap="square" rtlCol="0">
            <a:spAutoFit/>
          </a:bodyPr>
          <a:lstStyle/>
          <a:p>
            <a:r>
              <a:rPr lang="en-US" dirty="0"/>
              <a:t>?</a:t>
            </a:r>
          </a:p>
        </p:txBody>
      </p:sp>
    </p:spTree>
    <p:extLst>
      <p:ext uri="{BB962C8B-B14F-4D97-AF65-F5344CB8AC3E}">
        <p14:creationId xmlns:p14="http://schemas.microsoft.com/office/powerpoint/2010/main" val="204302134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676400" y="2265195"/>
            <a:ext cx="8839200" cy="3416320"/>
          </a:xfrm>
          <a:prstGeom prst="rect">
            <a:avLst/>
          </a:prstGeom>
          <a:ln>
            <a:noFill/>
          </a:ln>
        </p:spPr>
        <p:txBody>
          <a:bodyPr wrap="square">
            <a:spAutoFit/>
          </a:bodyPr>
          <a:lstStyle/>
          <a:p>
            <a:pPr algn="ctr"/>
            <a:r>
              <a:rPr lang="en-US" sz="5400" b="1" kern="0" dirty="0">
                <a:solidFill>
                  <a:schemeClr val="tx1">
                    <a:lumMod val="95000"/>
                    <a:lumOff val="5000"/>
                  </a:schemeClr>
                </a:solidFill>
                <a:latin typeface="Open Sans" charset="0"/>
                <a:ea typeface="Open Sans" charset="0"/>
                <a:cs typeface="Open Sans" charset="0"/>
              </a:rPr>
              <a:t>Classification</a:t>
            </a:r>
          </a:p>
          <a:p>
            <a:pPr algn="ctr"/>
            <a:endParaRPr lang="en-US" sz="5400" b="1" kern="0" dirty="0">
              <a:solidFill>
                <a:schemeClr val="tx1">
                  <a:lumMod val="95000"/>
                  <a:lumOff val="5000"/>
                </a:schemeClr>
              </a:solidFill>
              <a:latin typeface="Open Sans" charset="0"/>
              <a:ea typeface="Open Sans" charset="0"/>
              <a:cs typeface="Open Sans" charset="0"/>
            </a:endParaRPr>
          </a:p>
          <a:p>
            <a:pPr algn="ctr"/>
            <a:r>
              <a:rPr lang="en-US" sz="5400" b="1" kern="0" dirty="0">
                <a:solidFill>
                  <a:schemeClr val="tx1">
                    <a:lumMod val="95000"/>
                    <a:lumOff val="5000"/>
                  </a:schemeClr>
                </a:solidFill>
                <a:latin typeface="Open Sans" charset="0"/>
                <a:ea typeface="Open Sans" charset="0"/>
                <a:cs typeface="Open Sans" charset="0"/>
              </a:rPr>
              <a:t>Demo: Iris Flower Dataset</a:t>
            </a:r>
          </a:p>
        </p:txBody>
      </p:sp>
    </p:spTree>
    <p:extLst>
      <p:ext uri="{BB962C8B-B14F-4D97-AF65-F5344CB8AC3E}">
        <p14:creationId xmlns:p14="http://schemas.microsoft.com/office/powerpoint/2010/main" val="91819564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F3FF27D-C62D-446C-AA5F-9321F48B76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spTree>
    <p:extLst>
      <p:ext uri="{BB962C8B-B14F-4D97-AF65-F5344CB8AC3E}">
        <p14:creationId xmlns:p14="http://schemas.microsoft.com/office/powerpoint/2010/main" val="39359982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82C5BED-D187-434B-819E-27F2389BCCED}"/>
              </a:ext>
            </a:extLst>
          </p:cNvPr>
          <p:cNvPicPr>
            <a:picLocks noChangeAspect="1"/>
          </p:cNvPicPr>
          <p:nvPr/>
        </p:nvPicPr>
        <p:blipFill rotWithShape="1">
          <a:blip r:embed="rId2"/>
          <a:srcRect t="3328" r="-1" b="-1"/>
          <a:stretch/>
        </p:blipFill>
        <p:spPr>
          <a:xfrm>
            <a:off x="5458984" y="812799"/>
            <a:ext cx="5928344" cy="5294757"/>
          </a:xfrm>
          <a:prstGeom prst="rect">
            <a:avLst/>
          </a:prstGeom>
          <a:noFill/>
        </p:spPr>
      </p:pic>
      <p:sp>
        <p:nvSpPr>
          <p:cNvPr id="14" name="Text Placeholder 3">
            <a:extLst>
              <a:ext uri="{FF2B5EF4-FFF2-40B4-BE49-F238E27FC236}">
                <a16:creationId xmlns:a16="http://schemas.microsoft.com/office/drawing/2014/main" id="{7923B10B-0183-89BE-41FE-F9A3CCB8D342}"/>
              </a:ext>
            </a:extLst>
          </p:cNvPr>
          <p:cNvSpPr>
            <a:spLocks noGrp="1"/>
          </p:cNvSpPr>
          <p:nvPr>
            <p:ph type="body" sz="half" idx="2"/>
          </p:nvPr>
        </p:nvSpPr>
        <p:spPr>
          <a:xfrm>
            <a:off x="643465" y="653144"/>
            <a:ext cx="3517567" cy="5454412"/>
          </a:xfrm>
        </p:spPr>
        <p:txBody>
          <a:bodyPr/>
          <a:lstStyle/>
          <a:p>
            <a:r>
              <a:rPr lang="en-US" dirty="0">
                <a:solidFill>
                  <a:srgbClr val="FF0000"/>
                </a:solidFill>
              </a:rPr>
              <a:t>Problem</a:t>
            </a:r>
            <a:r>
              <a:rPr lang="en-US" dirty="0"/>
              <a:t>: Irises have many species. We have identified three species for this problem. And we have determined the species of each flower. We have also measured the petal and sepal length and width.</a:t>
            </a:r>
          </a:p>
          <a:p>
            <a:r>
              <a:rPr lang="en-US" dirty="0"/>
              <a:t>Can we predict classify Irises into one of three species knowing the dimensions (features)?</a:t>
            </a:r>
          </a:p>
          <a:p>
            <a:r>
              <a:rPr lang="en-US" dirty="0">
                <a:solidFill>
                  <a:srgbClr val="FF0000"/>
                </a:solidFill>
              </a:rPr>
              <a:t>Terminology</a:t>
            </a:r>
            <a:r>
              <a:rPr lang="en-US" dirty="0"/>
              <a:t>: The dimensions are </a:t>
            </a:r>
            <a:r>
              <a:rPr lang="en-US" i="1" dirty="0"/>
              <a:t>features</a:t>
            </a:r>
            <a:r>
              <a:rPr lang="en-US" dirty="0"/>
              <a:t>. The species is the </a:t>
            </a:r>
            <a:r>
              <a:rPr lang="en-US" i="1" dirty="0"/>
              <a:t>response</a:t>
            </a:r>
            <a:r>
              <a:rPr lang="en-US" dirty="0"/>
              <a:t>, or </a:t>
            </a:r>
            <a:r>
              <a:rPr lang="en-US" i="1" dirty="0"/>
              <a:t>target</a:t>
            </a:r>
            <a:r>
              <a:rPr lang="en-US" dirty="0"/>
              <a:t>, or </a:t>
            </a:r>
            <a:r>
              <a:rPr lang="en-US" i="1" dirty="0"/>
              <a:t>dependent</a:t>
            </a:r>
            <a:r>
              <a:rPr lang="en-US" dirty="0"/>
              <a:t>, or the </a:t>
            </a:r>
            <a:r>
              <a:rPr lang="en-US" i="1" dirty="0"/>
              <a:t>class</a:t>
            </a:r>
            <a:r>
              <a:rPr lang="en-US" dirty="0"/>
              <a:t>.</a:t>
            </a:r>
          </a:p>
        </p:txBody>
      </p:sp>
    </p:spTree>
    <p:extLst>
      <p:ext uri="{BB962C8B-B14F-4D97-AF65-F5344CB8AC3E}">
        <p14:creationId xmlns:p14="http://schemas.microsoft.com/office/powerpoint/2010/main" val="26498838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3C3FD18-A6B3-4EFF-9865-99CA739AA159}"/>
              </a:ext>
            </a:extLst>
          </p:cNvPr>
          <p:cNvPicPr>
            <a:picLocks noChangeAspect="1"/>
          </p:cNvPicPr>
          <p:nvPr/>
        </p:nvPicPr>
        <p:blipFill rotWithShape="1">
          <a:blip r:embed="rId3">
            <a:extLst>
              <a:ext uri="{28A0092B-C50C-407E-A947-70E740481C1C}">
                <a14:useLocalDpi xmlns:a14="http://schemas.microsoft.com/office/drawing/2010/main" val="0"/>
              </a:ext>
            </a:extLst>
          </a:blip>
          <a:srcRect t="21910"/>
          <a:stretch/>
        </p:blipFill>
        <p:spPr>
          <a:xfrm>
            <a:off x="0" y="725213"/>
            <a:ext cx="12192000" cy="5355414"/>
          </a:xfrm>
          <a:prstGeom prst="rect">
            <a:avLst/>
          </a:prstGeom>
        </p:spPr>
      </p:pic>
      <p:sp>
        <p:nvSpPr>
          <p:cNvPr id="3" name="Rectangle 2"/>
          <p:cNvSpPr/>
          <p:nvPr/>
        </p:nvSpPr>
        <p:spPr>
          <a:xfrm>
            <a:off x="8229600" y="3920358"/>
            <a:ext cx="1500924" cy="369332"/>
          </a:xfrm>
          <a:prstGeom prst="rect">
            <a:avLst/>
          </a:prstGeom>
          <a:solidFill>
            <a:srgbClr val="FFFF00"/>
          </a:solidFill>
        </p:spPr>
        <p:txBody>
          <a:bodyPr wrap="none">
            <a:spAutoFit/>
          </a:bodyPr>
          <a:lstStyle/>
          <a:p>
            <a:r>
              <a:rPr lang="en-US" i="1" dirty="0">
                <a:solidFill>
                  <a:schemeClr val="tx1">
                    <a:lumMod val="95000"/>
                    <a:lumOff val="5000"/>
                  </a:schemeClr>
                </a:solidFill>
                <a:latin typeface="Open Sans Light" charset="0"/>
                <a:ea typeface="Open Sans Light" charset="0"/>
                <a:cs typeface="Open Sans Light" charset="0"/>
              </a:rPr>
              <a:t>Row</a:t>
            </a:r>
            <a:r>
              <a:rPr lang="en-US" dirty="0">
                <a:solidFill>
                  <a:schemeClr val="tx1">
                    <a:lumMod val="95000"/>
                    <a:lumOff val="5000"/>
                  </a:schemeClr>
                </a:solidFill>
                <a:latin typeface="Open Sans Light" charset="0"/>
                <a:ea typeface="Open Sans Light" charset="0"/>
                <a:cs typeface="Open Sans Light" charset="0"/>
              </a:rPr>
              <a:t>: Sample</a:t>
            </a:r>
            <a:endParaRPr lang="en-US" dirty="0"/>
          </a:p>
        </p:txBody>
      </p:sp>
      <p:sp>
        <p:nvSpPr>
          <p:cNvPr id="4" name="Rectangle 3"/>
          <p:cNvSpPr/>
          <p:nvPr/>
        </p:nvSpPr>
        <p:spPr>
          <a:xfrm rot="16200000">
            <a:off x="-665034" y="3626476"/>
            <a:ext cx="3059235" cy="369332"/>
          </a:xfrm>
          <a:prstGeom prst="rect">
            <a:avLst/>
          </a:prstGeom>
          <a:solidFill>
            <a:srgbClr val="FFFF00"/>
          </a:solidFill>
        </p:spPr>
        <p:txBody>
          <a:bodyPr wrap="none">
            <a:spAutoFit/>
          </a:bodyPr>
          <a:lstStyle/>
          <a:p>
            <a:r>
              <a:rPr lang="en-US" i="1" dirty="0">
                <a:solidFill>
                  <a:schemeClr val="tx1">
                    <a:lumMod val="95000"/>
                    <a:lumOff val="5000"/>
                  </a:schemeClr>
                </a:solidFill>
                <a:latin typeface="Open Sans Light" charset="0"/>
                <a:ea typeface="Open Sans Light" charset="0"/>
                <a:cs typeface="Open Sans Light" charset="0"/>
              </a:rPr>
              <a:t>Number of rows</a:t>
            </a:r>
            <a:r>
              <a:rPr lang="en-US" dirty="0">
                <a:solidFill>
                  <a:schemeClr val="tx1">
                    <a:lumMod val="95000"/>
                    <a:lumOff val="5000"/>
                  </a:schemeClr>
                </a:solidFill>
                <a:latin typeface="Open Sans Light" charset="0"/>
                <a:ea typeface="Open Sans Light" charset="0"/>
                <a:cs typeface="Open Sans Light" charset="0"/>
              </a:rPr>
              <a:t>: </a:t>
            </a:r>
            <a:r>
              <a:rPr lang="en-US" dirty="0" err="1">
                <a:solidFill>
                  <a:schemeClr val="tx1">
                    <a:lumMod val="95000"/>
                    <a:lumOff val="5000"/>
                  </a:schemeClr>
                </a:solidFill>
                <a:latin typeface="Open Sans Light" charset="0"/>
                <a:ea typeface="Open Sans Light" charset="0"/>
                <a:cs typeface="Open Sans Light" charset="0"/>
              </a:rPr>
              <a:t>n_samples</a:t>
            </a:r>
            <a:endParaRPr lang="en-US" dirty="0"/>
          </a:p>
        </p:txBody>
      </p:sp>
      <p:sp>
        <p:nvSpPr>
          <p:cNvPr id="5" name="Rectangle 4"/>
          <p:cNvSpPr/>
          <p:nvPr/>
        </p:nvSpPr>
        <p:spPr>
          <a:xfrm>
            <a:off x="3329550" y="1761875"/>
            <a:ext cx="1851982" cy="369332"/>
          </a:xfrm>
          <a:prstGeom prst="rect">
            <a:avLst/>
          </a:prstGeom>
          <a:solidFill>
            <a:srgbClr val="FFFF00"/>
          </a:solidFill>
        </p:spPr>
        <p:txBody>
          <a:bodyPr wrap="none">
            <a:spAutoFit/>
          </a:bodyPr>
          <a:lstStyle/>
          <a:p>
            <a:r>
              <a:rPr lang="en-US" i="1" dirty="0">
                <a:solidFill>
                  <a:schemeClr val="tx1">
                    <a:lumMod val="95000"/>
                    <a:lumOff val="5000"/>
                  </a:schemeClr>
                </a:solidFill>
                <a:latin typeface="Open Sans Light" charset="0"/>
                <a:ea typeface="Open Sans Light" charset="0"/>
                <a:cs typeface="Open Sans Light" charset="0"/>
              </a:rPr>
              <a:t>Column</a:t>
            </a:r>
            <a:r>
              <a:rPr lang="en-US" dirty="0">
                <a:solidFill>
                  <a:schemeClr val="tx1">
                    <a:lumMod val="95000"/>
                    <a:lumOff val="5000"/>
                  </a:schemeClr>
                </a:solidFill>
                <a:latin typeface="Open Sans Light" charset="0"/>
                <a:ea typeface="Open Sans Light" charset="0"/>
                <a:cs typeface="Open Sans Light" charset="0"/>
              </a:rPr>
              <a:t>: Feature</a:t>
            </a:r>
            <a:endParaRPr lang="en-US" dirty="0"/>
          </a:p>
        </p:txBody>
      </p:sp>
      <p:sp>
        <p:nvSpPr>
          <p:cNvPr id="6" name="Rectangle 5"/>
          <p:cNvSpPr/>
          <p:nvPr/>
        </p:nvSpPr>
        <p:spPr>
          <a:xfrm>
            <a:off x="2857466" y="5368158"/>
            <a:ext cx="2777299" cy="369332"/>
          </a:xfrm>
          <a:prstGeom prst="rect">
            <a:avLst/>
          </a:prstGeom>
          <a:solidFill>
            <a:srgbClr val="FFFF00"/>
          </a:solidFill>
        </p:spPr>
        <p:txBody>
          <a:bodyPr wrap="none">
            <a:spAutoFit/>
          </a:bodyPr>
          <a:lstStyle/>
          <a:p>
            <a:r>
              <a:rPr lang="en-US" i="1" dirty="0">
                <a:solidFill>
                  <a:schemeClr val="tx1">
                    <a:lumMod val="95000"/>
                    <a:lumOff val="5000"/>
                  </a:schemeClr>
                </a:solidFill>
                <a:latin typeface="Open Sans Light" charset="0"/>
                <a:ea typeface="Open Sans Light" charset="0"/>
                <a:cs typeface="Open Sans Light" charset="0"/>
              </a:rPr>
              <a:t>No of columns</a:t>
            </a:r>
            <a:r>
              <a:rPr lang="en-US" dirty="0">
                <a:solidFill>
                  <a:schemeClr val="tx1">
                    <a:lumMod val="95000"/>
                    <a:lumOff val="5000"/>
                  </a:schemeClr>
                </a:solidFill>
                <a:latin typeface="Open Sans Light" charset="0"/>
                <a:ea typeface="Open Sans Light" charset="0"/>
                <a:cs typeface="Open Sans Light" charset="0"/>
              </a:rPr>
              <a:t>: </a:t>
            </a:r>
            <a:r>
              <a:rPr lang="en-US" dirty="0" err="1">
                <a:solidFill>
                  <a:schemeClr val="tx1">
                    <a:lumMod val="95000"/>
                    <a:lumOff val="5000"/>
                  </a:schemeClr>
                </a:solidFill>
                <a:latin typeface="Open Sans Light" charset="0"/>
                <a:ea typeface="Open Sans Light" charset="0"/>
                <a:cs typeface="Open Sans Light" charset="0"/>
              </a:rPr>
              <a:t>n_features</a:t>
            </a:r>
            <a:endParaRPr lang="en-US" dirty="0"/>
          </a:p>
        </p:txBody>
      </p:sp>
      <p:sp>
        <p:nvSpPr>
          <p:cNvPr id="7" name="Rectangle 6"/>
          <p:cNvSpPr/>
          <p:nvPr/>
        </p:nvSpPr>
        <p:spPr>
          <a:xfrm>
            <a:off x="6934200" y="1023211"/>
            <a:ext cx="4876800" cy="923330"/>
          </a:xfrm>
          <a:prstGeom prst="rect">
            <a:avLst/>
          </a:prstGeom>
          <a:solidFill>
            <a:srgbClr val="FFFF00"/>
          </a:solidFill>
        </p:spPr>
        <p:txBody>
          <a:bodyPr wrap="square">
            <a:spAutoFit/>
          </a:bodyPr>
          <a:lstStyle/>
          <a:p>
            <a:r>
              <a:rPr lang="en-US" i="1" dirty="0">
                <a:solidFill>
                  <a:schemeClr val="tx1">
                    <a:lumMod val="95000"/>
                    <a:lumOff val="5000"/>
                  </a:schemeClr>
                </a:solidFill>
                <a:latin typeface="Open Sans Light" charset="0"/>
                <a:ea typeface="Open Sans Light" charset="0"/>
                <a:cs typeface="Open Sans Light" charset="0"/>
              </a:rPr>
              <a:t>Table of data</a:t>
            </a:r>
            <a:r>
              <a:rPr lang="en-US" dirty="0">
                <a:solidFill>
                  <a:schemeClr val="tx1">
                    <a:lumMod val="95000"/>
                    <a:lumOff val="5000"/>
                  </a:schemeClr>
                </a:solidFill>
                <a:latin typeface="Open Sans Light" charset="0"/>
                <a:ea typeface="Open Sans Light" charset="0"/>
                <a:cs typeface="Open Sans Light" charset="0"/>
              </a:rPr>
              <a:t>: Feature matrix </a:t>
            </a:r>
            <a:r>
              <a:rPr lang="en-US" b="1" dirty="0">
                <a:solidFill>
                  <a:schemeClr val="tx1">
                    <a:lumMod val="95000"/>
                    <a:lumOff val="5000"/>
                  </a:schemeClr>
                </a:solidFill>
                <a:latin typeface="Open Sans ExtraBold" charset="0"/>
                <a:ea typeface="Open Sans ExtraBold" charset="0"/>
                <a:cs typeface="Open Sans ExtraBold" charset="0"/>
              </a:rPr>
              <a:t>X</a:t>
            </a:r>
            <a:r>
              <a:rPr lang="en-US" dirty="0">
                <a:solidFill>
                  <a:schemeClr val="tx1">
                    <a:lumMod val="95000"/>
                    <a:lumOff val="5000"/>
                  </a:schemeClr>
                </a:solidFill>
                <a:latin typeface="Open Sans Light" charset="0"/>
                <a:ea typeface="Open Sans Light" charset="0"/>
                <a:cs typeface="Open Sans Light" charset="0"/>
              </a:rPr>
              <a:t> 2D with shape [</a:t>
            </a:r>
            <a:r>
              <a:rPr lang="en-US" dirty="0" err="1">
                <a:solidFill>
                  <a:schemeClr val="tx1">
                    <a:lumMod val="95000"/>
                    <a:lumOff val="5000"/>
                  </a:schemeClr>
                </a:solidFill>
                <a:latin typeface="Open Sans Light" charset="0"/>
                <a:ea typeface="Open Sans Light" charset="0"/>
                <a:cs typeface="Open Sans Light" charset="0"/>
              </a:rPr>
              <a:t>n_samples</a:t>
            </a:r>
            <a:r>
              <a:rPr lang="en-US" dirty="0">
                <a:solidFill>
                  <a:schemeClr val="tx1">
                    <a:lumMod val="95000"/>
                    <a:lumOff val="5000"/>
                  </a:schemeClr>
                </a:solidFill>
                <a:latin typeface="Open Sans Light" charset="0"/>
                <a:ea typeface="Open Sans Light" charset="0"/>
                <a:cs typeface="Open Sans Light" charset="0"/>
              </a:rPr>
              <a:t>, </a:t>
            </a:r>
            <a:r>
              <a:rPr lang="en-US" dirty="0" err="1">
                <a:solidFill>
                  <a:schemeClr val="tx1">
                    <a:lumMod val="95000"/>
                    <a:lumOff val="5000"/>
                  </a:schemeClr>
                </a:solidFill>
                <a:latin typeface="Open Sans Light" charset="0"/>
                <a:ea typeface="Open Sans Light" charset="0"/>
                <a:cs typeface="Open Sans Light" charset="0"/>
              </a:rPr>
              <a:t>n_features</a:t>
            </a:r>
            <a:r>
              <a:rPr lang="en-US" dirty="0">
                <a:solidFill>
                  <a:schemeClr val="tx1">
                    <a:lumMod val="95000"/>
                    <a:lumOff val="5000"/>
                  </a:schemeClr>
                </a:solidFill>
                <a:latin typeface="Open Sans Light" charset="0"/>
                <a:ea typeface="Open Sans Light" charset="0"/>
                <a:cs typeface="Open Sans Light" charset="0"/>
              </a:rPr>
              <a:t>] contained in array or </a:t>
            </a:r>
            <a:r>
              <a:rPr lang="en-US" dirty="0" err="1">
                <a:solidFill>
                  <a:schemeClr val="tx1">
                    <a:lumMod val="95000"/>
                    <a:lumOff val="5000"/>
                  </a:schemeClr>
                </a:solidFill>
                <a:latin typeface="Open Sans Light" charset="0"/>
                <a:ea typeface="Open Sans Light" charset="0"/>
                <a:cs typeface="Open Sans Light" charset="0"/>
              </a:rPr>
              <a:t>DataFrame</a:t>
            </a:r>
            <a:endParaRPr lang="en-US" dirty="0"/>
          </a:p>
        </p:txBody>
      </p:sp>
      <p:sp>
        <p:nvSpPr>
          <p:cNvPr id="8" name="Rectangle 7">
            <a:extLst>
              <a:ext uri="{FF2B5EF4-FFF2-40B4-BE49-F238E27FC236}">
                <a16:creationId xmlns:a16="http://schemas.microsoft.com/office/drawing/2014/main" id="{7187BB31-E3C8-413F-BB90-A1AB3D4A0CEF}"/>
              </a:ext>
            </a:extLst>
          </p:cNvPr>
          <p:cNvSpPr/>
          <p:nvPr/>
        </p:nvSpPr>
        <p:spPr>
          <a:xfrm>
            <a:off x="1600200" y="2156090"/>
            <a:ext cx="5410200" cy="3212068"/>
          </a:xfrm>
          <a:prstGeom prst="rect">
            <a:avLst/>
          </a:prstGeom>
          <a:solidFill>
            <a:schemeClr val="accent4">
              <a:alpha val="50000"/>
            </a:schemeClr>
          </a:solidFill>
          <a:ln w="28575">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2060597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3C3FD18-A6B3-4EFF-9865-99CA739AA159}"/>
              </a:ext>
            </a:extLst>
          </p:cNvPr>
          <p:cNvPicPr>
            <a:picLocks noChangeAspect="1"/>
          </p:cNvPicPr>
          <p:nvPr/>
        </p:nvPicPr>
        <p:blipFill rotWithShape="1">
          <a:blip r:embed="rId3">
            <a:extLst>
              <a:ext uri="{28A0092B-C50C-407E-A947-70E740481C1C}">
                <a14:useLocalDpi xmlns:a14="http://schemas.microsoft.com/office/drawing/2010/main" val="0"/>
              </a:ext>
            </a:extLst>
          </a:blip>
          <a:srcRect t="21609"/>
          <a:stretch/>
        </p:blipFill>
        <p:spPr>
          <a:xfrm>
            <a:off x="0" y="651642"/>
            <a:ext cx="12192000" cy="5376040"/>
          </a:xfrm>
          <a:prstGeom prst="rect">
            <a:avLst/>
          </a:prstGeom>
        </p:spPr>
      </p:pic>
      <p:sp>
        <p:nvSpPr>
          <p:cNvPr id="2" name="Rectangle 1">
            <a:extLst>
              <a:ext uri="{FF2B5EF4-FFF2-40B4-BE49-F238E27FC236}">
                <a16:creationId xmlns:a16="http://schemas.microsoft.com/office/drawing/2014/main" id="{E4FF0667-BA04-4925-BABA-52AC8EEBC98F}"/>
              </a:ext>
            </a:extLst>
          </p:cNvPr>
          <p:cNvSpPr/>
          <p:nvPr/>
        </p:nvSpPr>
        <p:spPr>
          <a:xfrm>
            <a:off x="5206737" y="1317385"/>
            <a:ext cx="4750325" cy="646331"/>
          </a:xfrm>
          <a:prstGeom prst="rect">
            <a:avLst/>
          </a:prstGeom>
          <a:solidFill>
            <a:srgbClr val="FFFF00"/>
          </a:solidFill>
        </p:spPr>
        <p:txBody>
          <a:bodyPr wrap="square">
            <a:spAutoFit/>
          </a:bodyPr>
          <a:lstStyle/>
          <a:p>
            <a:r>
              <a:rPr lang="en-US" i="1" dirty="0">
                <a:solidFill>
                  <a:schemeClr val="tx1">
                    <a:lumMod val="95000"/>
                    <a:lumOff val="5000"/>
                  </a:schemeClr>
                </a:solidFill>
                <a:latin typeface="Open Sans Light" charset="0"/>
                <a:ea typeface="Open Sans Light" charset="0"/>
                <a:cs typeface="Open Sans Light" charset="0"/>
              </a:rPr>
              <a:t>Dependent variable</a:t>
            </a:r>
            <a:r>
              <a:rPr lang="en-US" dirty="0">
                <a:solidFill>
                  <a:schemeClr val="tx1">
                    <a:lumMod val="95000"/>
                    <a:lumOff val="5000"/>
                  </a:schemeClr>
                </a:solidFill>
                <a:latin typeface="Open Sans Light" charset="0"/>
                <a:ea typeface="Open Sans Light" charset="0"/>
                <a:cs typeface="Open Sans Light" charset="0"/>
              </a:rPr>
              <a:t>: Target array </a:t>
            </a:r>
            <a:r>
              <a:rPr lang="en-US" b="1" dirty="0">
                <a:solidFill>
                  <a:schemeClr val="tx1">
                    <a:lumMod val="95000"/>
                    <a:lumOff val="5000"/>
                  </a:schemeClr>
                </a:solidFill>
                <a:latin typeface="Open Sans ExtraBold" charset="0"/>
                <a:ea typeface="Open Sans ExtraBold" charset="0"/>
                <a:cs typeface="Open Sans ExtraBold" charset="0"/>
              </a:rPr>
              <a:t>y</a:t>
            </a:r>
            <a:r>
              <a:rPr lang="en-US" dirty="0">
                <a:solidFill>
                  <a:schemeClr val="tx1">
                    <a:lumMod val="95000"/>
                    <a:lumOff val="5000"/>
                  </a:schemeClr>
                </a:solidFill>
                <a:latin typeface="Open Sans Light" charset="0"/>
                <a:ea typeface="Open Sans Light" charset="0"/>
                <a:cs typeface="Open Sans Light" charset="0"/>
              </a:rPr>
              <a:t> 1D with length n samples contained in array or Series</a:t>
            </a:r>
            <a:endParaRPr lang="en-US" dirty="0"/>
          </a:p>
        </p:txBody>
      </p:sp>
      <p:sp>
        <p:nvSpPr>
          <p:cNvPr id="12" name="Rectangle 11">
            <a:extLst>
              <a:ext uri="{FF2B5EF4-FFF2-40B4-BE49-F238E27FC236}">
                <a16:creationId xmlns:a16="http://schemas.microsoft.com/office/drawing/2014/main" id="{9D7A0054-099F-4B7F-9C19-037C2ED1B4D0}"/>
              </a:ext>
            </a:extLst>
          </p:cNvPr>
          <p:cNvSpPr/>
          <p:nvPr/>
        </p:nvSpPr>
        <p:spPr>
          <a:xfrm>
            <a:off x="7010400" y="1977415"/>
            <a:ext cx="1143000" cy="3288268"/>
          </a:xfrm>
          <a:prstGeom prst="rect">
            <a:avLst/>
          </a:prstGeom>
          <a:solidFill>
            <a:srgbClr val="FFFF00">
              <a:alpha val="29804"/>
            </a:srgb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2421798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5562600" y="1145788"/>
            <a:ext cx="6019800" cy="4495800"/>
          </a:xfrm>
          <a:prstGeom prst="rect">
            <a:avLst/>
          </a:prstGeom>
        </p:spPr>
      </p:pic>
      <p:pic>
        <p:nvPicPr>
          <p:cNvPr id="6" name="Picture 5"/>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419742" y="1295400"/>
            <a:ext cx="4990458" cy="4191000"/>
          </a:xfrm>
          <a:prstGeom prst="rect">
            <a:avLst/>
          </a:prstGeom>
        </p:spPr>
      </p:pic>
      <p:sp>
        <p:nvSpPr>
          <p:cNvPr id="2" name="TextBox 1">
            <a:extLst>
              <a:ext uri="{FF2B5EF4-FFF2-40B4-BE49-F238E27FC236}">
                <a16:creationId xmlns:a16="http://schemas.microsoft.com/office/drawing/2014/main" id="{0A58EE9C-F111-ADF4-533C-9D9E19CB8DFF}"/>
              </a:ext>
            </a:extLst>
          </p:cNvPr>
          <p:cNvSpPr txBox="1"/>
          <p:nvPr/>
        </p:nvSpPr>
        <p:spPr>
          <a:xfrm>
            <a:off x="1293847" y="1773962"/>
            <a:ext cx="280813" cy="307777"/>
          </a:xfrm>
          <a:prstGeom prst="rect">
            <a:avLst/>
          </a:prstGeom>
          <a:solidFill>
            <a:schemeClr val="bg1"/>
          </a:solidFill>
        </p:spPr>
        <p:txBody>
          <a:bodyPr wrap="square" rtlCol="0">
            <a:spAutoFit/>
          </a:bodyPr>
          <a:lstStyle/>
          <a:p>
            <a:r>
              <a:rPr lang="en-US" sz="1400" dirty="0">
                <a:solidFill>
                  <a:srgbClr val="828282"/>
                </a:solidFill>
              </a:rPr>
              <a:t>m</a:t>
            </a:r>
          </a:p>
        </p:txBody>
      </p:sp>
    </p:spTree>
    <p:extLst>
      <p:ext uri="{BB962C8B-B14F-4D97-AF65-F5344CB8AC3E}">
        <p14:creationId xmlns:p14="http://schemas.microsoft.com/office/powerpoint/2010/main" val="126857619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a:extLst>
              <a:ext uri="{FF2B5EF4-FFF2-40B4-BE49-F238E27FC236}">
                <a16:creationId xmlns:a16="http://schemas.microsoft.com/office/drawing/2014/main" id="{C1AE3943-068F-CE73-F8AC-9215A29EAC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55778" y="282375"/>
            <a:ext cx="6936828" cy="6015074"/>
          </a:xfrm>
          <a:prstGeom prst="rect">
            <a:avLst/>
          </a:prstGeom>
          <a:noFill/>
          <a:extLst>
            <a:ext uri="{909E8E84-426E-40DD-AFC4-6F175D3DCCD1}">
              <a14:hiddenFill xmlns:a14="http://schemas.microsoft.com/office/drawing/2010/main">
                <a:solidFill>
                  <a:srgbClr val="FFFFFF"/>
                </a:solidFill>
              </a14:hiddenFill>
            </a:ext>
          </a:extLst>
        </p:spPr>
      </p:pic>
      <p:sp>
        <p:nvSpPr>
          <p:cNvPr id="3" name="Title 1">
            <a:extLst>
              <a:ext uri="{FF2B5EF4-FFF2-40B4-BE49-F238E27FC236}">
                <a16:creationId xmlns:a16="http://schemas.microsoft.com/office/drawing/2014/main" id="{2C899128-5A68-F71D-CD1B-FDC103ACF05C}"/>
              </a:ext>
            </a:extLst>
          </p:cNvPr>
          <p:cNvSpPr txBox="1">
            <a:spLocks/>
          </p:cNvSpPr>
          <p:nvPr/>
        </p:nvSpPr>
        <p:spPr>
          <a:xfrm>
            <a:off x="1097280" y="1001307"/>
            <a:ext cx="10058400" cy="1450757"/>
          </a:xfrm>
          <a:prstGeom prst="rect">
            <a:avLst/>
          </a:prstGeom>
        </p:spPr>
        <p:txBody>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r>
              <a:rPr lang="en-US" dirty="0"/>
              <a:t>Seaborn</a:t>
            </a:r>
          </a:p>
        </p:txBody>
      </p:sp>
    </p:spTree>
    <p:extLst>
      <p:ext uri="{BB962C8B-B14F-4D97-AF65-F5344CB8AC3E}">
        <p14:creationId xmlns:p14="http://schemas.microsoft.com/office/powerpoint/2010/main" val="203539540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CCEB929-993B-9A09-A66C-87C3F9E01390}"/>
              </a:ext>
            </a:extLst>
          </p:cNvPr>
          <p:cNvSpPr>
            <a:spLocks noGrp="1"/>
          </p:cNvSpPr>
          <p:nvPr>
            <p:ph type="title"/>
          </p:nvPr>
        </p:nvSpPr>
        <p:spPr/>
        <p:txBody>
          <a:bodyPr>
            <a:normAutofit/>
          </a:bodyPr>
          <a:lstStyle/>
          <a:p>
            <a:r>
              <a:rPr lang="en-US" sz="4000" dirty="0" err="1"/>
              <a:t>kNN</a:t>
            </a:r>
            <a:r>
              <a:rPr lang="en-US" sz="4000" dirty="0"/>
              <a:t> for Classification: </a:t>
            </a:r>
            <a:r>
              <a:rPr lang="en-US" sz="4000" dirty="0">
                <a:solidFill>
                  <a:srgbClr val="FF0000"/>
                </a:solidFill>
              </a:rPr>
              <a:t>k</a:t>
            </a:r>
            <a:r>
              <a:rPr lang="en-US" sz="4000" dirty="0"/>
              <a:t> </a:t>
            </a:r>
            <a:r>
              <a:rPr lang="en-US" sz="4000" dirty="0">
                <a:solidFill>
                  <a:srgbClr val="FF0000"/>
                </a:solidFill>
              </a:rPr>
              <a:t>N</a:t>
            </a:r>
            <a:r>
              <a:rPr lang="en-US" sz="4000" dirty="0"/>
              <a:t>earest </a:t>
            </a:r>
            <a:r>
              <a:rPr lang="en-US" sz="4000" dirty="0">
                <a:solidFill>
                  <a:srgbClr val="FF0000"/>
                </a:solidFill>
              </a:rPr>
              <a:t>N</a:t>
            </a:r>
            <a:r>
              <a:rPr lang="en-US" sz="4000" dirty="0"/>
              <a:t>eighbors</a:t>
            </a:r>
          </a:p>
        </p:txBody>
      </p:sp>
      <p:sp>
        <p:nvSpPr>
          <p:cNvPr id="5" name="Content Placeholder 4">
            <a:extLst>
              <a:ext uri="{FF2B5EF4-FFF2-40B4-BE49-F238E27FC236}">
                <a16:creationId xmlns:a16="http://schemas.microsoft.com/office/drawing/2014/main" id="{DC619F6E-CD3F-6D40-1F28-9604AF687E4A}"/>
              </a:ext>
            </a:extLst>
          </p:cNvPr>
          <p:cNvSpPr>
            <a:spLocks noGrp="1"/>
          </p:cNvSpPr>
          <p:nvPr>
            <p:ph idx="1"/>
          </p:nvPr>
        </p:nvSpPr>
        <p:spPr>
          <a:xfrm>
            <a:off x="1249680" y="2295046"/>
            <a:ext cx="10058400" cy="3760891"/>
          </a:xfrm>
        </p:spPr>
        <p:txBody>
          <a:bodyPr/>
          <a:lstStyle/>
          <a:p>
            <a:r>
              <a:rPr lang="en-US" sz="2000" i="1" dirty="0"/>
              <a:t>You are likely to be similar to your “neighbors”. </a:t>
            </a:r>
          </a:p>
          <a:p>
            <a:r>
              <a:rPr lang="en-US" sz="2000" i="1" dirty="0"/>
              <a:t>If I know your neighbors’ features and response, I can predict your response, given your attributes.</a:t>
            </a:r>
          </a:p>
          <a:p>
            <a:r>
              <a:rPr lang="en-US" sz="2000" i="1" dirty="0"/>
              <a:t>The neighbors 'vote'. Majority class wins.</a:t>
            </a:r>
          </a:p>
          <a:p>
            <a:pPr marL="0" indent="0">
              <a:buNone/>
            </a:pPr>
            <a:endParaRPr lang="en-US" dirty="0"/>
          </a:p>
        </p:txBody>
      </p:sp>
    </p:spTree>
    <p:extLst>
      <p:ext uri="{BB962C8B-B14F-4D97-AF65-F5344CB8AC3E}">
        <p14:creationId xmlns:p14="http://schemas.microsoft.com/office/powerpoint/2010/main" val="224343696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171366085"/>
              </p:ext>
            </p:extLst>
          </p:nvPr>
        </p:nvGraphicFramePr>
        <p:xfrm>
          <a:off x="2343808" y="2077684"/>
          <a:ext cx="6779171" cy="4039338"/>
        </p:xfrm>
        <a:graphic>
          <a:graphicData uri="http://schemas.openxmlformats.org/drawingml/2006/table">
            <a:tbl>
              <a:tblPr>
                <a:tableStyleId>{E269D01E-BC32-4049-B463-5C60D7B0CCD2}</a:tableStyleId>
              </a:tblPr>
              <a:tblGrid>
                <a:gridCol w="1109940">
                  <a:extLst>
                    <a:ext uri="{9D8B030D-6E8A-4147-A177-3AD203B41FA5}">
                      <a16:colId xmlns:a16="http://schemas.microsoft.com/office/drawing/2014/main" val="20000"/>
                    </a:ext>
                  </a:extLst>
                </a:gridCol>
                <a:gridCol w="1109940">
                  <a:extLst>
                    <a:ext uri="{9D8B030D-6E8A-4147-A177-3AD203B41FA5}">
                      <a16:colId xmlns:a16="http://schemas.microsoft.com/office/drawing/2014/main" val="20001"/>
                    </a:ext>
                  </a:extLst>
                </a:gridCol>
                <a:gridCol w="1229471">
                  <a:extLst>
                    <a:ext uri="{9D8B030D-6E8A-4147-A177-3AD203B41FA5}">
                      <a16:colId xmlns:a16="http://schemas.microsoft.com/office/drawing/2014/main" val="20002"/>
                    </a:ext>
                  </a:extLst>
                </a:gridCol>
                <a:gridCol w="1109940">
                  <a:extLst>
                    <a:ext uri="{9D8B030D-6E8A-4147-A177-3AD203B41FA5}">
                      <a16:colId xmlns:a16="http://schemas.microsoft.com/office/drawing/2014/main" val="20003"/>
                    </a:ext>
                  </a:extLst>
                </a:gridCol>
                <a:gridCol w="1109940">
                  <a:extLst>
                    <a:ext uri="{9D8B030D-6E8A-4147-A177-3AD203B41FA5}">
                      <a16:colId xmlns:a16="http://schemas.microsoft.com/office/drawing/2014/main" val="20004"/>
                    </a:ext>
                  </a:extLst>
                </a:gridCol>
                <a:gridCol w="1109940">
                  <a:extLst>
                    <a:ext uri="{9D8B030D-6E8A-4147-A177-3AD203B41FA5}">
                      <a16:colId xmlns:a16="http://schemas.microsoft.com/office/drawing/2014/main" val="20005"/>
                    </a:ext>
                  </a:extLst>
                </a:gridCol>
              </a:tblGrid>
              <a:tr h="298916">
                <a:tc>
                  <a:txBody>
                    <a:bodyPr/>
                    <a:lstStyle/>
                    <a:p>
                      <a:pPr algn="ctr" fontAlgn="b"/>
                      <a:r>
                        <a:rPr lang="en-US" sz="1700" b="1" u="none" strike="noStrike" dirty="0">
                          <a:solidFill>
                            <a:schemeClr val="bg1"/>
                          </a:solidFill>
                          <a:effectLst/>
                        </a:rPr>
                        <a:t>Age</a:t>
                      </a:r>
                      <a:endParaRPr lang="en-US" sz="1700" b="1" i="0" u="none" strike="noStrike" dirty="0">
                        <a:solidFill>
                          <a:schemeClr val="bg1"/>
                        </a:solidFill>
                        <a:effectLst/>
                        <a:latin typeface="Calibri"/>
                      </a:endParaRPr>
                    </a:p>
                  </a:txBody>
                  <a:tcPr marL="13482" marR="13482" marT="12134" marB="0" anchor="b">
                    <a:solidFill>
                      <a:schemeClr val="tx1"/>
                    </a:solidFill>
                  </a:tcPr>
                </a:tc>
                <a:tc>
                  <a:txBody>
                    <a:bodyPr/>
                    <a:lstStyle/>
                    <a:p>
                      <a:pPr algn="ctr" fontAlgn="b"/>
                      <a:r>
                        <a:rPr lang="en-US" sz="1700" b="1" u="none" strike="noStrike" dirty="0">
                          <a:solidFill>
                            <a:schemeClr val="bg1"/>
                          </a:solidFill>
                          <a:effectLst/>
                        </a:rPr>
                        <a:t>Gender</a:t>
                      </a:r>
                      <a:endParaRPr lang="en-US" sz="1700" b="1" i="0" u="none" strike="noStrike" dirty="0">
                        <a:solidFill>
                          <a:schemeClr val="bg1"/>
                        </a:solidFill>
                        <a:effectLst/>
                        <a:latin typeface="Calibri"/>
                      </a:endParaRPr>
                    </a:p>
                  </a:txBody>
                  <a:tcPr marL="13482" marR="13482" marT="12134" marB="0" anchor="b">
                    <a:solidFill>
                      <a:schemeClr val="tx1"/>
                    </a:solidFill>
                  </a:tcPr>
                </a:tc>
                <a:tc>
                  <a:txBody>
                    <a:bodyPr/>
                    <a:lstStyle/>
                    <a:p>
                      <a:pPr algn="ctr" fontAlgn="b"/>
                      <a:r>
                        <a:rPr lang="en-US" sz="1700" b="1" u="none" strike="noStrike" dirty="0">
                          <a:solidFill>
                            <a:schemeClr val="bg1"/>
                          </a:solidFill>
                          <a:effectLst/>
                        </a:rPr>
                        <a:t>Income</a:t>
                      </a:r>
                      <a:endParaRPr lang="en-US" sz="1700" b="1" i="0" u="none" strike="noStrike" dirty="0">
                        <a:solidFill>
                          <a:schemeClr val="bg1"/>
                        </a:solidFill>
                        <a:effectLst/>
                        <a:latin typeface="Calibri"/>
                      </a:endParaRPr>
                    </a:p>
                  </a:txBody>
                  <a:tcPr marL="13482" marR="13482" marT="12134" marB="0" anchor="b">
                    <a:solidFill>
                      <a:schemeClr val="tx1"/>
                    </a:solidFill>
                  </a:tcPr>
                </a:tc>
                <a:tc>
                  <a:txBody>
                    <a:bodyPr/>
                    <a:lstStyle/>
                    <a:p>
                      <a:pPr algn="ctr" fontAlgn="b"/>
                      <a:r>
                        <a:rPr lang="en-US" sz="1700" b="1" u="none" strike="noStrike" dirty="0">
                          <a:solidFill>
                            <a:schemeClr val="bg1"/>
                          </a:solidFill>
                          <a:effectLst/>
                        </a:rPr>
                        <a:t>…</a:t>
                      </a:r>
                      <a:endParaRPr lang="en-US" sz="1700" b="1" i="0" u="none" strike="noStrike" dirty="0">
                        <a:solidFill>
                          <a:schemeClr val="bg1"/>
                        </a:solidFill>
                        <a:effectLst/>
                        <a:latin typeface="Calibri"/>
                      </a:endParaRPr>
                    </a:p>
                  </a:txBody>
                  <a:tcPr marL="13482" marR="13482" marT="12134" marB="0" anchor="b">
                    <a:solidFill>
                      <a:schemeClr val="tx1"/>
                    </a:solidFill>
                  </a:tcPr>
                </a:tc>
                <a:tc>
                  <a:txBody>
                    <a:bodyPr/>
                    <a:lstStyle/>
                    <a:p>
                      <a:pPr algn="ctr" fontAlgn="b"/>
                      <a:r>
                        <a:rPr lang="en-US" sz="1700" b="1" u="none" strike="noStrike">
                          <a:solidFill>
                            <a:schemeClr val="bg1"/>
                          </a:solidFill>
                          <a:effectLst/>
                        </a:rPr>
                        <a:t>…</a:t>
                      </a:r>
                      <a:endParaRPr lang="en-US" sz="1700" b="1" i="0" u="none" strike="noStrike">
                        <a:solidFill>
                          <a:schemeClr val="bg1"/>
                        </a:solidFill>
                        <a:effectLst/>
                        <a:latin typeface="Calibri"/>
                      </a:endParaRPr>
                    </a:p>
                  </a:txBody>
                  <a:tcPr marL="13482" marR="13482" marT="12134" marB="0" anchor="b">
                    <a:solidFill>
                      <a:schemeClr val="tx1"/>
                    </a:solidFill>
                  </a:tcPr>
                </a:tc>
                <a:tc>
                  <a:txBody>
                    <a:bodyPr/>
                    <a:lstStyle/>
                    <a:p>
                      <a:pPr algn="l" fontAlgn="b"/>
                      <a:r>
                        <a:rPr lang="en-US" sz="1700" b="1" u="none" strike="noStrike" dirty="0">
                          <a:solidFill>
                            <a:schemeClr val="bg1"/>
                          </a:solidFill>
                          <a:effectLst/>
                        </a:rPr>
                        <a:t>Outcome</a:t>
                      </a:r>
                      <a:endParaRPr lang="en-US" sz="1700" b="1" i="0" u="none" strike="noStrike" dirty="0">
                        <a:solidFill>
                          <a:schemeClr val="bg1"/>
                        </a:solidFill>
                        <a:effectLst/>
                        <a:latin typeface="Calibri"/>
                      </a:endParaRPr>
                    </a:p>
                  </a:txBody>
                  <a:tcPr marL="13482" marR="13482" marT="12134" marB="0" anchor="b">
                    <a:solidFill>
                      <a:schemeClr val="tx1"/>
                    </a:solidFill>
                  </a:tcPr>
                </a:tc>
                <a:extLst>
                  <a:ext uri="{0D108BD9-81ED-4DB2-BD59-A6C34878D82A}">
                    <a16:rowId xmlns:a16="http://schemas.microsoft.com/office/drawing/2014/main" val="10000"/>
                  </a:ext>
                </a:extLst>
              </a:tr>
              <a:tr h="267173">
                <a:tc>
                  <a:txBody>
                    <a:bodyPr/>
                    <a:lstStyle/>
                    <a:p>
                      <a:pPr algn="ctr" fontAlgn="b"/>
                      <a:r>
                        <a:rPr lang="en-US" sz="1500" u="none" strike="noStrike" dirty="0">
                          <a:effectLst/>
                        </a:rPr>
                        <a:t>35</a:t>
                      </a:r>
                      <a:endParaRPr lang="en-US" sz="1500" b="0" i="0" u="none" strike="noStrike" dirty="0">
                        <a:solidFill>
                          <a:schemeClr val="tx1"/>
                        </a:solidFill>
                        <a:effectLst/>
                        <a:latin typeface="Calibri"/>
                      </a:endParaRPr>
                    </a:p>
                  </a:txBody>
                  <a:tcPr marL="13482" marR="13482" marT="12134" marB="0" anchor="b"/>
                </a:tc>
                <a:tc>
                  <a:txBody>
                    <a:bodyPr/>
                    <a:lstStyle/>
                    <a:p>
                      <a:pPr algn="ctr" fontAlgn="b"/>
                      <a:r>
                        <a:rPr lang="en-US" sz="1500" u="none" strike="noStrike" dirty="0">
                          <a:effectLst/>
                        </a:rPr>
                        <a:t>M</a:t>
                      </a:r>
                      <a:endParaRPr lang="en-US" sz="1500" b="0" i="0" u="none" strike="noStrike" dirty="0">
                        <a:solidFill>
                          <a:schemeClr val="tx1"/>
                        </a:solidFill>
                        <a:effectLst/>
                        <a:latin typeface="Calibri"/>
                      </a:endParaRPr>
                    </a:p>
                  </a:txBody>
                  <a:tcPr marL="13482" marR="13482" marT="12134" marB="0" anchor="b"/>
                </a:tc>
                <a:tc>
                  <a:txBody>
                    <a:bodyPr/>
                    <a:lstStyle/>
                    <a:p>
                      <a:pPr algn="ctr" fontAlgn="b"/>
                      <a:r>
                        <a:rPr lang="en-US" sz="1500" u="none" strike="noStrike" dirty="0">
                          <a:effectLst/>
                        </a:rPr>
                        <a:t>$ 40,000</a:t>
                      </a:r>
                      <a:endParaRPr lang="en-US" sz="1500" b="0" i="0" u="none" strike="noStrike" dirty="0">
                        <a:solidFill>
                          <a:schemeClr val="tx1"/>
                        </a:solidFill>
                        <a:effectLst/>
                        <a:latin typeface="Calibri"/>
                      </a:endParaRPr>
                    </a:p>
                  </a:txBody>
                  <a:tcPr marL="13482" marR="13482" marT="12134" marB="0" anchor="b"/>
                </a:tc>
                <a:tc>
                  <a:txBody>
                    <a:bodyPr/>
                    <a:lstStyle/>
                    <a:p>
                      <a:pPr algn="ctr" fontAlgn="b"/>
                      <a:r>
                        <a:rPr lang="en-US" sz="1500" u="none" strike="noStrike" dirty="0">
                          <a:effectLst/>
                        </a:rPr>
                        <a:t>…</a:t>
                      </a:r>
                      <a:endParaRPr lang="en-US" sz="1500" b="0" i="0" u="none" strike="noStrike" dirty="0">
                        <a:solidFill>
                          <a:schemeClr val="tx1"/>
                        </a:solidFill>
                        <a:effectLst/>
                        <a:latin typeface="Calibri"/>
                      </a:endParaRPr>
                    </a:p>
                  </a:txBody>
                  <a:tcPr marL="13482" marR="13482" marT="12134" marB="0" anchor="b"/>
                </a:tc>
                <a:tc>
                  <a:txBody>
                    <a:bodyPr/>
                    <a:lstStyle/>
                    <a:p>
                      <a:pPr algn="ctr" fontAlgn="b"/>
                      <a:r>
                        <a:rPr lang="en-US" sz="1500" u="none" strike="noStrike">
                          <a:effectLst/>
                        </a:rPr>
                        <a:t>…</a:t>
                      </a:r>
                      <a:endParaRPr lang="en-US" sz="1500" b="0" i="0" u="none" strike="noStrike">
                        <a:solidFill>
                          <a:schemeClr val="tx1"/>
                        </a:solidFill>
                        <a:effectLst/>
                        <a:latin typeface="Calibri"/>
                      </a:endParaRPr>
                    </a:p>
                  </a:txBody>
                  <a:tcPr marL="13482" marR="13482" marT="12134" marB="0" anchor="b"/>
                </a:tc>
                <a:tc>
                  <a:txBody>
                    <a:bodyPr/>
                    <a:lstStyle/>
                    <a:p>
                      <a:pPr algn="l" fontAlgn="b"/>
                      <a:r>
                        <a:rPr lang="en-US" sz="1500" u="none" strike="noStrike" dirty="0">
                          <a:effectLst/>
                        </a:rPr>
                        <a:t>Buyer</a:t>
                      </a:r>
                      <a:endParaRPr lang="en-US" sz="1500" b="0" i="0" u="none" strike="noStrike" dirty="0">
                        <a:solidFill>
                          <a:schemeClr val="tx1"/>
                        </a:solidFill>
                        <a:effectLst/>
                        <a:latin typeface="Calibri"/>
                      </a:endParaRPr>
                    </a:p>
                  </a:txBody>
                  <a:tcPr marL="13482" marR="13482" marT="12134" marB="0" anchor="b"/>
                </a:tc>
                <a:extLst>
                  <a:ext uri="{0D108BD9-81ED-4DB2-BD59-A6C34878D82A}">
                    <a16:rowId xmlns:a16="http://schemas.microsoft.com/office/drawing/2014/main" val="10001"/>
                  </a:ext>
                </a:extLst>
              </a:tr>
              <a:tr h="267173">
                <a:tc>
                  <a:txBody>
                    <a:bodyPr/>
                    <a:lstStyle/>
                    <a:p>
                      <a:pPr algn="ctr" fontAlgn="b"/>
                      <a:r>
                        <a:rPr lang="en-US" sz="1500" u="none" strike="noStrike">
                          <a:effectLst/>
                        </a:rPr>
                        <a:t>40</a:t>
                      </a:r>
                      <a:endParaRPr lang="en-US" sz="1500" b="0" i="0" u="none" strike="noStrike">
                        <a:solidFill>
                          <a:schemeClr val="tx1"/>
                        </a:solidFill>
                        <a:effectLst/>
                        <a:latin typeface="Calibri"/>
                      </a:endParaRPr>
                    </a:p>
                  </a:txBody>
                  <a:tcPr marL="13482" marR="13482" marT="12134" marB="0" anchor="b"/>
                </a:tc>
                <a:tc>
                  <a:txBody>
                    <a:bodyPr/>
                    <a:lstStyle/>
                    <a:p>
                      <a:pPr algn="ctr" fontAlgn="b"/>
                      <a:r>
                        <a:rPr lang="en-US" sz="1500" u="none" strike="noStrike">
                          <a:effectLst/>
                        </a:rPr>
                        <a:t>F</a:t>
                      </a:r>
                      <a:endParaRPr lang="en-US" sz="1500" b="0" i="0" u="none" strike="noStrike">
                        <a:solidFill>
                          <a:schemeClr val="tx1"/>
                        </a:solidFill>
                        <a:effectLst/>
                        <a:latin typeface="Calibri"/>
                      </a:endParaRPr>
                    </a:p>
                  </a:txBody>
                  <a:tcPr marL="13482" marR="13482" marT="12134" marB="0" anchor="b"/>
                </a:tc>
                <a:tc>
                  <a:txBody>
                    <a:bodyPr/>
                    <a:lstStyle/>
                    <a:p>
                      <a:pPr algn="ctr" fontAlgn="b"/>
                      <a:r>
                        <a:rPr lang="en-US" sz="1500" u="none" strike="noStrike">
                          <a:effectLst/>
                        </a:rPr>
                        <a:t>$ 50,000</a:t>
                      </a:r>
                      <a:endParaRPr lang="en-US" sz="1500" b="0" i="0" u="none" strike="noStrike">
                        <a:solidFill>
                          <a:schemeClr val="tx1"/>
                        </a:solidFill>
                        <a:effectLst/>
                        <a:latin typeface="Calibri"/>
                      </a:endParaRPr>
                    </a:p>
                  </a:txBody>
                  <a:tcPr marL="13482" marR="13482" marT="12134" marB="0" anchor="b"/>
                </a:tc>
                <a:tc>
                  <a:txBody>
                    <a:bodyPr/>
                    <a:lstStyle/>
                    <a:p>
                      <a:pPr algn="ctr" fontAlgn="b"/>
                      <a:r>
                        <a:rPr lang="en-US" sz="1500" u="none" strike="noStrike" dirty="0">
                          <a:effectLst/>
                        </a:rPr>
                        <a:t>…</a:t>
                      </a:r>
                      <a:endParaRPr lang="en-US" sz="1500" b="0" i="0" u="none" strike="noStrike" dirty="0">
                        <a:solidFill>
                          <a:schemeClr val="tx1"/>
                        </a:solidFill>
                        <a:effectLst/>
                        <a:latin typeface="Calibri"/>
                      </a:endParaRPr>
                    </a:p>
                  </a:txBody>
                  <a:tcPr marL="13482" marR="13482" marT="12134" marB="0" anchor="b"/>
                </a:tc>
                <a:tc>
                  <a:txBody>
                    <a:bodyPr/>
                    <a:lstStyle/>
                    <a:p>
                      <a:pPr algn="ctr" fontAlgn="b"/>
                      <a:r>
                        <a:rPr lang="en-US" sz="1500" u="none" strike="noStrike" dirty="0">
                          <a:effectLst/>
                        </a:rPr>
                        <a:t>…</a:t>
                      </a:r>
                      <a:endParaRPr lang="en-US" sz="1500" b="0" i="0" u="none" strike="noStrike" dirty="0">
                        <a:solidFill>
                          <a:schemeClr val="tx1"/>
                        </a:solidFill>
                        <a:effectLst/>
                        <a:latin typeface="Calibri"/>
                      </a:endParaRPr>
                    </a:p>
                  </a:txBody>
                  <a:tcPr marL="13482" marR="13482" marT="12134" marB="0" anchor="b"/>
                </a:tc>
                <a:tc>
                  <a:txBody>
                    <a:bodyPr/>
                    <a:lstStyle/>
                    <a:p>
                      <a:pPr algn="l" fontAlgn="b"/>
                      <a:r>
                        <a:rPr lang="en-US" sz="1500" u="none" strike="noStrike" dirty="0">
                          <a:effectLst/>
                        </a:rPr>
                        <a:t>Buyer</a:t>
                      </a:r>
                      <a:endParaRPr lang="en-US" sz="1500" b="0" i="0" u="none" strike="noStrike" dirty="0">
                        <a:solidFill>
                          <a:schemeClr val="tx1"/>
                        </a:solidFill>
                        <a:effectLst/>
                        <a:latin typeface="Calibri"/>
                      </a:endParaRPr>
                    </a:p>
                  </a:txBody>
                  <a:tcPr marL="13482" marR="13482" marT="12134" marB="0" anchor="b"/>
                </a:tc>
                <a:extLst>
                  <a:ext uri="{0D108BD9-81ED-4DB2-BD59-A6C34878D82A}">
                    <a16:rowId xmlns:a16="http://schemas.microsoft.com/office/drawing/2014/main" val="10002"/>
                  </a:ext>
                </a:extLst>
              </a:tr>
              <a:tr h="267173">
                <a:tc>
                  <a:txBody>
                    <a:bodyPr/>
                    <a:lstStyle/>
                    <a:p>
                      <a:pPr algn="ctr" fontAlgn="b"/>
                      <a:r>
                        <a:rPr lang="en-US" sz="1500" u="none" strike="noStrike">
                          <a:effectLst/>
                        </a:rPr>
                        <a:t>30</a:t>
                      </a:r>
                      <a:endParaRPr lang="en-US" sz="1500" b="0" i="0" u="none" strike="noStrike">
                        <a:solidFill>
                          <a:schemeClr val="tx1"/>
                        </a:solidFill>
                        <a:effectLst/>
                        <a:latin typeface="Calibri"/>
                      </a:endParaRPr>
                    </a:p>
                  </a:txBody>
                  <a:tcPr marL="13482" marR="13482" marT="12134" marB="0" anchor="b"/>
                </a:tc>
                <a:tc>
                  <a:txBody>
                    <a:bodyPr/>
                    <a:lstStyle/>
                    <a:p>
                      <a:pPr algn="ctr" fontAlgn="b"/>
                      <a:r>
                        <a:rPr lang="en-US" sz="1500" u="none" strike="noStrike">
                          <a:effectLst/>
                        </a:rPr>
                        <a:t>M</a:t>
                      </a:r>
                      <a:endParaRPr lang="en-US" sz="1500" b="0" i="0" u="none" strike="noStrike">
                        <a:solidFill>
                          <a:schemeClr val="tx1"/>
                        </a:solidFill>
                        <a:effectLst/>
                        <a:latin typeface="Calibri"/>
                      </a:endParaRPr>
                    </a:p>
                  </a:txBody>
                  <a:tcPr marL="13482" marR="13482" marT="12134" marB="0" anchor="b"/>
                </a:tc>
                <a:tc>
                  <a:txBody>
                    <a:bodyPr/>
                    <a:lstStyle/>
                    <a:p>
                      <a:pPr algn="ctr" fontAlgn="b"/>
                      <a:r>
                        <a:rPr lang="en-US" sz="1500" u="none" strike="noStrike" dirty="0">
                          <a:effectLst/>
                        </a:rPr>
                        <a:t>$ 25,000</a:t>
                      </a:r>
                      <a:endParaRPr lang="en-US" sz="1500" b="0" i="0" u="none" strike="noStrike" dirty="0">
                        <a:solidFill>
                          <a:schemeClr val="tx1"/>
                        </a:solidFill>
                        <a:effectLst/>
                        <a:latin typeface="Calibri"/>
                      </a:endParaRPr>
                    </a:p>
                  </a:txBody>
                  <a:tcPr marL="13482" marR="13482" marT="12134" marB="0" anchor="b"/>
                </a:tc>
                <a:tc>
                  <a:txBody>
                    <a:bodyPr/>
                    <a:lstStyle/>
                    <a:p>
                      <a:pPr algn="ctr" fontAlgn="b"/>
                      <a:r>
                        <a:rPr lang="en-US" sz="1500" u="none" strike="noStrike">
                          <a:effectLst/>
                        </a:rPr>
                        <a:t>…</a:t>
                      </a:r>
                      <a:endParaRPr lang="en-US" sz="1500" b="0" i="0" u="none" strike="noStrike">
                        <a:solidFill>
                          <a:schemeClr val="tx1"/>
                        </a:solidFill>
                        <a:effectLst/>
                        <a:latin typeface="Calibri"/>
                      </a:endParaRPr>
                    </a:p>
                  </a:txBody>
                  <a:tcPr marL="13482" marR="13482" marT="12134" marB="0" anchor="b"/>
                </a:tc>
                <a:tc>
                  <a:txBody>
                    <a:bodyPr/>
                    <a:lstStyle/>
                    <a:p>
                      <a:pPr algn="ctr" fontAlgn="b"/>
                      <a:r>
                        <a:rPr lang="en-US" sz="1500" u="none" strike="noStrike">
                          <a:effectLst/>
                        </a:rPr>
                        <a:t>…</a:t>
                      </a:r>
                      <a:endParaRPr lang="en-US" sz="1500" b="0" i="0" u="none" strike="noStrike">
                        <a:solidFill>
                          <a:schemeClr val="tx1"/>
                        </a:solidFill>
                        <a:effectLst/>
                        <a:latin typeface="Calibri"/>
                      </a:endParaRPr>
                    </a:p>
                  </a:txBody>
                  <a:tcPr marL="13482" marR="13482" marT="12134" marB="0" anchor="b"/>
                </a:tc>
                <a:tc>
                  <a:txBody>
                    <a:bodyPr/>
                    <a:lstStyle/>
                    <a:p>
                      <a:pPr algn="l" fontAlgn="b"/>
                      <a:r>
                        <a:rPr lang="en-US" sz="1500" u="none" strike="noStrike">
                          <a:effectLst/>
                        </a:rPr>
                        <a:t>Non-buyer</a:t>
                      </a:r>
                      <a:endParaRPr lang="en-US" sz="1500" b="0" i="0" u="none" strike="noStrike">
                        <a:solidFill>
                          <a:schemeClr val="tx1"/>
                        </a:solidFill>
                        <a:effectLst/>
                        <a:latin typeface="Calibri"/>
                      </a:endParaRPr>
                    </a:p>
                  </a:txBody>
                  <a:tcPr marL="13482" marR="13482" marT="12134" marB="0" anchor="b"/>
                </a:tc>
                <a:extLst>
                  <a:ext uri="{0D108BD9-81ED-4DB2-BD59-A6C34878D82A}">
                    <a16:rowId xmlns:a16="http://schemas.microsoft.com/office/drawing/2014/main" val="10003"/>
                  </a:ext>
                </a:extLst>
              </a:tr>
              <a:tr h="267173">
                <a:tc>
                  <a:txBody>
                    <a:bodyPr/>
                    <a:lstStyle/>
                    <a:p>
                      <a:pPr algn="ctr" fontAlgn="b"/>
                      <a:r>
                        <a:rPr lang="en-US" sz="1500" u="none" strike="noStrike" dirty="0">
                          <a:effectLst/>
                        </a:rPr>
                        <a:t>35</a:t>
                      </a:r>
                      <a:endParaRPr lang="en-US" sz="1500" b="0" i="0" u="none" strike="noStrike" dirty="0">
                        <a:solidFill>
                          <a:schemeClr val="tx1"/>
                        </a:solidFill>
                        <a:effectLst/>
                        <a:latin typeface="Calibri"/>
                      </a:endParaRPr>
                    </a:p>
                  </a:txBody>
                  <a:tcPr marL="13482" marR="13482" marT="12134" marB="0" anchor="b"/>
                </a:tc>
                <a:tc>
                  <a:txBody>
                    <a:bodyPr/>
                    <a:lstStyle/>
                    <a:p>
                      <a:pPr algn="ctr" fontAlgn="b"/>
                      <a:r>
                        <a:rPr lang="en-US" sz="1500" u="none" strike="noStrike" dirty="0">
                          <a:effectLst/>
                        </a:rPr>
                        <a:t>M</a:t>
                      </a:r>
                      <a:endParaRPr lang="en-US" sz="1500" b="0" i="0" u="none" strike="noStrike" dirty="0">
                        <a:solidFill>
                          <a:schemeClr val="tx1"/>
                        </a:solidFill>
                        <a:effectLst/>
                        <a:latin typeface="Calibri"/>
                      </a:endParaRPr>
                    </a:p>
                  </a:txBody>
                  <a:tcPr marL="13482" marR="13482" marT="12134" marB="0" anchor="b"/>
                </a:tc>
                <a:tc>
                  <a:txBody>
                    <a:bodyPr/>
                    <a:lstStyle/>
                    <a:p>
                      <a:pPr algn="ctr" fontAlgn="b"/>
                      <a:r>
                        <a:rPr lang="en-US" sz="1500" u="none" strike="noStrike">
                          <a:effectLst/>
                        </a:rPr>
                        <a:t>$ 40,000</a:t>
                      </a:r>
                      <a:endParaRPr lang="en-US" sz="1500" b="0" i="0" u="none" strike="noStrike">
                        <a:solidFill>
                          <a:schemeClr val="tx1"/>
                        </a:solidFill>
                        <a:effectLst/>
                        <a:latin typeface="Calibri"/>
                      </a:endParaRPr>
                    </a:p>
                  </a:txBody>
                  <a:tcPr marL="13482" marR="13482" marT="12134" marB="0" anchor="b"/>
                </a:tc>
                <a:tc>
                  <a:txBody>
                    <a:bodyPr/>
                    <a:lstStyle/>
                    <a:p>
                      <a:pPr algn="ctr" fontAlgn="b"/>
                      <a:r>
                        <a:rPr lang="en-US" sz="1500" u="none" strike="noStrike" dirty="0">
                          <a:effectLst/>
                        </a:rPr>
                        <a:t>…</a:t>
                      </a:r>
                      <a:endParaRPr lang="en-US" sz="1500" b="0" i="0" u="none" strike="noStrike" dirty="0">
                        <a:solidFill>
                          <a:schemeClr val="tx1"/>
                        </a:solidFill>
                        <a:effectLst/>
                        <a:latin typeface="Calibri"/>
                      </a:endParaRPr>
                    </a:p>
                  </a:txBody>
                  <a:tcPr marL="13482" marR="13482" marT="12134" marB="0" anchor="b"/>
                </a:tc>
                <a:tc>
                  <a:txBody>
                    <a:bodyPr/>
                    <a:lstStyle/>
                    <a:p>
                      <a:pPr algn="ctr" fontAlgn="b"/>
                      <a:r>
                        <a:rPr lang="en-US" sz="1500" u="none" strike="noStrike" dirty="0">
                          <a:effectLst/>
                        </a:rPr>
                        <a:t>…</a:t>
                      </a:r>
                      <a:endParaRPr lang="en-US" sz="1500" b="0" i="0" u="none" strike="noStrike" dirty="0">
                        <a:solidFill>
                          <a:schemeClr val="tx1"/>
                        </a:solidFill>
                        <a:effectLst/>
                        <a:latin typeface="Calibri"/>
                      </a:endParaRPr>
                    </a:p>
                  </a:txBody>
                  <a:tcPr marL="13482" marR="13482" marT="12134" marB="0" anchor="b"/>
                </a:tc>
                <a:tc>
                  <a:txBody>
                    <a:bodyPr/>
                    <a:lstStyle/>
                    <a:p>
                      <a:pPr algn="l" fontAlgn="b"/>
                      <a:r>
                        <a:rPr lang="en-US" sz="1500" u="none" strike="noStrike" dirty="0">
                          <a:effectLst/>
                        </a:rPr>
                        <a:t>Buyer</a:t>
                      </a:r>
                      <a:endParaRPr lang="en-US" sz="1500" b="0" i="0" u="none" strike="noStrike" dirty="0">
                        <a:solidFill>
                          <a:schemeClr val="tx1"/>
                        </a:solidFill>
                        <a:effectLst/>
                        <a:latin typeface="Calibri"/>
                      </a:endParaRPr>
                    </a:p>
                  </a:txBody>
                  <a:tcPr marL="13482" marR="13482" marT="12134" marB="0" anchor="b"/>
                </a:tc>
                <a:extLst>
                  <a:ext uri="{0D108BD9-81ED-4DB2-BD59-A6C34878D82A}">
                    <a16:rowId xmlns:a16="http://schemas.microsoft.com/office/drawing/2014/main" val="10004"/>
                  </a:ext>
                </a:extLst>
              </a:tr>
              <a:tr h="267173">
                <a:tc>
                  <a:txBody>
                    <a:bodyPr/>
                    <a:lstStyle/>
                    <a:p>
                      <a:pPr algn="ctr" fontAlgn="b"/>
                      <a:r>
                        <a:rPr lang="en-US" sz="1500" u="none" strike="noStrike" dirty="0">
                          <a:effectLst/>
                        </a:rPr>
                        <a:t>40</a:t>
                      </a:r>
                      <a:endParaRPr lang="en-US" sz="1500" b="0" i="0" u="none" strike="noStrike" dirty="0">
                        <a:solidFill>
                          <a:schemeClr val="tx1"/>
                        </a:solidFill>
                        <a:effectLst/>
                        <a:latin typeface="Calibri"/>
                      </a:endParaRPr>
                    </a:p>
                  </a:txBody>
                  <a:tcPr marL="13482" marR="13482" marT="12134" marB="0" anchor="b"/>
                </a:tc>
                <a:tc>
                  <a:txBody>
                    <a:bodyPr/>
                    <a:lstStyle/>
                    <a:p>
                      <a:pPr algn="ctr" fontAlgn="b"/>
                      <a:r>
                        <a:rPr lang="en-US" sz="1500" u="none" strike="noStrike" dirty="0">
                          <a:effectLst/>
                        </a:rPr>
                        <a:t>F</a:t>
                      </a:r>
                      <a:endParaRPr lang="en-US" sz="1500" b="0" i="0" u="none" strike="noStrike" dirty="0">
                        <a:solidFill>
                          <a:schemeClr val="tx1"/>
                        </a:solidFill>
                        <a:effectLst/>
                        <a:latin typeface="Calibri"/>
                      </a:endParaRPr>
                    </a:p>
                  </a:txBody>
                  <a:tcPr marL="13482" marR="13482" marT="12134" marB="0" anchor="b"/>
                </a:tc>
                <a:tc>
                  <a:txBody>
                    <a:bodyPr/>
                    <a:lstStyle/>
                    <a:p>
                      <a:pPr algn="ctr" fontAlgn="b"/>
                      <a:r>
                        <a:rPr lang="en-US" sz="1500" u="none" strike="noStrike">
                          <a:effectLst/>
                        </a:rPr>
                        <a:t>$ 50,000</a:t>
                      </a:r>
                      <a:endParaRPr lang="en-US" sz="1500" b="0" i="0" u="none" strike="noStrike">
                        <a:solidFill>
                          <a:schemeClr val="tx1"/>
                        </a:solidFill>
                        <a:effectLst/>
                        <a:latin typeface="Calibri"/>
                      </a:endParaRPr>
                    </a:p>
                  </a:txBody>
                  <a:tcPr marL="13482" marR="13482" marT="12134" marB="0" anchor="b"/>
                </a:tc>
                <a:tc>
                  <a:txBody>
                    <a:bodyPr/>
                    <a:lstStyle/>
                    <a:p>
                      <a:pPr algn="ctr" fontAlgn="b"/>
                      <a:r>
                        <a:rPr lang="en-US" sz="1500" u="none" strike="noStrike">
                          <a:effectLst/>
                        </a:rPr>
                        <a:t>…</a:t>
                      </a:r>
                      <a:endParaRPr lang="en-US" sz="1500" b="0" i="0" u="none" strike="noStrike">
                        <a:solidFill>
                          <a:schemeClr val="tx1"/>
                        </a:solidFill>
                        <a:effectLst/>
                        <a:latin typeface="Calibri"/>
                      </a:endParaRPr>
                    </a:p>
                  </a:txBody>
                  <a:tcPr marL="13482" marR="13482" marT="12134" marB="0" anchor="b"/>
                </a:tc>
                <a:tc>
                  <a:txBody>
                    <a:bodyPr/>
                    <a:lstStyle/>
                    <a:p>
                      <a:pPr algn="ctr" fontAlgn="b"/>
                      <a:r>
                        <a:rPr lang="en-US" sz="1500" u="none" strike="noStrike" dirty="0">
                          <a:effectLst/>
                        </a:rPr>
                        <a:t>…</a:t>
                      </a:r>
                      <a:endParaRPr lang="en-US" sz="1500" b="0" i="0" u="none" strike="noStrike" dirty="0">
                        <a:solidFill>
                          <a:schemeClr val="tx1"/>
                        </a:solidFill>
                        <a:effectLst/>
                        <a:latin typeface="Calibri"/>
                      </a:endParaRPr>
                    </a:p>
                  </a:txBody>
                  <a:tcPr marL="13482" marR="13482" marT="12134" marB="0" anchor="b"/>
                </a:tc>
                <a:tc>
                  <a:txBody>
                    <a:bodyPr/>
                    <a:lstStyle/>
                    <a:p>
                      <a:pPr algn="l" fontAlgn="b"/>
                      <a:r>
                        <a:rPr lang="en-US" sz="1500" u="none" strike="noStrike">
                          <a:effectLst/>
                        </a:rPr>
                        <a:t>Non-buyer</a:t>
                      </a:r>
                      <a:endParaRPr lang="en-US" sz="1500" b="0" i="0" u="none" strike="noStrike">
                        <a:solidFill>
                          <a:schemeClr val="tx1"/>
                        </a:solidFill>
                        <a:effectLst/>
                        <a:latin typeface="Calibri"/>
                      </a:endParaRPr>
                    </a:p>
                  </a:txBody>
                  <a:tcPr marL="13482" marR="13482" marT="12134" marB="0" anchor="b"/>
                </a:tc>
                <a:extLst>
                  <a:ext uri="{0D108BD9-81ED-4DB2-BD59-A6C34878D82A}">
                    <a16:rowId xmlns:a16="http://schemas.microsoft.com/office/drawing/2014/main" val="10005"/>
                  </a:ext>
                </a:extLst>
              </a:tr>
              <a:tr h="267173">
                <a:tc>
                  <a:txBody>
                    <a:bodyPr/>
                    <a:lstStyle/>
                    <a:p>
                      <a:pPr algn="ctr" fontAlgn="b"/>
                      <a:r>
                        <a:rPr lang="en-US" sz="1500" u="none" strike="noStrike">
                          <a:effectLst/>
                        </a:rPr>
                        <a:t>30</a:t>
                      </a:r>
                      <a:endParaRPr lang="en-US" sz="1500" b="0" i="0" u="none" strike="noStrike">
                        <a:solidFill>
                          <a:schemeClr val="tx1"/>
                        </a:solidFill>
                        <a:effectLst/>
                        <a:latin typeface="Calibri"/>
                      </a:endParaRPr>
                    </a:p>
                  </a:txBody>
                  <a:tcPr marL="13482" marR="13482" marT="12134" marB="0" anchor="b"/>
                </a:tc>
                <a:tc>
                  <a:txBody>
                    <a:bodyPr/>
                    <a:lstStyle/>
                    <a:p>
                      <a:pPr algn="ctr" fontAlgn="b"/>
                      <a:r>
                        <a:rPr lang="en-US" sz="1500" u="none" strike="noStrike">
                          <a:effectLst/>
                        </a:rPr>
                        <a:t>M</a:t>
                      </a:r>
                      <a:endParaRPr lang="en-US" sz="1500" b="0" i="0" u="none" strike="noStrike">
                        <a:solidFill>
                          <a:schemeClr val="tx1"/>
                        </a:solidFill>
                        <a:effectLst/>
                        <a:latin typeface="Calibri"/>
                      </a:endParaRPr>
                    </a:p>
                  </a:txBody>
                  <a:tcPr marL="13482" marR="13482" marT="12134" marB="0" anchor="b"/>
                </a:tc>
                <a:tc>
                  <a:txBody>
                    <a:bodyPr/>
                    <a:lstStyle/>
                    <a:p>
                      <a:pPr algn="ctr" fontAlgn="b"/>
                      <a:r>
                        <a:rPr lang="en-US" sz="1500" u="none" strike="noStrike">
                          <a:effectLst/>
                        </a:rPr>
                        <a:t>$ 25,000</a:t>
                      </a:r>
                      <a:endParaRPr lang="en-US" sz="1500" b="0" i="0" u="none" strike="noStrike">
                        <a:solidFill>
                          <a:schemeClr val="tx1"/>
                        </a:solidFill>
                        <a:effectLst/>
                        <a:latin typeface="Calibri"/>
                      </a:endParaRPr>
                    </a:p>
                  </a:txBody>
                  <a:tcPr marL="13482" marR="13482" marT="12134" marB="0" anchor="b"/>
                </a:tc>
                <a:tc>
                  <a:txBody>
                    <a:bodyPr/>
                    <a:lstStyle/>
                    <a:p>
                      <a:pPr algn="ctr" fontAlgn="b"/>
                      <a:r>
                        <a:rPr lang="en-US" sz="1500" u="none" strike="noStrike">
                          <a:effectLst/>
                        </a:rPr>
                        <a:t>…</a:t>
                      </a:r>
                      <a:endParaRPr lang="en-US" sz="1500" b="0" i="0" u="none" strike="noStrike">
                        <a:solidFill>
                          <a:schemeClr val="tx1"/>
                        </a:solidFill>
                        <a:effectLst/>
                        <a:latin typeface="Calibri"/>
                      </a:endParaRPr>
                    </a:p>
                  </a:txBody>
                  <a:tcPr marL="13482" marR="13482" marT="12134" marB="0" anchor="b"/>
                </a:tc>
                <a:tc>
                  <a:txBody>
                    <a:bodyPr/>
                    <a:lstStyle/>
                    <a:p>
                      <a:pPr algn="ctr" fontAlgn="b"/>
                      <a:r>
                        <a:rPr lang="en-US" sz="1500" u="none" strike="noStrike">
                          <a:effectLst/>
                        </a:rPr>
                        <a:t>…</a:t>
                      </a:r>
                      <a:endParaRPr lang="en-US" sz="1500" b="0" i="0" u="none" strike="noStrike">
                        <a:solidFill>
                          <a:schemeClr val="tx1"/>
                        </a:solidFill>
                        <a:effectLst/>
                        <a:latin typeface="Calibri"/>
                      </a:endParaRPr>
                    </a:p>
                  </a:txBody>
                  <a:tcPr marL="13482" marR="13482" marT="12134" marB="0" anchor="b"/>
                </a:tc>
                <a:tc>
                  <a:txBody>
                    <a:bodyPr/>
                    <a:lstStyle/>
                    <a:p>
                      <a:pPr algn="l" fontAlgn="b"/>
                      <a:r>
                        <a:rPr lang="en-US" sz="1500" u="none" strike="noStrike" dirty="0">
                          <a:effectLst/>
                        </a:rPr>
                        <a:t>Non-buyer</a:t>
                      </a:r>
                      <a:endParaRPr lang="en-US" sz="1500" b="0" i="0" u="none" strike="noStrike" dirty="0">
                        <a:solidFill>
                          <a:schemeClr val="tx1"/>
                        </a:solidFill>
                        <a:effectLst/>
                        <a:latin typeface="Calibri"/>
                      </a:endParaRPr>
                    </a:p>
                  </a:txBody>
                  <a:tcPr marL="13482" marR="13482" marT="12134" marB="0" anchor="b"/>
                </a:tc>
                <a:extLst>
                  <a:ext uri="{0D108BD9-81ED-4DB2-BD59-A6C34878D82A}">
                    <a16:rowId xmlns:a16="http://schemas.microsoft.com/office/drawing/2014/main" val="10006"/>
                  </a:ext>
                </a:extLst>
              </a:tr>
              <a:tr h="267173">
                <a:tc>
                  <a:txBody>
                    <a:bodyPr/>
                    <a:lstStyle/>
                    <a:p>
                      <a:pPr algn="ctr" fontAlgn="b"/>
                      <a:r>
                        <a:rPr lang="en-US" sz="1500" u="none" strike="noStrike" dirty="0">
                          <a:effectLst/>
                        </a:rPr>
                        <a:t>35</a:t>
                      </a:r>
                      <a:endParaRPr lang="en-US" sz="1500" b="0" i="0" u="none" strike="noStrike" dirty="0">
                        <a:solidFill>
                          <a:schemeClr val="tx1"/>
                        </a:solidFill>
                        <a:effectLst/>
                        <a:latin typeface="Calibri"/>
                      </a:endParaRPr>
                    </a:p>
                  </a:txBody>
                  <a:tcPr marL="13482" marR="13482" marT="12134" marB="0" anchor="b"/>
                </a:tc>
                <a:tc>
                  <a:txBody>
                    <a:bodyPr/>
                    <a:lstStyle/>
                    <a:p>
                      <a:pPr algn="ctr" fontAlgn="b"/>
                      <a:r>
                        <a:rPr lang="en-US" sz="1500" u="none" strike="noStrike" dirty="0">
                          <a:effectLst/>
                        </a:rPr>
                        <a:t>M</a:t>
                      </a:r>
                      <a:endParaRPr lang="en-US" sz="1500" b="0" i="0" u="none" strike="noStrike" dirty="0">
                        <a:solidFill>
                          <a:schemeClr val="tx1"/>
                        </a:solidFill>
                        <a:effectLst/>
                        <a:latin typeface="Calibri"/>
                      </a:endParaRPr>
                    </a:p>
                  </a:txBody>
                  <a:tcPr marL="13482" marR="13482" marT="12134" marB="0" anchor="b"/>
                </a:tc>
                <a:tc>
                  <a:txBody>
                    <a:bodyPr/>
                    <a:lstStyle/>
                    <a:p>
                      <a:pPr algn="ctr" fontAlgn="b"/>
                      <a:r>
                        <a:rPr lang="en-US" sz="1500" u="none" strike="noStrike">
                          <a:effectLst/>
                        </a:rPr>
                        <a:t>$ 40,000</a:t>
                      </a:r>
                      <a:endParaRPr lang="en-US" sz="1500" b="0" i="0" u="none" strike="noStrike">
                        <a:solidFill>
                          <a:schemeClr val="tx1"/>
                        </a:solidFill>
                        <a:effectLst/>
                        <a:latin typeface="Calibri"/>
                      </a:endParaRPr>
                    </a:p>
                  </a:txBody>
                  <a:tcPr marL="13482" marR="13482" marT="12134" marB="0" anchor="b"/>
                </a:tc>
                <a:tc>
                  <a:txBody>
                    <a:bodyPr/>
                    <a:lstStyle/>
                    <a:p>
                      <a:pPr algn="ctr" fontAlgn="b"/>
                      <a:r>
                        <a:rPr lang="en-US" sz="1500" u="none" strike="noStrike" dirty="0">
                          <a:effectLst/>
                        </a:rPr>
                        <a:t>…</a:t>
                      </a:r>
                      <a:endParaRPr lang="en-US" sz="1500" b="0" i="0" u="none" strike="noStrike" dirty="0">
                        <a:solidFill>
                          <a:schemeClr val="tx1"/>
                        </a:solidFill>
                        <a:effectLst/>
                        <a:latin typeface="Calibri"/>
                      </a:endParaRPr>
                    </a:p>
                  </a:txBody>
                  <a:tcPr marL="13482" marR="13482" marT="12134" marB="0" anchor="b"/>
                </a:tc>
                <a:tc>
                  <a:txBody>
                    <a:bodyPr/>
                    <a:lstStyle/>
                    <a:p>
                      <a:pPr algn="ctr" fontAlgn="b"/>
                      <a:r>
                        <a:rPr lang="en-US" sz="1500" u="none" strike="noStrike" dirty="0">
                          <a:effectLst/>
                        </a:rPr>
                        <a:t>…</a:t>
                      </a:r>
                      <a:endParaRPr lang="en-US" sz="1500" b="0" i="0" u="none" strike="noStrike" dirty="0">
                        <a:solidFill>
                          <a:schemeClr val="tx1"/>
                        </a:solidFill>
                        <a:effectLst/>
                        <a:latin typeface="Calibri"/>
                      </a:endParaRPr>
                    </a:p>
                  </a:txBody>
                  <a:tcPr marL="13482" marR="13482" marT="12134" marB="0" anchor="b"/>
                </a:tc>
                <a:tc>
                  <a:txBody>
                    <a:bodyPr/>
                    <a:lstStyle/>
                    <a:p>
                      <a:pPr algn="l" fontAlgn="b"/>
                      <a:r>
                        <a:rPr lang="en-US" sz="1500" u="none" strike="noStrike" dirty="0">
                          <a:effectLst/>
                        </a:rPr>
                        <a:t>Buyer</a:t>
                      </a:r>
                      <a:endParaRPr lang="en-US" sz="1500" b="0" i="0" u="none" strike="noStrike" dirty="0">
                        <a:solidFill>
                          <a:schemeClr val="tx1"/>
                        </a:solidFill>
                        <a:effectLst/>
                        <a:latin typeface="Calibri"/>
                      </a:endParaRPr>
                    </a:p>
                  </a:txBody>
                  <a:tcPr marL="13482" marR="13482" marT="12134" marB="0" anchor="b"/>
                </a:tc>
                <a:extLst>
                  <a:ext uri="{0D108BD9-81ED-4DB2-BD59-A6C34878D82A}">
                    <a16:rowId xmlns:a16="http://schemas.microsoft.com/office/drawing/2014/main" val="10007"/>
                  </a:ext>
                </a:extLst>
              </a:tr>
              <a:tr h="267173">
                <a:tc>
                  <a:txBody>
                    <a:bodyPr/>
                    <a:lstStyle/>
                    <a:p>
                      <a:pPr algn="ctr" fontAlgn="b"/>
                      <a:r>
                        <a:rPr lang="en-US" sz="1500" u="none" strike="noStrike">
                          <a:effectLst/>
                        </a:rPr>
                        <a:t>40</a:t>
                      </a:r>
                      <a:endParaRPr lang="en-US" sz="1500" b="0" i="0" u="none" strike="noStrike">
                        <a:solidFill>
                          <a:schemeClr val="tx1"/>
                        </a:solidFill>
                        <a:effectLst/>
                        <a:latin typeface="Calibri"/>
                      </a:endParaRPr>
                    </a:p>
                  </a:txBody>
                  <a:tcPr marL="13482" marR="13482" marT="12134" marB="0" anchor="b"/>
                </a:tc>
                <a:tc>
                  <a:txBody>
                    <a:bodyPr/>
                    <a:lstStyle/>
                    <a:p>
                      <a:pPr algn="ctr" fontAlgn="b"/>
                      <a:r>
                        <a:rPr lang="en-US" sz="1500" u="none" strike="noStrike">
                          <a:effectLst/>
                        </a:rPr>
                        <a:t>F</a:t>
                      </a:r>
                      <a:endParaRPr lang="en-US" sz="1500" b="0" i="0" u="none" strike="noStrike">
                        <a:solidFill>
                          <a:schemeClr val="tx1"/>
                        </a:solidFill>
                        <a:effectLst/>
                        <a:latin typeface="Calibri"/>
                      </a:endParaRPr>
                    </a:p>
                  </a:txBody>
                  <a:tcPr marL="13482" marR="13482" marT="12134" marB="0" anchor="b"/>
                </a:tc>
                <a:tc>
                  <a:txBody>
                    <a:bodyPr/>
                    <a:lstStyle/>
                    <a:p>
                      <a:pPr algn="ctr" fontAlgn="b"/>
                      <a:r>
                        <a:rPr lang="en-US" sz="1500" u="none" strike="noStrike">
                          <a:effectLst/>
                        </a:rPr>
                        <a:t>$ 50,000</a:t>
                      </a:r>
                      <a:endParaRPr lang="en-US" sz="1500" b="0" i="0" u="none" strike="noStrike">
                        <a:solidFill>
                          <a:schemeClr val="tx1"/>
                        </a:solidFill>
                        <a:effectLst/>
                        <a:latin typeface="Calibri"/>
                      </a:endParaRPr>
                    </a:p>
                  </a:txBody>
                  <a:tcPr marL="13482" marR="13482" marT="12134" marB="0" anchor="b"/>
                </a:tc>
                <a:tc>
                  <a:txBody>
                    <a:bodyPr/>
                    <a:lstStyle/>
                    <a:p>
                      <a:pPr algn="ctr" fontAlgn="b"/>
                      <a:r>
                        <a:rPr lang="en-US" sz="1500" u="none" strike="noStrike" dirty="0">
                          <a:effectLst/>
                        </a:rPr>
                        <a:t>…</a:t>
                      </a:r>
                      <a:endParaRPr lang="en-US" sz="1500" b="0" i="0" u="none" strike="noStrike" dirty="0">
                        <a:solidFill>
                          <a:schemeClr val="tx1"/>
                        </a:solidFill>
                        <a:effectLst/>
                        <a:latin typeface="Calibri"/>
                      </a:endParaRPr>
                    </a:p>
                  </a:txBody>
                  <a:tcPr marL="13482" marR="13482" marT="12134" marB="0" anchor="b"/>
                </a:tc>
                <a:tc>
                  <a:txBody>
                    <a:bodyPr/>
                    <a:lstStyle/>
                    <a:p>
                      <a:pPr algn="ctr" fontAlgn="b"/>
                      <a:r>
                        <a:rPr lang="en-US" sz="1500" u="none" strike="noStrike">
                          <a:effectLst/>
                        </a:rPr>
                        <a:t>…</a:t>
                      </a:r>
                      <a:endParaRPr lang="en-US" sz="1500" b="0" i="0" u="none" strike="noStrike">
                        <a:solidFill>
                          <a:schemeClr val="tx1"/>
                        </a:solidFill>
                        <a:effectLst/>
                        <a:latin typeface="Calibri"/>
                      </a:endParaRPr>
                    </a:p>
                  </a:txBody>
                  <a:tcPr marL="13482" marR="13482" marT="12134" marB="0" anchor="b"/>
                </a:tc>
                <a:tc>
                  <a:txBody>
                    <a:bodyPr/>
                    <a:lstStyle/>
                    <a:p>
                      <a:pPr algn="l" fontAlgn="b"/>
                      <a:r>
                        <a:rPr lang="en-US" sz="1500" u="none" strike="noStrike">
                          <a:effectLst/>
                        </a:rPr>
                        <a:t>Non-buyer</a:t>
                      </a:r>
                      <a:endParaRPr lang="en-US" sz="1500" b="0" i="0" u="none" strike="noStrike">
                        <a:solidFill>
                          <a:schemeClr val="tx1"/>
                        </a:solidFill>
                        <a:effectLst/>
                        <a:latin typeface="Calibri"/>
                      </a:endParaRPr>
                    </a:p>
                  </a:txBody>
                  <a:tcPr marL="13482" marR="13482" marT="12134" marB="0" anchor="b"/>
                </a:tc>
                <a:extLst>
                  <a:ext uri="{0D108BD9-81ED-4DB2-BD59-A6C34878D82A}">
                    <a16:rowId xmlns:a16="http://schemas.microsoft.com/office/drawing/2014/main" val="10008"/>
                  </a:ext>
                </a:extLst>
              </a:tr>
              <a:tr h="267173">
                <a:tc>
                  <a:txBody>
                    <a:bodyPr/>
                    <a:lstStyle/>
                    <a:p>
                      <a:pPr algn="ctr" fontAlgn="b"/>
                      <a:r>
                        <a:rPr lang="en-US" sz="1500" u="none" strike="noStrike">
                          <a:effectLst/>
                        </a:rPr>
                        <a:t>30</a:t>
                      </a:r>
                      <a:endParaRPr lang="en-US" sz="1500" b="0" i="0" u="none" strike="noStrike">
                        <a:solidFill>
                          <a:schemeClr val="tx1"/>
                        </a:solidFill>
                        <a:effectLst/>
                        <a:latin typeface="Calibri"/>
                      </a:endParaRPr>
                    </a:p>
                  </a:txBody>
                  <a:tcPr marL="13482" marR="13482" marT="12134" marB="0" anchor="b"/>
                </a:tc>
                <a:tc>
                  <a:txBody>
                    <a:bodyPr/>
                    <a:lstStyle/>
                    <a:p>
                      <a:pPr algn="ctr" fontAlgn="b"/>
                      <a:r>
                        <a:rPr lang="en-US" sz="1500" u="none" strike="noStrike">
                          <a:effectLst/>
                        </a:rPr>
                        <a:t>M</a:t>
                      </a:r>
                      <a:endParaRPr lang="en-US" sz="1500" b="0" i="0" u="none" strike="noStrike">
                        <a:solidFill>
                          <a:schemeClr val="tx1"/>
                        </a:solidFill>
                        <a:effectLst/>
                        <a:latin typeface="Calibri"/>
                      </a:endParaRPr>
                    </a:p>
                  </a:txBody>
                  <a:tcPr marL="13482" marR="13482" marT="12134" marB="0" anchor="b"/>
                </a:tc>
                <a:tc>
                  <a:txBody>
                    <a:bodyPr/>
                    <a:lstStyle/>
                    <a:p>
                      <a:pPr algn="ctr" fontAlgn="b"/>
                      <a:r>
                        <a:rPr lang="en-US" sz="1500" u="none" strike="noStrike">
                          <a:effectLst/>
                        </a:rPr>
                        <a:t>$ 25,000</a:t>
                      </a:r>
                      <a:endParaRPr lang="en-US" sz="1500" b="0" i="0" u="none" strike="noStrike">
                        <a:solidFill>
                          <a:schemeClr val="tx1"/>
                        </a:solidFill>
                        <a:effectLst/>
                        <a:latin typeface="Calibri"/>
                      </a:endParaRPr>
                    </a:p>
                  </a:txBody>
                  <a:tcPr marL="13482" marR="13482" marT="12134" marB="0" anchor="b"/>
                </a:tc>
                <a:tc>
                  <a:txBody>
                    <a:bodyPr/>
                    <a:lstStyle/>
                    <a:p>
                      <a:pPr algn="ctr" fontAlgn="b"/>
                      <a:r>
                        <a:rPr lang="en-US" sz="1500" u="none" strike="noStrike">
                          <a:effectLst/>
                        </a:rPr>
                        <a:t>…</a:t>
                      </a:r>
                      <a:endParaRPr lang="en-US" sz="1500" b="0" i="0" u="none" strike="noStrike">
                        <a:solidFill>
                          <a:schemeClr val="tx1"/>
                        </a:solidFill>
                        <a:effectLst/>
                        <a:latin typeface="Calibri"/>
                      </a:endParaRPr>
                    </a:p>
                  </a:txBody>
                  <a:tcPr marL="13482" marR="13482" marT="12134" marB="0" anchor="b"/>
                </a:tc>
                <a:tc>
                  <a:txBody>
                    <a:bodyPr/>
                    <a:lstStyle/>
                    <a:p>
                      <a:pPr algn="ctr" fontAlgn="b"/>
                      <a:r>
                        <a:rPr lang="en-US" sz="1500" u="none" strike="noStrike">
                          <a:effectLst/>
                        </a:rPr>
                        <a:t>…</a:t>
                      </a:r>
                      <a:endParaRPr lang="en-US" sz="1500" b="0" i="0" u="none" strike="noStrike">
                        <a:solidFill>
                          <a:schemeClr val="tx1"/>
                        </a:solidFill>
                        <a:effectLst/>
                        <a:latin typeface="Calibri"/>
                      </a:endParaRPr>
                    </a:p>
                  </a:txBody>
                  <a:tcPr marL="13482" marR="13482" marT="12134" marB="0" anchor="b"/>
                </a:tc>
                <a:tc>
                  <a:txBody>
                    <a:bodyPr/>
                    <a:lstStyle/>
                    <a:p>
                      <a:pPr algn="l" fontAlgn="b"/>
                      <a:r>
                        <a:rPr lang="en-US" sz="1500" u="none" strike="noStrike">
                          <a:effectLst/>
                        </a:rPr>
                        <a:t>Non-buyer</a:t>
                      </a:r>
                      <a:endParaRPr lang="en-US" sz="1500" b="0" i="0" u="none" strike="noStrike">
                        <a:solidFill>
                          <a:schemeClr val="tx1"/>
                        </a:solidFill>
                        <a:effectLst/>
                        <a:latin typeface="Calibri"/>
                      </a:endParaRPr>
                    </a:p>
                  </a:txBody>
                  <a:tcPr marL="13482" marR="13482" marT="12134" marB="0" anchor="b"/>
                </a:tc>
                <a:extLst>
                  <a:ext uri="{0D108BD9-81ED-4DB2-BD59-A6C34878D82A}">
                    <a16:rowId xmlns:a16="http://schemas.microsoft.com/office/drawing/2014/main" val="10009"/>
                  </a:ext>
                </a:extLst>
              </a:tr>
              <a:tr h="267173">
                <a:tc>
                  <a:txBody>
                    <a:bodyPr/>
                    <a:lstStyle/>
                    <a:p>
                      <a:pPr algn="ctr" fontAlgn="b"/>
                      <a:r>
                        <a:rPr lang="en-US" sz="1500" u="none" strike="noStrike">
                          <a:effectLst/>
                        </a:rPr>
                        <a:t>…</a:t>
                      </a:r>
                      <a:endParaRPr lang="en-US" sz="1500" b="0" i="0" u="none" strike="noStrike">
                        <a:solidFill>
                          <a:schemeClr val="tx1"/>
                        </a:solidFill>
                        <a:effectLst/>
                        <a:latin typeface="Calibri"/>
                      </a:endParaRPr>
                    </a:p>
                  </a:txBody>
                  <a:tcPr marL="13482" marR="13482" marT="12134" marB="0" anchor="b"/>
                </a:tc>
                <a:tc>
                  <a:txBody>
                    <a:bodyPr/>
                    <a:lstStyle/>
                    <a:p>
                      <a:pPr algn="ctr" fontAlgn="b"/>
                      <a:r>
                        <a:rPr lang="en-US" sz="1500" u="none" strike="noStrike">
                          <a:effectLst/>
                        </a:rPr>
                        <a:t>…</a:t>
                      </a:r>
                      <a:endParaRPr lang="en-US" sz="1500" b="0" i="0" u="none" strike="noStrike">
                        <a:solidFill>
                          <a:schemeClr val="tx1"/>
                        </a:solidFill>
                        <a:effectLst/>
                        <a:latin typeface="Calibri"/>
                      </a:endParaRPr>
                    </a:p>
                  </a:txBody>
                  <a:tcPr marL="13482" marR="13482" marT="12134" marB="0" anchor="b"/>
                </a:tc>
                <a:tc>
                  <a:txBody>
                    <a:bodyPr/>
                    <a:lstStyle/>
                    <a:p>
                      <a:pPr algn="ctr" fontAlgn="b"/>
                      <a:r>
                        <a:rPr lang="en-US" sz="1500" u="none" strike="noStrike">
                          <a:effectLst/>
                        </a:rPr>
                        <a:t>…</a:t>
                      </a:r>
                      <a:endParaRPr lang="en-US" sz="1500" b="0" i="0" u="none" strike="noStrike">
                        <a:solidFill>
                          <a:schemeClr val="tx1"/>
                        </a:solidFill>
                        <a:effectLst/>
                        <a:latin typeface="Calibri"/>
                      </a:endParaRPr>
                    </a:p>
                  </a:txBody>
                  <a:tcPr marL="13482" marR="13482" marT="12134" marB="0" anchor="b"/>
                </a:tc>
                <a:tc>
                  <a:txBody>
                    <a:bodyPr/>
                    <a:lstStyle/>
                    <a:p>
                      <a:pPr algn="ctr" fontAlgn="b"/>
                      <a:r>
                        <a:rPr lang="en-US" sz="1500" u="none" strike="noStrike">
                          <a:effectLst/>
                        </a:rPr>
                        <a:t>…</a:t>
                      </a:r>
                      <a:endParaRPr lang="en-US" sz="1500" b="0" i="0" u="none" strike="noStrike">
                        <a:solidFill>
                          <a:schemeClr val="tx1"/>
                        </a:solidFill>
                        <a:effectLst/>
                        <a:latin typeface="Calibri"/>
                      </a:endParaRPr>
                    </a:p>
                  </a:txBody>
                  <a:tcPr marL="13482" marR="13482" marT="12134" marB="0" anchor="b"/>
                </a:tc>
                <a:tc>
                  <a:txBody>
                    <a:bodyPr/>
                    <a:lstStyle/>
                    <a:p>
                      <a:pPr algn="ctr" fontAlgn="b"/>
                      <a:r>
                        <a:rPr lang="en-US" sz="1500" u="none" strike="noStrike">
                          <a:effectLst/>
                        </a:rPr>
                        <a:t>…</a:t>
                      </a:r>
                      <a:endParaRPr lang="en-US" sz="1500" b="0" i="0" u="none" strike="noStrike">
                        <a:solidFill>
                          <a:schemeClr val="tx1"/>
                        </a:solidFill>
                        <a:effectLst/>
                        <a:latin typeface="Calibri"/>
                      </a:endParaRPr>
                    </a:p>
                  </a:txBody>
                  <a:tcPr marL="13482" marR="13482" marT="12134" marB="0" anchor="b"/>
                </a:tc>
                <a:tc>
                  <a:txBody>
                    <a:bodyPr/>
                    <a:lstStyle/>
                    <a:p>
                      <a:pPr algn="ctr" fontAlgn="b"/>
                      <a:r>
                        <a:rPr lang="en-US" sz="1500" u="none" strike="noStrike">
                          <a:effectLst/>
                        </a:rPr>
                        <a:t>…</a:t>
                      </a:r>
                      <a:endParaRPr lang="en-US" sz="1500" b="0" i="0" u="none" strike="noStrike">
                        <a:solidFill>
                          <a:schemeClr val="tx1"/>
                        </a:solidFill>
                        <a:effectLst/>
                        <a:latin typeface="Calibri"/>
                      </a:endParaRPr>
                    </a:p>
                  </a:txBody>
                  <a:tcPr marL="13482" marR="13482" marT="12134" marB="0" anchor="b"/>
                </a:tc>
                <a:extLst>
                  <a:ext uri="{0D108BD9-81ED-4DB2-BD59-A6C34878D82A}">
                    <a16:rowId xmlns:a16="http://schemas.microsoft.com/office/drawing/2014/main" val="10010"/>
                  </a:ext>
                </a:extLst>
              </a:tr>
              <a:tr h="267173">
                <a:tc>
                  <a:txBody>
                    <a:bodyPr/>
                    <a:lstStyle/>
                    <a:p>
                      <a:pPr algn="ctr" fontAlgn="b"/>
                      <a:r>
                        <a:rPr lang="en-US" sz="1500" u="none" strike="noStrike">
                          <a:effectLst/>
                        </a:rPr>
                        <a:t>…</a:t>
                      </a:r>
                      <a:endParaRPr lang="en-US" sz="1500" b="0" i="0" u="none" strike="noStrike">
                        <a:solidFill>
                          <a:schemeClr val="tx1"/>
                        </a:solidFill>
                        <a:effectLst/>
                        <a:latin typeface="Calibri"/>
                      </a:endParaRPr>
                    </a:p>
                  </a:txBody>
                  <a:tcPr marL="13482" marR="13482" marT="12134" marB="0" anchor="b"/>
                </a:tc>
                <a:tc>
                  <a:txBody>
                    <a:bodyPr/>
                    <a:lstStyle/>
                    <a:p>
                      <a:pPr algn="ctr" fontAlgn="b"/>
                      <a:r>
                        <a:rPr lang="en-US" sz="1500" u="none" strike="noStrike">
                          <a:effectLst/>
                        </a:rPr>
                        <a:t>…</a:t>
                      </a:r>
                      <a:endParaRPr lang="en-US" sz="1500" b="0" i="0" u="none" strike="noStrike">
                        <a:solidFill>
                          <a:schemeClr val="tx1"/>
                        </a:solidFill>
                        <a:effectLst/>
                        <a:latin typeface="Calibri"/>
                      </a:endParaRPr>
                    </a:p>
                  </a:txBody>
                  <a:tcPr marL="13482" marR="13482" marT="12134" marB="0" anchor="b"/>
                </a:tc>
                <a:tc>
                  <a:txBody>
                    <a:bodyPr/>
                    <a:lstStyle/>
                    <a:p>
                      <a:pPr algn="ctr" fontAlgn="b"/>
                      <a:r>
                        <a:rPr lang="en-US" sz="1500" u="none" strike="noStrike">
                          <a:effectLst/>
                        </a:rPr>
                        <a:t>…</a:t>
                      </a:r>
                      <a:endParaRPr lang="en-US" sz="1500" b="0" i="0" u="none" strike="noStrike">
                        <a:solidFill>
                          <a:schemeClr val="tx1"/>
                        </a:solidFill>
                        <a:effectLst/>
                        <a:latin typeface="Calibri"/>
                      </a:endParaRPr>
                    </a:p>
                  </a:txBody>
                  <a:tcPr marL="13482" marR="13482" marT="12134" marB="0" anchor="b"/>
                </a:tc>
                <a:tc>
                  <a:txBody>
                    <a:bodyPr/>
                    <a:lstStyle/>
                    <a:p>
                      <a:pPr algn="ctr" fontAlgn="b"/>
                      <a:r>
                        <a:rPr lang="en-US" sz="1500" u="none" strike="noStrike">
                          <a:effectLst/>
                        </a:rPr>
                        <a:t>…</a:t>
                      </a:r>
                      <a:endParaRPr lang="en-US" sz="1500" b="0" i="0" u="none" strike="noStrike">
                        <a:solidFill>
                          <a:schemeClr val="tx1"/>
                        </a:solidFill>
                        <a:effectLst/>
                        <a:latin typeface="Calibri"/>
                      </a:endParaRPr>
                    </a:p>
                  </a:txBody>
                  <a:tcPr marL="13482" marR="13482" marT="12134" marB="0" anchor="b"/>
                </a:tc>
                <a:tc>
                  <a:txBody>
                    <a:bodyPr/>
                    <a:lstStyle/>
                    <a:p>
                      <a:pPr algn="ctr" fontAlgn="b"/>
                      <a:r>
                        <a:rPr lang="en-US" sz="1500" u="none" strike="noStrike">
                          <a:effectLst/>
                        </a:rPr>
                        <a:t>…</a:t>
                      </a:r>
                      <a:endParaRPr lang="en-US" sz="1500" b="0" i="0" u="none" strike="noStrike">
                        <a:solidFill>
                          <a:schemeClr val="tx1"/>
                        </a:solidFill>
                        <a:effectLst/>
                        <a:latin typeface="Calibri"/>
                      </a:endParaRPr>
                    </a:p>
                  </a:txBody>
                  <a:tcPr marL="13482" marR="13482" marT="12134" marB="0" anchor="b"/>
                </a:tc>
                <a:tc>
                  <a:txBody>
                    <a:bodyPr/>
                    <a:lstStyle/>
                    <a:p>
                      <a:pPr algn="ctr" fontAlgn="b"/>
                      <a:r>
                        <a:rPr lang="en-US" sz="1500" u="none" strike="noStrike">
                          <a:effectLst/>
                        </a:rPr>
                        <a:t>…</a:t>
                      </a:r>
                      <a:endParaRPr lang="en-US" sz="1500" b="0" i="0" u="none" strike="noStrike">
                        <a:solidFill>
                          <a:schemeClr val="tx1"/>
                        </a:solidFill>
                        <a:effectLst/>
                        <a:latin typeface="Calibri"/>
                      </a:endParaRPr>
                    </a:p>
                  </a:txBody>
                  <a:tcPr marL="13482" marR="13482" marT="12134" marB="0" anchor="b"/>
                </a:tc>
                <a:extLst>
                  <a:ext uri="{0D108BD9-81ED-4DB2-BD59-A6C34878D82A}">
                    <a16:rowId xmlns:a16="http://schemas.microsoft.com/office/drawing/2014/main" val="10011"/>
                  </a:ext>
                </a:extLst>
              </a:tr>
              <a:tr h="267173">
                <a:tc>
                  <a:txBody>
                    <a:bodyPr/>
                    <a:lstStyle/>
                    <a:p>
                      <a:pPr algn="ctr" fontAlgn="b"/>
                      <a:r>
                        <a:rPr lang="en-US" sz="1500" u="none" strike="noStrike">
                          <a:effectLst/>
                        </a:rPr>
                        <a:t>…</a:t>
                      </a:r>
                      <a:endParaRPr lang="en-US" sz="1500" b="0" i="0" u="none" strike="noStrike">
                        <a:solidFill>
                          <a:schemeClr val="tx1"/>
                        </a:solidFill>
                        <a:effectLst/>
                        <a:latin typeface="Calibri"/>
                      </a:endParaRPr>
                    </a:p>
                  </a:txBody>
                  <a:tcPr marL="13482" marR="13482" marT="12134" marB="0" anchor="b"/>
                </a:tc>
                <a:tc>
                  <a:txBody>
                    <a:bodyPr/>
                    <a:lstStyle/>
                    <a:p>
                      <a:pPr algn="ctr" fontAlgn="b"/>
                      <a:r>
                        <a:rPr lang="en-US" sz="1500" u="none" strike="noStrike">
                          <a:effectLst/>
                        </a:rPr>
                        <a:t>…</a:t>
                      </a:r>
                      <a:endParaRPr lang="en-US" sz="1500" b="0" i="0" u="none" strike="noStrike">
                        <a:solidFill>
                          <a:schemeClr val="tx1"/>
                        </a:solidFill>
                        <a:effectLst/>
                        <a:latin typeface="Calibri"/>
                      </a:endParaRPr>
                    </a:p>
                  </a:txBody>
                  <a:tcPr marL="13482" marR="13482" marT="12134" marB="0" anchor="b"/>
                </a:tc>
                <a:tc>
                  <a:txBody>
                    <a:bodyPr/>
                    <a:lstStyle/>
                    <a:p>
                      <a:pPr algn="ctr" fontAlgn="b"/>
                      <a:r>
                        <a:rPr lang="en-US" sz="1500" u="none" strike="noStrike">
                          <a:effectLst/>
                        </a:rPr>
                        <a:t>…</a:t>
                      </a:r>
                      <a:endParaRPr lang="en-US" sz="1500" b="0" i="0" u="none" strike="noStrike">
                        <a:solidFill>
                          <a:schemeClr val="tx1"/>
                        </a:solidFill>
                        <a:effectLst/>
                        <a:latin typeface="Calibri"/>
                      </a:endParaRPr>
                    </a:p>
                  </a:txBody>
                  <a:tcPr marL="13482" marR="13482" marT="12134" marB="0" anchor="b"/>
                </a:tc>
                <a:tc>
                  <a:txBody>
                    <a:bodyPr/>
                    <a:lstStyle/>
                    <a:p>
                      <a:pPr algn="ctr" fontAlgn="b"/>
                      <a:r>
                        <a:rPr lang="en-US" sz="1500" u="none" strike="noStrike">
                          <a:effectLst/>
                        </a:rPr>
                        <a:t>…</a:t>
                      </a:r>
                      <a:endParaRPr lang="en-US" sz="1500" b="0" i="0" u="none" strike="noStrike">
                        <a:solidFill>
                          <a:schemeClr val="tx1"/>
                        </a:solidFill>
                        <a:effectLst/>
                        <a:latin typeface="Calibri"/>
                      </a:endParaRPr>
                    </a:p>
                  </a:txBody>
                  <a:tcPr marL="13482" marR="13482" marT="12134" marB="0" anchor="b"/>
                </a:tc>
                <a:tc>
                  <a:txBody>
                    <a:bodyPr/>
                    <a:lstStyle/>
                    <a:p>
                      <a:pPr algn="ctr" fontAlgn="b"/>
                      <a:r>
                        <a:rPr lang="en-US" sz="1500" u="none" strike="noStrike">
                          <a:effectLst/>
                        </a:rPr>
                        <a:t>…</a:t>
                      </a:r>
                      <a:endParaRPr lang="en-US" sz="1500" b="0" i="0" u="none" strike="noStrike">
                        <a:solidFill>
                          <a:schemeClr val="tx1"/>
                        </a:solidFill>
                        <a:effectLst/>
                        <a:latin typeface="Calibri"/>
                      </a:endParaRPr>
                    </a:p>
                  </a:txBody>
                  <a:tcPr marL="13482" marR="13482" marT="12134" marB="0" anchor="b"/>
                </a:tc>
                <a:tc>
                  <a:txBody>
                    <a:bodyPr/>
                    <a:lstStyle/>
                    <a:p>
                      <a:pPr algn="ctr" fontAlgn="b"/>
                      <a:r>
                        <a:rPr lang="en-US" sz="1500" u="none" strike="noStrike">
                          <a:effectLst/>
                        </a:rPr>
                        <a:t>…</a:t>
                      </a:r>
                      <a:endParaRPr lang="en-US" sz="1500" b="0" i="0" u="none" strike="noStrike">
                        <a:solidFill>
                          <a:schemeClr val="tx1"/>
                        </a:solidFill>
                        <a:effectLst/>
                        <a:latin typeface="Calibri"/>
                      </a:endParaRPr>
                    </a:p>
                  </a:txBody>
                  <a:tcPr marL="13482" marR="13482" marT="12134" marB="0" anchor="b"/>
                </a:tc>
                <a:extLst>
                  <a:ext uri="{0D108BD9-81ED-4DB2-BD59-A6C34878D82A}">
                    <a16:rowId xmlns:a16="http://schemas.microsoft.com/office/drawing/2014/main" val="10012"/>
                  </a:ext>
                </a:extLst>
              </a:tr>
              <a:tr h="267173">
                <a:tc>
                  <a:txBody>
                    <a:bodyPr/>
                    <a:lstStyle/>
                    <a:p>
                      <a:pPr algn="ctr" fontAlgn="b"/>
                      <a:r>
                        <a:rPr lang="en-US" sz="1500" u="none" strike="noStrike">
                          <a:effectLst/>
                        </a:rPr>
                        <a:t>…</a:t>
                      </a:r>
                      <a:endParaRPr lang="en-US" sz="1500" b="0" i="0" u="none" strike="noStrike">
                        <a:solidFill>
                          <a:schemeClr val="tx1"/>
                        </a:solidFill>
                        <a:effectLst/>
                        <a:latin typeface="Calibri"/>
                      </a:endParaRPr>
                    </a:p>
                  </a:txBody>
                  <a:tcPr marL="13482" marR="13482" marT="12134" marB="0" anchor="b"/>
                </a:tc>
                <a:tc>
                  <a:txBody>
                    <a:bodyPr/>
                    <a:lstStyle/>
                    <a:p>
                      <a:pPr algn="ctr" fontAlgn="b"/>
                      <a:r>
                        <a:rPr lang="en-US" sz="1500" u="none" strike="noStrike">
                          <a:effectLst/>
                        </a:rPr>
                        <a:t>…</a:t>
                      </a:r>
                      <a:endParaRPr lang="en-US" sz="1500" b="0" i="0" u="none" strike="noStrike">
                        <a:solidFill>
                          <a:schemeClr val="tx1"/>
                        </a:solidFill>
                        <a:effectLst/>
                        <a:latin typeface="Calibri"/>
                      </a:endParaRPr>
                    </a:p>
                  </a:txBody>
                  <a:tcPr marL="13482" marR="13482" marT="12134" marB="0" anchor="b"/>
                </a:tc>
                <a:tc>
                  <a:txBody>
                    <a:bodyPr/>
                    <a:lstStyle/>
                    <a:p>
                      <a:pPr algn="ctr" fontAlgn="b"/>
                      <a:r>
                        <a:rPr lang="en-US" sz="1500" u="none" strike="noStrike">
                          <a:effectLst/>
                        </a:rPr>
                        <a:t>…</a:t>
                      </a:r>
                      <a:endParaRPr lang="en-US" sz="1500" b="0" i="0" u="none" strike="noStrike">
                        <a:solidFill>
                          <a:schemeClr val="tx1"/>
                        </a:solidFill>
                        <a:effectLst/>
                        <a:latin typeface="Calibri"/>
                      </a:endParaRPr>
                    </a:p>
                  </a:txBody>
                  <a:tcPr marL="13482" marR="13482" marT="12134" marB="0" anchor="b"/>
                </a:tc>
                <a:tc>
                  <a:txBody>
                    <a:bodyPr/>
                    <a:lstStyle/>
                    <a:p>
                      <a:pPr algn="ctr" fontAlgn="b"/>
                      <a:r>
                        <a:rPr lang="en-US" sz="1500" u="none" strike="noStrike">
                          <a:effectLst/>
                        </a:rPr>
                        <a:t>…</a:t>
                      </a:r>
                      <a:endParaRPr lang="en-US" sz="1500" b="0" i="0" u="none" strike="noStrike">
                        <a:solidFill>
                          <a:schemeClr val="tx1"/>
                        </a:solidFill>
                        <a:effectLst/>
                        <a:latin typeface="Calibri"/>
                      </a:endParaRPr>
                    </a:p>
                  </a:txBody>
                  <a:tcPr marL="13482" marR="13482" marT="12134" marB="0" anchor="b"/>
                </a:tc>
                <a:tc>
                  <a:txBody>
                    <a:bodyPr/>
                    <a:lstStyle/>
                    <a:p>
                      <a:pPr algn="ctr" fontAlgn="b"/>
                      <a:r>
                        <a:rPr lang="en-US" sz="1500" u="none" strike="noStrike">
                          <a:effectLst/>
                        </a:rPr>
                        <a:t>…</a:t>
                      </a:r>
                      <a:endParaRPr lang="en-US" sz="1500" b="0" i="0" u="none" strike="noStrike">
                        <a:solidFill>
                          <a:schemeClr val="tx1"/>
                        </a:solidFill>
                        <a:effectLst/>
                        <a:latin typeface="Calibri"/>
                      </a:endParaRPr>
                    </a:p>
                  </a:txBody>
                  <a:tcPr marL="13482" marR="13482" marT="12134" marB="0" anchor="b"/>
                </a:tc>
                <a:tc>
                  <a:txBody>
                    <a:bodyPr/>
                    <a:lstStyle/>
                    <a:p>
                      <a:pPr algn="ctr" fontAlgn="b"/>
                      <a:r>
                        <a:rPr lang="en-US" sz="1500" u="none" strike="noStrike">
                          <a:effectLst/>
                        </a:rPr>
                        <a:t>…</a:t>
                      </a:r>
                      <a:endParaRPr lang="en-US" sz="1500" b="0" i="0" u="none" strike="noStrike">
                        <a:solidFill>
                          <a:schemeClr val="tx1"/>
                        </a:solidFill>
                        <a:effectLst/>
                        <a:latin typeface="Calibri"/>
                      </a:endParaRPr>
                    </a:p>
                  </a:txBody>
                  <a:tcPr marL="13482" marR="13482" marT="12134" marB="0" anchor="b"/>
                </a:tc>
                <a:extLst>
                  <a:ext uri="{0D108BD9-81ED-4DB2-BD59-A6C34878D82A}">
                    <a16:rowId xmlns:a16="http://schemas.microsoft.com/office/drawing/2014/main" val="10013"/>
                  </a:ext>
                </a:extLst>
              </a:tr>
              <a:tr h="267173">
                <a:tc>
                  <a:txBody>
                    <a:bodyPr/>
                    <a:lstStyle/>
                    <a:p>
                      <a:pPr algn="ctr" fontAlgn="b"/>
                      <a:r>
                        <a:rPr lang="en-US" sz="1500" u="none" strike="noStrike">
                          <a:effectLst/>
                        </a:rPr>
                        <a:t>…</a:t>
                      </a:r>
                      <a:endParaRPr lang="en-US" sz="1500" b="0" i="0" u="none" strike="noStrike">
                        <a:solidFill>
                          <a:schemeClr val="tx1"/>
                        </a:solidFill>
                        <a:effectLst/>
                        <a:latin typeface="Calibri"/>
                      </a:endParaRPr>
                    </a:p>
                  </a:txBody>
                  <a:tcPr marL="13482" marR="13482" marT="12134" marB="0" anchor="b"/>
                </a:tc>
                <a:tc>
                  <a:txBody>
                    <a:bodyPr/>
                    <a:lstStyle/>
                    <a:p>
                      <a:pPr algn="ctr" fontAlgn="b"/>
                      <a:r>
                        <a:rPr lang="en-US" sz="1500" u="none" strike="noStrike">
                          <a:effectLst/>
                        </a:rPr>
                        <a:t>…</a:t>
                      </a:r>
                      <a:endParaRPr lang="en-US" sz="1500" b="0" i="0" u="none" strike="noStrike">
                        <a:solidFill>
                          <a:schemeClr val="tx1"/>
                        </a:solidFill>
                        <a:effectLst/>
                        <a:latin typeface="Calibri"/>
                      </a:endParaRPr>
                    </a:p>
                  </a:txBody>
                  <a:tcPr marL="13482" marR="13482" marT="12134" marB="0" anchor="b"/>
                </a:tc>
                <a:tc>
                  <a:txBody>
                    <a:bodyPr/>
                    <a:lstStyle/>
                    <a:p>
                      <a:pPr algn="ctr" fontAlgn="b"/>
                      <a:r>
                        <a:rPr lang="en-US" sz="1500" u="none" strike="noStrike">
                          <a:effectLst/>
                        </a:rPr>
                        <a:t>…</a:t>
                      </a:r>
                      <a:endParaRPr lang="en-US" sz="1500" b="0" i="0" u="none" strike="noStrike">
                        <a:solidFill>
                          <a:schemeClr val="tx1"/>
                        </a:solidFill>
                        <a:effectLst/>
                        <a:latin typeface="Calibri"/>
                      </a:endParaRPr>
                    </a:p>
                  </a:txBody>
                  <a:tcPr marL="13482" marR="13482" marT="12134" marB="0" anchor="b"/>
                </a:tc>
                <a:tc>
                  <a:txBody>
                    <a:bodyPr/>
                    <a:lstStyle/>
                    <a:p>
                      <a:pPr algn="ctr" fontAlgn="b"/>
                      <a:r>
                        <a:rPr lang="en-US" sz="1500" u="none" strike="noStrike">
                          <a:effectLst/>
                        </a:rPr>
                        <a:t>…</a:t>
                      </a:r>
                      <a:endParaRPr lang="en-US" sz="1500" b="0" i="0" u="none" strike="noStrike">
                        <a:solidFill>
                          <a:schemeClr val="tx1"/>
                        </a:solidFill>
                        <a:effectLst/>
                        <a:latin typeface="Calibri"/>
                      </a:endParaRPr>
                    </a:p>
                  </a:txBody>
                  <a:tcPr marL="13482" marR="13482" marT="12134" marB="0" anchor="b"/>
                </a:tc>
                <a:tc>
                  <a:txBody>
                    <a:bodyPr/>
                    <a:lstStyle/>
                    <a:p>
                      <a:pPr algn="ctr" fontAlgn="b"/>
                      <a:r>
                        <a:rPr lang="en-US" sz="1500" u="none" strike="noStrike">
                          <a:effectLst/>
                        </a:rPr>
                        <a:t>…</a:t>
                      </a:r>
                      <a:endParaRPr lang="en-US" sz="1500" b="0" i="0" u="none" strike="noStrike">
                        <a:solidFill>
                          <a:schemeClr val="tx1"/>
                        </a:solidFill>
                        <a:effectLst/>
                        <a:latin typeface="Calibri"/>
                      </a:endParaRPr>
                    </a:p>
                  </a:txBody>
                  <a:tcPr marL="13482" marR="13482" marT="12134" marB="0" anchor="b"/>
                </a:tc>
                <a:tc>
                  <a:txBody>
                    <a:bodyPr/>
                    <a:lstStyle/>
                    <a:p>
                      <a:pPr algn="ctr" fontAlgn="b"/>
                      <a:r>
                        <a:rPr lang="en-US" sz="1500" u="none" strike="noStrike" dirty="0">
                          <a:effectLst/>
                        </a:rPr>
                        <a:t>…</a:t>
                      </a:r>
                      <a:endParaRPr lang="en-US" sz="1500" b="0" i="0" u="none" strike="noStrike" dirty="0">
                        <a:solidFill>
                          <a:schemeClr val="tx1"/>
                        </a:solidFill>
                        <a:effectLst/>
                        <a:latin typeface="Calibri"/>
                      </a:endParaRPr>
                    </a:p>
                  </a:txBody>
                  <a:tcPr marL="13482" marR="13482" marT="12134" marB="0" anchor="b"/>
                </a:tc>
                <a:extLst>
                  <a:ext uri="{0D108BD9-81ED-4DB2-BD59-A6C34878D82A}">
                    <a16:rowId xmlns:a16="http://schemas.microsoft.com/office/drawing/2014/main" val="10014"/>
                  </a:ext>
                </a:extLst>
              </a:tr>
            </a:tbl>
          </a:graphicData>
        </a:graphic>
      </p:graphicFrame>
      <p:sp>
        <p:nvSpPr>
          <p:cNvPr id="2" name="Title 3">
            <a:extLst>
              <a:ext uri="{FF2B5EF4-FFF2-40B4-BE49-F238E27FC236}">
                <a16:creationId xmlns:a16="http://schemas.microsoft.com/office/drawing/2014/main" id="{ED0DF93F-44A6-331E-35C8-4DA4FDD96DC5}"/>
              </a:ext>
            </a:extLst>
          </p:cNvPr>
          <p:cNvSpPr>
            <a:spLocks noGrp="1"/>
          </p:cNvSpPr>
          <p:nvPr>
            <p:ph type="title"/>
          </p:nvPr>
        </p:nvSpPr>
        <p:spPr>
          <a:xfrm>
            <a:off x="1097280" y="286603"/>
            <a:ext cx="10058400" cy="1450757"/>
          </a:xfrm>
        </p:spPr>
        <p:txBody>
          <a:bodyPr>
            <a:normAutofit/>
          </a:bodyPr>
          <a:lstStyle/>
          <a:p>
            <a:r>
              <a:rPr lang="en-US" sz="4000" dirty="0"/>
              <a:t>Intuition / Motivation</a:t>
            </a:r>
          </a:p>
        </p:txBody>
      </p:sp>
    </p:spTree>
    <p:extLst>
      <p:ext uri="{BB962C8B-B14F-4D97-AF65-F5344CB8AC3E}">
        <p14:creationId xmlns:p14="http://schemas.microsoft.com/office/powerpoint/2010/main" val="1765956029"/>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xmlns:p14="http://schemas.microsoft.com/office/powerpoint/2010/main" spd="slow">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649135560"/>
              </p:ext>
            </p:extLst>
          </p:nvPr>
        </p:nvGraphicFramePr>
        <p:xfrm>
          <a:off x="1988319" y="2026614"/>
          <a:ext cx="3655737" cy="4184999"/>
        </p:xfrm>
        <a:graphic>
          <a:graphicData uri="http://schemas.openxmlformats.org/drawingml/2006/table">
            <a:tbl>
              <a:tblPr>
                <a:tableStyleId>{E269D01E-BC32-4049-B463-5C60D7B0CCD2}</a:tableStyleId>
              </a:tblPr>
              <a:tblGrid>
                <a:gridCol w="1218579">
                  <a:extLst>
                    <a:ext uri="{9D8B030D-6E8A-4147-A177-3AD203B41FA5}">
                      <a16:colId xmlns:a16="http://schemas.microsoft.com/office/drawing/2014/main" val="20000"/>
                    </a:ext>
                  </a:extLst>
                </a:gridCol>
                <a:gridCol w="1218579">
                  <a:extLst>
                    <a:ext uri="{9D8B030D-6E8A-4147-A177-3AD203B41FA5}">
                      <a16:colId xmlns:a16="http://schemas.microsoft.com/office/drawing/2014/main" val="20001"/>
                    </a:ext>
                  </a:extLst>
                </a:gridCol>
                <a:gridCol w="1218579">
                  <a:extLst>
                    <a:ext uri="{9D8B030D-6E8A-4147-A177-3AD203B41FA5}">
                      <a16:colId xmlns:a16="http://schemas.microsoft.com/office/drawing/2014/main" val="20002"/>
                    </a:ext>
                  </a:extLst>
                </a:gridCol>
              </a:tblGrid>
              <a:tr h="305445">
                <a:tc>
                  <a:txBody>
                    <a:bodyPr/>
                    <a:lstStyle/>
                    <a:p>
                      <a:pPr algn="ctr" fontAlgn="b"/>
                      <a:r>
                        <a:rPr lang="en-US" sz="1700" b="1" u="none" strike="noStrike" dirty="0">
                          <a:solidFill>
                            <a:schemeClr val="bg1"/>
                          </a:solidFill>
                          <a:effectLst/>
                        </a:rPr>
                        <a:t>…</a:t>
                      </a:r>
                      <a:endParaRPr lang="en-US" sz="1700" b="1" i="0" u="none" strike="noStrike" dirty="0">
                        <a:solidFill>
                          <a:schemeClr val="bg1"/>
                        </a:solidFill>
                        <a:effectLst/>
                        <a:latin typeface="Calibri"/>
                      </a:endParaRPr>
                    </a:p>
                  </a:txBody>
                  <a:tcPr marL="13891" marR="13891" marT="12502" marB="0" anchor="b">
                    <a:solidFill>
                      <a:schemeClr val="tx1"/>
                    </a:solidFill>
                  </a:tcPr>
                </a:tc>
                <a:tc>
                  <a:txBody>
                    <a:bodyPr/>
                    <a:lstStyle/>
                    <a:p>
                      <a:pPr algn="ctr" fontAlgn="b"/>
                      <a:r>
                        <a:rPr lang="en-US" sz="1700" b="1" u="none" strike="noStrike">
                          <a:solidFill>
                            <a:schemeClr val="bg1"/>
                          </a:solidFill>
                          <a:effectLst/>
                        </a:rPr>
                        <a:t>…</a:t>
                      </a:r>
                      <a:endParaRPr lang="en-US" sz="1700" b="1" i="0" u="none" strike="noStrike">
                        <a:solidFill>
                          <a:schemeClr val="bg1"/>
                        </a:solidFill>
                        <a:effectLst/>
                        <a:latin typeface="Calibri"/>
                      </a:endParaRPr>
                    </a:p>
                  </a:txBody>
                  <a:tcPr marL="13891" marR="13891" marT="12502" marB="0" anchor="b">
                    <a:solidFill>
                      <a:schemeClr val="tx1"/>
                    </a:solidFill>
                  </a:tcPr>
                </a:tc>
                <a:tc>
                  <a:txBody>
                    <a:bodyPr/>
                    <a:lstStyle/>
                    <a:p>
                      <a:pPr algn="l" fontAlgn="b"/>
                      <a:r>
                        <a:rPr lang="en-US" sz="1700" b="1" u="none" strike="noStrike" dirty="0">
                          <a:solidFill>
                            <a:schemeClr val="bg1"/>
                          </a:solidFill>
                          <a:effectLst/>
                        </a:rPr>
                        <a:t>Outcome</a:t>
                      </a:r>
                      <a:endParaRPr lang="en-US" sz="1700" b="1" i="0" u="none" strike="noStrike" dirty="0">
                        <a:solidFill>
                          <a:schemeClr val="bg1"/>
                        </a:solidFill>
                        <a:effectLst/>
                        <a:latin typeface="Calibri"/>
                      </a:endParaRPr>
                    </a:p>
                  </a:txBody>
                  <a:tcPr marL="13891" marR="13891" marT="12502" marB="0" anchor="b">
                    <a:solidFill>
                      <a:schemeClr val="tx1"/>
                    </a:solidFill>
                  </a:tcPr>
                </a:tc>
                <a:extLst>
                  <a:ext uri="{0D108BD9-81ED-4DB2-BD59-A6C34878D82A}">
                    <a16:rowId xmlns:a16="http://schemas.microsoft.com/office/drawing/2014/main" val="10000"/>
                  </a:ext>
                </a:extLst>
              </a:tr>
              <a:tr h="277111">
                <a:tc>
                  <a:txBody>
                    <a:bodyPr/>
                    <a:lstStyle/>
                    <a:p>
                      <a:pPr algn="ctr" fontAlgn="b"/>
                      <a:r>
                        <a:rPr lang="en-US" sz="1600" u="none" strike="noStrike">
                          <a:effectLst/>
                        </a:rPr>
                        <a:t>…</a:t>
                      </a:r>
                      <a:endParaRPr lang="en-US" sz="1600" b="0" i="0" u="none" strike="noStrike">
                        <a:solidFill>
                          <a:schemeClr val="tx1"/>
                        </a:solidFill>
                        <a:effectLst/>
                        <a:latin typeface="Calibri"/>
                      </a:endParaRPr>
                    </a:p>
                  </a:txBody>
                  <a:tcPr marL="13891" marR="13891" marT="12502" marB="0" anchor="b"/>
                </a:tc>
                <a:tc>
                  <a:txBody>
                    <a:bodyPr/>
                    <a:lstStyle/>
                    <a:p>
                      <a:pPr algn="ctr" fontAlgn="b"/>
                      <a:r>
                        <a:rPr lang="en-US" sz="1600" u="none" strike="noStrike">
                          <a:effectLst/>
                        </a:rPr>
                        <a:t>…</a:t>
                      </a:r>
                      <a:endParaRPr lang="en-US" sz="1600" b="0" i="0" u="none" strike="noStrike">
                        <a:solidFill>
                          <a:schemeClr val="tx1"/>
                        </a:solidFill>
                        <a:effectLst/>
                        <a:latin typeface="Calibri"/>
                      </a:endParaRPr>
                    </a:p>
                  </a:txBody>
                  <a:tcPr marL="13891" marR="13891" marT="12502" marB="0" anchor="b"/>
                </a:tc>
                <a:tc>
                  <a:txBody>
                    <a:bodyPr/>
                    <a:lstStyle/>
                    <a:p>
                      <a:pPr algn="l" fontAlgn="b"/>
                      <a:r>
                        <a:rPr lang="en-US" sz="1600" u="none" strike="noStrike">
                          <a:effectLst/>
                        </a:rPr>
                        <a:t>Buyer</a:t>
                      </a:r>
                      <a:endParaRPr lang="en-US" sz="1600" b="0" i="0" u="none" strike="noStrike">
                        <a:solidFill>
                          <a:schemeClr val="tx1"/>
                        </a:solidFill>
                        <a:effectLst/>
                        <a:latin typeface="Calibri"/>
                      </a:endParaRPr>
                    </a:p>
                  </a:txBody>
                  <a:tcPr marL="13891" marR="13891" marT="12502" marB="0" anchor="b"/>
                </a:tc>
                <a:extLst>
                  <a:ext uri="{0D108BD9-81ED-4DB2-BD59-A6C34878D82A}">
                    <a16:rowId xmlns:a16="http://schemas.microsoft.com/office/drawing/2014/main" val="10001"/>
                  </a:ext>
                </a:extLst>
              </a:tr>
              <a:tr h="277111">
                <a:tc>
                  <a:txBody>
                    <a:bodyPr/>
                    <a:lstStyle/>
                    <a:p>
                      <a:pPr algn="ctr" fontAlgn="b"/>
                      <a:r>
                        <a:rPr lang="en-US" sz="1600" u="none" strike="noStrike">
                          <a:effectLst/>
                        </a:rPr>
                        <a:t>…</a:t>
                      </a:r>
                      <a:endParaRPr lang="en-US" sz="1600" b="0" i="0" u="none" strike="noStrike">
                        <a:solidFill>
                          <a:schemeClr val="tx1"/>
                        </a:solidFill>
                        <a:effectLst/>
                        <a:latin typeface="Calibri"/>
                      </a:endParaRPr>
                    </a:p>
                  </a:txBody>
                  <a:tcPr marL="13891" marR="13891" marT="12502" marB="0" anchor="b"/>
                </a:tc>
                <a:tc>
                  <a:txBody>
                    <a:bodyPr/>
                    <a:lstStyle/>
                    <a:p>
                      <a:pPr algn="ctr" fontAlgn="b"/>
                      <a:r>
                        <a:rPr lang="en-US" sz="1600" u="none" strike="noStrike">
                          <a:effectLst/>
                        </a:rPr>
                        <a:t>…</a:t>
                      </a:r>
                      <a:endParaRPr lang="en-US" sz="1600" b="0" i="0" u="none" strike="noStrike">
                        <a:solidFill>
                          <a:schemeClr val="tx1"/>
                        </a:solidFill>
                        <a:effectLst/>
                        <a:latin typeface="Calibri"/>
                      </a:endParaRPr>
                    </a:p>
                  </a:txBody>
                  <a:tcPr marL="13891" marR="13891" marT="12502" marB="0" anchor="b"/>
                </a:tc>
                <a:tc>
                  <a:txBody>
                    <a:bodyPr/>
                    <a:lstStyle/>
                    <a:p>
                      <a:pPr algn="l" fontAlgn="b"/>
                      <a:r>
                        <a:rPr lang="en-US" sz="1600" u="none" strike="noStrike">
                          <a:effectLst/>
                        </a:rPr>
                        <a:t>Buyer</a:t>
                      </a:r>
                      <a:endParaRPr lang="en-US" sz="1600" b="0" i="0" u="none" strike="noStrike">
                        <a:solidFill>
                          <a:schemeClr val="tx1"/>
                        </a:solidFill>
                        <a:effectLst/>
                        <a:latin typeface="Calibri"/>
                      </a:endParaRPr>
                    </a:p>
                  </a:txBody>
                  <a:tcPr marL="13891" marR="13891" marT="12502" marB="0" anchor="b"/>
                </a:tc>
                <a:extLst>
                  <a:ext uri="{0D108BD9-81ED-4DB2-BD59-A6C34878D82A}">
                    <a16:rowId xmlns:a16="http://schemas.microsoft.com/office/drawing/2014/main" val="10002"/>
                  </a:ext>
                </a:extLst>
              </a:tr>
              <a:tr h="277111">
                <a:tc>
                  <a:txBody>
                    <a:bodyPr/>
                    <a:lstStyle/>
                    <a:p>
                      <a:pPr algn="ctr" fontAlgn="b"/>
                      <a:r>
                        <a:rPr lang="en-US" sz="1600" u="none" strike="noStrike">
                          <a:effectLst/>
                        </a:rPr>
                        <a:t>…</a:t>
                      </a:r>
                      <a:endParaRPr lang="en-US" sz="1600" b="0" i="0" u="none" strike="noStrike">
                        <a:solidFill>
                          <a:schemeClr val="tx1"/>
                        </a:solidFill>
                        <a:effectLst/>
                        <a:latin typeface="Calibri"/>
                      </a:endParaRPr>
                    </a:p>
                  </a:txBody>
                  <a:tcPr marL="13891" marR="13891" marT="12502" marB="0" anchor="b"/>
                </a:tc>
                <a:tc>
                  <a:txBody>
                    <a:bodyPr/>
                    <a:lstStyle/>
                    <a:p>
                      <a:pPr algn="ctr" fontAlgn="b"/>
                      <a:r>
                        <a:rPr lang="en-US" sz="1600" u="none" strike="noStrike">
                          <a:effectLst/>
                        </a:rPr>
                        <a:t>…</a:t>
                      </a:r>
                      <a:endParaRPr lang="en-US" sz="1600" b="0" i="0" u="none" strike="noStrike">
                        <a:solidFill>
                          <a:schemeClr val="tx1"/>
                        </a:solidFill>
                        <a:effectLst/>
                        <a:latin typeface="Calibri"/>
                      </a:endParaRPr>
                    </a:p>
                  </a:txBody>
                  <a:tcPr marL="13891" marR="13891" marT="12502" marB="0" anchor="b"/>
                </a:tc>
                <a:tc>
                  <a:txBody>
                    <a:bodyPr/>
                    <a:lstStyle/>
                    <a:p>
                      <a:pPr algn="l" fontAlgn="b"/>
                      <a:r>
                        <a:rPr lang="en-US" sz="1600" u="none" strike="noStrike">
                          <a:effectLst/>
                        </a:rPr>
                        <a:t>Non-buyer</a:t>
                      </a:r>
                      <a:endParaRPr lang="en-US" sz="1600" b="0" i="0" u="none" strike="noStrike">
                        <a:solidFill>
                          <a:schemeClr val="tx1"/>
                        </a:solidFill>
                        <a:effectLst/>
                        <a:latin typeface="Calibri"/>
                      </a:endParaRPr>
                    </a:p>
                  </a:txBody>
                  <a:tcPr marL="13891" marR="13891" marT="12502" marB="0" anchor="b"/>
                </a:tc>
                <a:extLst>
                  <a:ext uri="{0D108BD9-81ED-4DB2-BD59-A6C34878D82A}">
                    <a16:rowId xmlns:a16="http://schemas.microsoft.com/office/drawing/2014/main" val="10003"/>
                  </a:ext>
                </a:extLst>
              </a:tr>
              <a:tr h="277111">
                <a:tc>
                  <a:txBody>
                    <a:bodyPr/>
                    <a:lstStyle/>
                    <a:p>
                      <a:pPr algn="ctr" fontAlgn="b"/>
                      <a:r>
                        <a:rPr lang="en-US" sz="1600" u="none" strike="noStrike">
                          <a:effectLst/>
                        </a:rPr>
                        <a:t>…</a:t>
                      </a:r>
                      <a:endParaRPr lang="en-US" sz="1600" b="0" i="0" u="none" strike="noStrike">
                        <a:solidFill>
                          <a:schemeClr val="tx1"/>
                        </a:solidFill>
                        <a:effectLst/>
                        <a:latin typeface="Calibri"/>
                      </a:endParaRPr>
                    </a:p>
                  </a:txBody>
                  <a:tcPr marL="13891" marR="13891" marT="12502" marB="0" anchor="b"/>
                </a:tc>
                <a:tc>
                  <a:txBody>
                    <a:bodyPr/>
                    <a:lstStyle/>
                    <a:p>
                      <a:pPr algn="ctr" fontAlgn="b"/>
                      <a:r>
                        <a:rPr lang="en-US" sz="1600" u="none" strike="noStrike">
                          <a:effectLst/>
                        </a:rPr>
                        <a:t>…</a:t>
                      </a:r>
                      <a:endParaRPr lang="en-US" sz="1600" b="0" i="0" u="none" strike="noStrike">
                        <a:solidFill>
                          <a:schemeClr val="tx1"/>
                        </a:solidFill>
                        <a:effectLst/>
                        <a:latin typeface="Calibri"/>
                      </a:endParaRPr>
                    </a:p>
                  </a:txBody>
                  <a:tcPr marL="13891" marR="13891" marT="12502" marB="0" anchor="b"/>
                </a:tc>
                <a:tc>
                  <a:txBody>
                    <a:bodyPr/>
                    <a:lstStyle/>
                    <a:p>
                      <a:pPr algn="l" fontAlgn="b"/>
                      <a:r>
                        <a:rPr lang="en-US" sz="1600" u="none" strike="noStrike">
                          <a:effectLst/>
                        </a:rPr>
                        <a:t>Buyer</a:t>
                      </a:r>
                      <a:endParaRPr lang="en-US" sz="1600" b="0" i="0" u="none" strike="noStrike">
                        <a:solidFill>
                          <a:schemeClr val="tx1"/>
                        </a:solidFill>
                        <a:effectLst/>
                        <a:latin typeface="Calibri"/>
                      </a:endParaRPr>
                    </a:p>
                  </a:txBody>
                  <a:tcPr marL="13891" marR="13891" marT="12502" marB="0" anchor="b"/>
                </a:tc>
                <a:extLst>
                  <a:ext uri="{0D108BD9-81ED-4DB2-BD59-A6C34878D82A}">
                    <a16:rowId xmlns:a16="http://schemas.microsoft.com/office/drawing/2014/main" val="10004"/>
                  </a:ext>
                </a:extLst>
              </a:tr>
              <a:tr h="277111">
                <a:tc>
                  <a:txBody>
                    <a:bodyPr/>
                    <a:lstStyle/>
                    <a:p>
                      <a:pPr algn="ctr" fontAlgn="b"/>
                      <a:r>
                        <a:rPr lang="en-US" sz="1600" u="none" strike="noStrike">
                          <a:effectLst/>
                        </a:rPr>
                        <a:t>…</a:t>
                      </a:r>
                      <a:endParaRPr lang="en-US" sz="1600" b="0" i="0" u="none" strike="noStrike">
                        <a:solidFill>
                          <a:schemeClr val="tx1"/>
                        </a:solidFill>
                        <a:effectLst/>
                        <a:latin typeface="Calibri"/>
                      </a:endParaRPr>
                    </a:p>
                  </a:txBody>
                  <a:tcPr marL="13891" marR="13891" marT="12502" marB="0" anchor="b"/>
                </a:tc>
                <a:tc>
                  <a:txBody>
                    <a:bodyPr/>
                    <a:lstStyle/>
                    <a:p>
                      <a:pPr algn="ctr" fontAlgn="b"/>
                      <a:r>
                        <a:rPr lang="en-US" sz="1600" u="none" strike="noStrike">
                          <a:effectLst/>
                        </a:rPr>
                        <a:t>…</a:t>
                      </a:r>
                      <a:endParaRPr lang="en-US" sz="1600" b="0" i="0" u="none" strike="noStrike">
                        <a:solidFill>
                          <a:schemeClr val="tx1"/>
                        </a:solidFill>
                        <a:effectLst/>
                        <a:latin typeface="Calibri"/>
                      </a:endParaRPr>
                    </a:p>
                  </a:txBody>
                  <a:tcPr marL="13891" marR="13891" marT="12502" marB="0" anchor="b"/>
                </a:tc>
                <a:tc>
                  <a:txBody>
                    <a:bodyPr/>
                    <a:lstStyle/>
                    <a:p>
                      <a:pPr algn="l" fontAlgn="b"/>
                      <a:r>
                        <a:rPr lang="en-US" sz="1600" u="none" strike="noStrike">
                          <a:effectLst/>
                        </a:rPr>
                        <a:t>Non-buyer</a:t>
                      </a:r>
                      <a:endParaRPr lang="en-US" sz="1600" b="0" i="0" u="none" strike="noStrike">
                        <a:solidFill>
                          <a:schemeClr val="tx1"/>
                        </a:solidFill>
                        <a:effectLst/>
                        <a:latin typeface="Calibri"/>
                      </a:endParaRPr>
                    </a:p>
                  </a:txBody>
                  <a:tcPr marL="13891" marR="13891" marT="12502" marB="0" anchor="b"/>
                </a:tc>
                <a:extLst>
                  <a:ext uri="{0D108BD9-81ED-4DB2-BD59-A6C34878D82A}">
                    <a16:rowId xmlns:a16="http://schemas.microsoft.com/office/drawing/2014/main" val="10005"/>
                  </a:ext>
                </a:extLst>
              </a:tr>
              <a:tr h="277111">
                <a:tc>
                  <a:txBody>
                    <a:bodyPr/>
                    <a:lstStyle/>
                    <a:p>
                      <a:pPr algn="ctr" fontAlgn="b"/>
                      <a:r>
                        <a:rPr lang="en-US" sz="1600" u="none" strike="noStrike">
                          <a:effectLst/>
                        </a:rPr>
                        <a:t>…</a:t>
                      </a:r>
                      <a:endParaRPr lang="en-US" sz="1600" b="0" i="0" u="none" strike="noStrike">
                        <a:solidFill>
                          <a:schemeClr val="tx1"/>
                        </a:solidFill>
                        <a:effectLst/>
                        <a:latin typeface="Calibri"/>
                      </a:endParaRPr>
                    </a:p>
                  </a:txBody>
                  <a:tcPr marL="13891" marR="13891" marT="12502" marB="0" anchor="b"/>
                </a:tc>
                <a:tc>
                  <a:txBody>
                    <a:bodyPr/>
                    <a:lstStyle/>
                    <a:p>
                      <a:pPr algn="ctr" fontAlgn="b"/>
                      <a:r>
                        <a:rPr lang="en-US" sz="1600" u="none" strike="noStrike">
                          <a:effectLst/>
                        </a:rPr>
                        <a:t>…</a:t>
                      </a:r>
                      <a:endParaRPr lang="en-US" sz="1600" b="0" i="0" u="none" strike="noStrike">
                        <a:solidFill>
                          <a:schemeClr val="tx1"/>
                        </a:solidFill>
                        <a:effectLst/>
                        <a:latin typeface="Calibri"/>
                      </a:endParaRPr>
                    </a:p>
                  </a:txBody>
                  <a:tcPr marL="13891" marR="13891" marT="12502" marB="0" anchor="b"/>
                </a:tc>
                <a:tc>
                  <a:txBody>
                    <a:bodyPr/>
                    <a:lstStyle/>
                    <a:p>
                      <a:pPr algn="l" fontAlgn="b"/>
                      <a:r>
                        <a:rPr lang="en-US" sz="1600" u="none" strike="noStrike">
                          <a:effectLst/>
                        </a:rPr>
                        <a:t>Non-buyer</a:t>
                      </a:r>
                      <a:endParaRPr lang="en-US" sz="1600" b="0" i="0" u="none" strike="noStrike">
                        <a:solidFill>
                          <a:schemeClr val="tx1"/>
                        </a:solidFill>
                        <a:effectLst/>
                        <a:latin typeface="Calibri"/>
                      </a:endParaRPr>
                    </a:p>
                  </a:txBody>
                  <a:tcPr marL="13891" marR="13891" marT="12502" marB="0" anchor="b"/>
                </a:tc>
                <a:extLst>
                  <a:ext uri="{0D108BD9-81ED-4DB2-BD59-A6C34878D82A}">
                    <a16:rowId xmlns:a16="http://schemas.microsoft.com/office/drawing/2014/main" val="10006"/>
                  </a:ext>
                </a:extLst>
              </a:tr>
              <a:tr h="277111">
                <a:tc>
                  <a:txBody>
                    <a:bodyPr/>
                    <a:lstStyle/>
                    <a:p>
                      <a:pPr algn="ctr" fontAlgn="b"/>
                      <a:r>
                        <a:rPr lang="en-US" sz="1600" u="none" strike="noStrike">
                          <a:effectLst/>
                        </a:rPr>
                        <a:t>…</a:t>
                      </a:r>
                      <a:endParaRPr lang="en-US" sz="1600" b="0" i="0" u="none" strike="noStrike">
                        <a:solidFill>
                          <a:schemeClr val="tx1"/>
                        </a:solidFill>
                        <a:effectLst/>
                        <a:latin typeface="Calibri"/>
                      </a:endParaRPr>
                    </a:p>
                  </a:txBody>
                  <a:tcPr marL="13891" marR="13891" marT="12502" marB="0" anchor="b"/>
                </a:tc>
                <a:tc>
                  <a:txBody>
                    <a:bodyPr/>
                    <a:lstStyle/>
                    <a:p>
                      <a:pPr algn="ctr" fontAlgn="b"/>
                      <a:r>
                        <a:rPr lang="en-US" sz="1600" u="none" strike="noStrike">
                          <a:effectLst/>
                        </a:rPr>
                        <a:t>…</a:t>
                      </a:r>
                      <a:endParaRPr lang="en-US" sz="1600" b="0" i="0" u="none" strike="noStrike">
                        <a:solidFill>
                          <a:schemeClr val="tx1"/>
                        </a:solidFill>
                        <a:effectLst/>
                        <a:latin typeface="Calibri"/>
                      </a:endParaRPr>
                    </a:p>
                  </a:txBody>
                  <a:tcPr marL="13891" marR="13891" marT="12502" marB="0" anchor="b"/>
                </a:tc>
                <a:tc>
                  <a:txBody>
                    <a:bodyPr/>
                    <a:lstStyle/>
                    <a:p>
                      <a:pPr algn="l" fontAlgn="b"/>
                      <a:r>
                        <a:rPr lang="en-US" sz="1600" u="none" strike="noStrike">
                          <a:effectLst/>
                        </a:rPr>
                        <a:t>Buyer</a:t>
                      </a:r>
                      <a:endParaRPr lang="en-US" sz="1600" b="0" i="0" u="none" strike="noStrike">
                        <a:solidFill>
                          <a:schemeClr val="tx1"/>
                        </a:solidFill>
                        <a:effectLst/>
                        <a:latin typeface="Calibri"/>
                      </a:endParaRPr>
                    </a:p>
                  </a:txBody>
                  <a:tcPr marL="13891" marR="13891" marT="12502" marB="0" anchor="b"/>
                </a:tc>
                <a:extLst>
                  <a:ext uri="{0D108BD9-81ED-4DB2-BD59-A6C34878D82A}">
                    <a16:rowId xmlns:a16="http://schemas.microsoft.com/office/drawing/2014/main" val="10007"/>
                  </a:ext>
                </a:extLst>
              </a:tr>
              <a:tr h="277111">
                <a:tc>
                  <a:txBody>
                    <a:bodyPr/>
                    <a:lstStyle/>
                    <a:p>
                      <a:pPr algn="ctr" fontAlgn="b"/>
                      <a:r>
                        <a:rPr lang="en-US" sz="1600" u="none" strike="noStrike">
                          <a:effectLst/>
                        </a:rPr>
                        <a:t>…</a:t>
                      </a:r>
                      <a:endParaRPr lang="en-US" sz="1600" b="0" i="0" u="none" strike="noStrike">
                        <a:solidFill>
                          <a:schemeClr val="tx1"/>
                        </a:solidFill>
                        <a:effectLst/>
                        <a:latin typeface="Calibri"/>
                      </a:endParaRPr>
                    </a:p>
                  </a:txBody>
                  <a:tcPr marL="13891" marR="13891" marT="12502" marB="0" anchor="b"/>
                </a:tc>
                <a:tc>
                  <a:txBody>
                    <a:bodyPr/>
                    <a:lstStyle/>
                    <a:p>
                      <a:pPr algn="ctr" fontAlgn="b"/>
                      <a:r>
                        <a:rPr lang="en-US" sz="1600" u="none" strike="noStrike">
                          <a:effectLst/>
                        </a:rPr>
                        <a:t>…</a:t>
                      </a:r>
                      <a:endParaRPr lang="en-US" sz="1600" b="0" i="0" u="none" strike="noStrike">
                        <a:solidFill>
                          <a:schemeClr val="tx1"/>
                        </a:solidFill>
                        <a:effectLst/>
                        <a:latin typeface="Calibri"/>
                      </a:endParaRPr>
                    </a:p>
                  </a:txBody>
                  <a:tcPr marL="13891" marR="13891" marT="12502" marB="0" anchor="b"/>
                </a:tc>
                <a:tc>
                  <a:txBody>
                    <a:bodyPr/>
                    <a:lstStyle/>
                    <a:p>
                      <a:pPr algn="l" fontAlgn="b"/>
                      <a:r>
                        <a:rPr lang="en-US" sz="1600" u="none" strike="noStrike">
                          <a:effectLst/>
                        </a:rPr>
                        <a:t>Non-buyer</a:t>
                      </a:r>
                      <a:endParaRPr lang="en-US" sz="1600" b="0" i="0" u="none" strike="noStrike">
                        <a:solidFill>
                          <a:schemeClr val="tx1"/>
                        </a:solidFill>
                        <a:effectLst/>
                        <a:latin typeface="Calibri"/>
                      </a:endParaRPr>
                    </a:p>
                  </a:txBody>
                  <a:tcPr marL="13891" marR="13891" marT="12502" marB="0" anchor="b"/>
                </a:tc>
                <a:extLst>
                  <a:ext uri="{0D108BD9-81ED-4DB2-BD59-A6C34878D82A}">
                    <a16:rowId xmlns:a16="http://schemas.microsoft.com/office/drawing/2014/main" val="10008"/>
                  </a:ext>
                </a:extLst>
              </a:tr>
              <a:tr h="277111">
                <a:tc>
                  <a:txBody>
                    <a:bodyPr/>
                    <a:lstStyle/>
                    <a:p>
                      <a:pPr algn="ctr" fontAlgn="b"/>
                      <a:r>
                        <a:rPr lang="en-US" sz="1600" u="none" strike="noStrike">
                          <a:effectLst/>
                        </a:rPr>
                        <a:t>…</a:t>
                      </a:r>
                      <a:endParaRPr lang="en-US" sz="1600" b="0" i="0" u="none" strike="noStrike">
                        <a:solidFill>
                          <a:schemeClr val="tx1"/>
                        </a:solidFill>
                        <a:effectLst/>
                        <a:latin typeface="Calibri"/>
                      </a:endParaRPr>
                    </a:p>
                  </a:txBody>
                  <a:tcPr marL="13891" marR="13891" marT="12502" marB="0" anchor="b"/>
                </a:tc>
                <a:tc>
                  <a:txBody>
                    <a:bodyPr/>
                    <a:lstStyle/>
                    <a:p>
                      <a:pPr algn="ctr" fontAlgn="b"/>
                      <a:r>
                        <a:rPr lang="en-US" sz="1600" u="none" strike="noStrike">
                          <a:effectLst/>
                        </a:rPr>
                        <a:t>…</a:t>
                      </a:r>
                      <a:endParaRPr lang="en-US" sz="1600" b="0" i="0" u="none" strike="noStrike">
                        <a:solidFill>
                          <a:schemeClr val="tx1"/>
                        </a:solidFill>
                        <a:effectLst/>
                        <a:latin typeface="Calibri"/>
                      </a:endParaRPr>
                    </a:p>
                  </a:txBody>
                  <a:tcPr marL="13891" marR="13891" marT="12502" marB="0" anchor="b"/>
                </a:tc>
                <a:tc>
                  <a:txBody>
                    <a:bodyPr/>
                    <a:lstStyle/>
                    <a:p>
                      <a:pPr algn="l" fontAlgn="b"/>
                      <a:r>
                        <a:rPr lang="en-US" sz="1600" u="none" strike="noStrike">
                          <a:effectLst/>
                        </a:rPr>
                        <a:t>Non-buyer</a:t>
                      </a:r>
                      <a:endParaRPr lang="en-US" sz="1600" b="0" i="0" u="none" strike="noStrike">
                        <a:solidFill>
                          <a:schemeClr val="tx1"/>
                        </a:solidFill>
                        <a:effectLst/>
                        <a:latin typeface="Calibri"/>
                      </a:endParaRPr>
                    </a:p>
                  </a:txBody>
                  <a:tcPr marL="13891" marR="13891" marT="12502" marB="0" anchor="b"/>
                </a:tc>
                <a:extLst>
                  <a:ext uri="{0D108BD9-81ED-4DB2-BD59-A6C34878D82A}">
                    <a16:rowId xmlns:a16="http://schemas.microsoft.com/office/drawing/2014/main" val="10009"/>
                  </a:ext>
                </a:extLst>
              </a:tr>
              <a:tr h="277111">
                <a:tc>
                  <a:txBody>
                    <a:bodyPr/>
                    <a:lstStyle/>
                    <a:p>
                      <a:pPr algn="ctr" fontAlgn="b"/>
                      <a:r>
                        <a:rPr lang="en-US" sz="1600" u="none" strike="noStrike">
                          <a:effectLst/>
                        </a:rPr>
                        <a:t>…</a:t>
                      </a:r>
                      <a:endParaRPr lang="en-US" sz="1600" b="0" i="0" u="none" strike="noStrike">
                        <a:solidFill>
                          <a:schemeClr val="tx1"/>
                        </a:solidFill>
                        <a:effectLst/>
                        <a:latin typeface="Calibri"/>
                      </a:endParaRPr>
                    </a:p>
                  </a:txBody>
                  <a:tcPr marL="13891" marR="13891" marT="12502" marB="0" anchor="b"/>
                </a:tc>
                <a:tc>
                  <a:txBody>
                    <a:bodyPr/>
                    <a:lstStyle/>
                    <a:p>
                      <a:pPr algn="ctr" fontAlgn="b"/>
                      <a:r>
                        <a:rPr lang="en-US" sz="1600" u="none" strike="noStrike">
                          <a:effectLst/>
                        </a:rPr>
                        <a:t>…</a:t>
                      </a:r>
                      <a:endParaRPr lang="en-US" sz="1600" b="0" i="0" u="none" strike="noStrike">
                        <a:solidFill>
                          <a:schemeClr val="tx1"/>
                        </a:solidFill>
                        <a:effectLst/>
                        <a:latin typeface="Calibri"/>
                      </a:endParaRPr>
                    </a:p>
                  </a:txBody>
                  <a:tcPr marL="13891" marR="13891" marT="12502" marB="0" anchor="b"/>
                </a:tc>
                <a:tc>
                  <a:txBody>
                    <a:bodyPr/>
                    <a:lstStyle/>
                    <a:p>
                      <a:pPr algn="ctr" fontAlgn="b"/>
                      <a:r>
                        <a:rPr lang="en-US" sz="1600" u="none" strike="noStrike">
                          <a:effectLst/>
                        </a:rPr>
                        <a:t>…</a:t>
                      </a:r>
                      <a:endParaRPr lang="en-US" sz="1600" b="0" i="0" u="none" strike="noStrike">
                        <a:solidFill>
                          <a:schemeClr val="tx1"/>
                        </a:solidFill>
                        <a:effectLst/>
                        <a:latin typeface="Calibri"/>
                      </a:endParaRPr>
                    </a:p>
                  </a:txBody>
                  <a:tcPr marL="13891" marR="13891" marT="12502" marB="0" anchor="b"/>
                </a:tc>
                <a:extLst>
                  <a:ext uri="{0D108BD9-81ED-4DB2-BD59-A6C34878D82A}">
                    <a16:rowId xmlns:a16="http://schemas.microsoft.com/office/drawing/2014/main" val="10010"/>
                  </a:ext>
                </a:extLst>
              </a:tr>
              <a:tr h="277111">
                <a:tc>
                  <a:txBody>
                    <a:bodyPr/>
                    <a:lstStyle/>
                    <a:p>
                      <a:pPr algn="ctr" fontAlgn="b"/>
                      <a:r>
                        <a:rPr lang="en-US" sz="1600" u="none" strike="noStrike">
                          <a:effectLst/>
                        </a:rPr>
                        <a:t>…</a:t>
                      </a:r>
                      <a:endParaRPr lang="en-US" sz="1600" b="0" i="0" u="none" strike="noStrike">
                        <a:solidFill>
                          <a:schemeClr val="tx1"/>
                        </a:solidFill>
                        <a:effectLst/>
                        <a:latin typeface="Calibri"/>
                      </a:endParaRPr>
                    </a:p>
                  </a:txBody>
                  <a:tcPr marL="13891" marR="13891" marT="12502" marB="0" anchor="b"/>
                </a:tc>
                <a:tc>
                  <a:txBody>
                    <a:bodyPr/>
                    <a:lstStyle/>
                    <a:p>
                      <a:pPr algn="ctr" fontAlgn="b"/>
                      <a:r>
                        <a:rPr lang="en-US" sz="1600" u="none" strike="noStrike">
                          <a:effectLst/>
                        </a:rPr>
                        <a:t>…</a:t>
                      </a:r>
                      <a:endParaRPr lang="en-US" sz="1600" b="0" i="0" u="none" strike="noStrike">
                        <a:solidFill>
                          <a:schemeClr val="tx1"/>
                        </a:solidFill>
                        <a:effectLst/>
                        <a:latin typeface="Calibri"/>
                      </a:endParaRPr>
                    </a:p>
                  </a:txBody>
                  <a:tcPr marL="13891" marR="13891" marT="12502" marB="0" anchor="b"/>
                </a:tc>
                <a:tc>
                  <a:txBody>
                    <a:bodyPr/>
                    <a:lstStyle/>
                    <a:p>
                      <a:pPr algn="ctr" fontAlgn="b"/>
                      <a:r>
                        <a:rPr lang="en-US" sz="1600" u="none" strike="noStrike">
                          <a:effectLst/>
                        </a:rPr>
                        <a:t>…</a:t>
                      </a:r>
                      <a:endParaRPr lang="en-US" sz="1600" b="0" i="0" u="none" strike="noStrike">
                        <a:solidFill>
                          <a:schemeClr val="tx1"/>
                        </a:solidFill>
                        <a:effectLst/>
                        <a:latin typeface="Calibri"/>
                      </a:endParaRPr>
                    </a:p>
                  </a:txBody>
                  <a:tcPr marL="13891" marR="13891" marT="12502" marB="0" anchor="b"/>
                </a:tc>
                <a:extLst>
                  <a:ext uri="{0D108BD9-81ED-4DB2-BD59-A6C34878D82A}">
                    <a16:rowId xmlns:a16="http://schemas.microsoft.com/office/drawing/2014/main" val="10011"/>
                  </a:ext>
                </a:extLst>
              </a:tr>
              <a:tr h="277111">
                <a:tc>
                  <a:txBody>
                    <a:bodyPr/>
                    <a:lstStyle/>
                    <a:p>
                      <a:pPr algn="ctr" fontAlgn="b"/>
                      <a:r>
                        <a:rPr lang="en-US" sz="1600" u="none" strike="noStrike">
                          <a:effectLst/>
                        </a:rPr>
                        <a:t>…</a:t>
                      </a:r>
                      <a:endParaRPr lang="en-US" sz="1600" b="0" i="0" u="none" strike="noStrike">
                        <a:solidFill>
                          <a:schemeClr val="tx1"/>
                        </a:solidFill>
                        <a:effectLst/>
                        <a:latin typeface="Calibri"/>
                      </a:endParaRPr>
                    </a:p>
                  </a:txBody>
                  <a:tcPr marL="13891" marR="13891" marT="12502" marB="0" anchor="b"/>
                </a:tc>
                <a:tc>
                  <a:txBody>
                    <a:bodyPr/>
                    <a:lstStyle/>
                    <a:p>
                      <a:pPr algn="ctr" fontAlgn="b"/>
                      <a:r>
                        <a:rPr lang="en-US" sz="1600" u="none" strike="noStrike">
                          <a:effectLst/>
                        </a:rPr>
                        <a:t>…</a:t>
                      </a:r>
                      <a:endParaRPr lang="en-US" sz="1600" b="0" i="0" u="none" strike="noStrike">
                        <a:solidFill>
                          <a:schemeClr val="tx1"/>
                        </a:solidFill>
                        <a:effectLst/>
                        <a:latin typeface="Calibri"/>
                      </a:endParaRPr>
                    </a:p>
                  </a:txBody>
                  <a:tcPr marL="13891" marR="13891" marT="12502" marB="0" anchor="b"/>
                </a:tc>
                <a:tc>
                  <a:txBody>
                    <a:bodyPr/>
                    <a:lstStyle/>
                    <a:p>
                      <a:pPr algn="ctr" fontAlgn="b"/>
                      <a:r>
                        <a:rPr lang="en-US" sz="1600" u="none" strike="noStrike">
                          <a:effectLst/>
                        </a:rPr>
                        <a:t>…</a:t>
                      </a:r>
                      <a:endParaRPr lang="en-US" sz="1600" b="0" i="0" u="none" strike="noStrike">
                        <a:solidFill>
                          <a:schemeClr val="tx1"/>
                        </a:solidFill>
                        <a:effectLst/>
                        <a:latin typeface="Calibri"/>
                      </a:endParaRPr>
                    </a:p>
                  </a:txBody>
                  <a:tcPr marL="13891" marR="13891" marT="12502" marB="0" anchor="b"/>
                </a:tc>
                <a:extLst>
                  <a:ext uri="{0D108BD9-81ED-4DB2-BD59-A6C34878D82A}">
                    <a16:rowId xmlns:a16="http://schemas.microsoft.com/office/drawing/2014/main" val="10012"/>
                  </a:ext>
                </a:extLst>
              </a:tr>
              <a:tr h="277111">
                <a:tc>
                  <a:txBody>
                    <a:bodyPr/>
                    <a:lstStyle/>
                    <a:p>
                      <a:pPr algn="ctr" fontAlgn="b"/>
                      <a:r>
                        <a:rPr lang="en-US" sz="1600" u="none" strike="noStrike">
                          <a:effectLst/>
                        </a:rPr>
                        <a:t>…</a:t>
                      </a:r>
                      <a:endParaRPr lang="en-US" sz="1600" b="0" i="0" u="none" strike="noStrike">
                        <a:solidFill>
                          <a:schemeClr val="tx1"/>
                        </a:solidFill>
                        <a:effectLst/>
                        <a:latin typeface="Calibri"/>
                      </a:endParaRPr>
                    </a:p>
                  </a:txBody>
                  <a:tcPr marL="13891" marR="13891" marT="12502" marB="0" anchor="b"/>
                </a:tc>
                <a:tc>
                  <a:txBody>
                    <a:bodyPr/>
                    <a:lstStyle/>
                    <a:p>
                      <a:pPr algn="ctr" fontAlgn="b"/>
                      <a:r>
                        <a:rPr lang="en-US" sz="1600" u="none" strike="noStrike">
                          <a:effectLst/>
                        </a:rPr>
                        <a:t>…</a:t>
                      </a:r>
                      <a:endParaRPr lang="en-US" sz="1600" b="0" i="0" u="none" strike="noStrike">
                        <a:solidFill>
                          <a:schemeClr val="tx1"/>
                        </a:solidFill>
                        <a:effectLst/>
                        <a:latin typeface="Calibri"/>
                      </a:endParaRPr>
                    </a:p>
                  </a:txBody>
                  <a:tcPr marL="13891" marR="13891" marT="12502" marB="0" anchor="b"/>
                </a:tc>
                <a:tc>
                  <a:txBody>
                    <a:bodyPr/>
                    <a:lstStyle/>
                    <a:p>
                      <a:pPr algn="ctr" fontAlgn="b"/>
                      <a:r>
                        <a:rPr lang="en-US" sz="1600" u="none" strike="noStrike">
                          <a:effectLst/>
                        </a:rPr>
                        <a:t>…</a:t>
                      </a:r>
                      <a:endParaRPr lang="en-US" sz="1600" b="0" i="0" u="none" strike="noStrike">
                        <a:solidFill>
                          <a:schemeClr val="tx1"/>
                        </a:solidFill>
                        <a:effectLst/>
                        <a:latin typeface="Calibri"/>
                      </a:endParaRPr>
                    </a:p>
                  </a:txBody>
                  <a:tcPr marL="13891" marR="13891" marT="12502" marB="0" anchor="b"/>
                </a:tc>
                <a:extLst>
                  <a:ext uri="{0D108BD9-81ED-4DB2-BD59-A6C34878D82A}">
                    <a16:rowId xmlns:a16="http://schemas.microsoft.com/office/drawing/2014/main" val="10013"/>
                  </a:ext>
                </a:extLst>
              </a:tr>
              <a:tr h="277111">
                <a:tc>
                  <a:txBody>
                    <a:bodyPr/>
                    <a:lstStyle/>
                    <a:p>
                      <a:pPr algn="ctr" fontAlgn="b"/>
                      <a:r>
                        <a:rPr lang="en-US" sz="1600" u="none" strike="noStrike">
                          <a:effectLst/>
                        </a:rPr>
                        <a:t>…</a:t>
                      </a:r>
                      <a:endParaRPr lang="en-US" sz="1600" b="0" i="0" u="none" strike="noStrike">
                        <a:solidFill>
                          <a:schemeClr val="tx1"/>
                        </a:solidFill>
                        <a:effectLst/>
                        <a:latin typeface="Calibri"/>
                      </a:endParaRPr>
                    </a:p>
                  </a:txBody>
                  <a:tcPr marL="13891" marR="13891" marT="12502" marB="0" anchor="b"/>
                </a:tc>
                <a:tc>
                  <a:txBody>
                    <a:bodyPr/>
                    <a:lstStyle/>
                    <a:p>
                      <a:pPr algn="ctr" fontAlgn="b"/>
                      <a:r>
                        <a:rPr lang="en-US" sz="1600" u="none" strike="noStrike">
                          <a:effectLst/>
                        </a:rPr>
                        <a:t>…</a:t>
                      </a:r>
                      <a:endParaRPr lang="en-US" sz="1600" b="0" i="0" u="none" strike="noStrike">
                        <a:solidFill>
                          <a:schemeClr val="tx1"/>
                        </a:solidFill>
                        <a:effectLst/>
                        <a:latin typeface="Calibri"/>
                      </a:endParaRPr>
                    </a:p>
                  </a:txBody>
                  <a:tcPr marL="13891" marR="13891" marT="12502" marB="0" anchor="b"/>
                </a:tc>
                <a:tc>
                  <a:txBody>
                    <a:bodyPr/>
                    <a:lstStyle/>
                    <a:p>
                      <a:pPr algn="ctr" fontAlgn="b"/>
                      <a:r>
                        <a:rPr lang="en-US" sz="1600" u="none" strike="noStrike" dirty="0">
                          <a:effectLst/>
                        </a:rPr>
                        <a:t>…</a:t>
                      </a:r>
                      <a:endParaRPr lang="en-US" sz="1600" b="0" i="0" u="none" strike="noStrike" dirty="0">
                        <a:solidFill>
                          <a:schemeClr val="tx1"/>
                        </a:solidFill>
                        <a:effectLst/>
                        <a:latin typeface="Calibri"/>
                      </a:endParaRPr>
                    </a:p>
                  </a:txBody>
                  <a:tcPr marL="13891" marR="13891" marT="12502" marB="0" anchor="b"/>
                </a:tc>
                <a:extLst>
                  <a:ext uri="{0D108BD9-81ED-4DB2-BD59-A6C34878D82A}">
                    <a16:rowId xmlns:a16="http://schemas.microsoft.com/office/drawing/2014/main" val="10014"/>
                  </a:ext>
                </a:extLst>
              </a:tr>
            </a:tbl>
          </a:graphicData>
        </a:graphic>
      </p:graphicFrame>
      <p:sp>
        <p:nvSpPr>
          <p:cNvPr id="2" name="TextBox 1"/>
          <p:cNvSpPr txBox="1"/>
          <p:nvPr/>
        </p:nvSpPr>
        <p:spPr>
          <a:xfrm>
            <a:off x="6285194" y="2026614"/>
            <a:ext cx="2459328" cy="2308324"/>
          </a:xfrm>
          <a:prstGeom prst="rect">
            <a:avLst/>
          </a:prstGeom>
        </p:spPr>
        <p:style>
          <a:lnRef idx="1">
            <a:schemeClr val="accent6"/>
          </a:lnRef>
          <a:fillRef idx="2">
            <a:schemeClr val="accent6"/>
          </a:fillRef>
          <a:effectRef idx="1">
            <a:schemeClr val="accent6"/>
          </a:effectRef>
          <a:fontRef idx="minor">
            <a:schemeClr val="dk1"/>
          </a:fontRef>
        </p:style>
        <p:txBody>
          <a:bodyPr wrap="none" rtlCol="0">
            <a:spAutoFit/>
          </a:bodyPr>
          <a:lstStyle/>
          <a:p>
            <a:r>
              <a:rPr lang="en-US" sz="2400" b="1" dirty="0"/>
              <a:t>New case:</a:t>
            </a:r>
          </a:p>
          <a:p>
            <a:endParaRPr lang="en-US" sz="2400" dirty="0"/>
          </a:p>
          <a:p>
            <a:r>
              <a:rPr lang="en-US" sz="2400" dirty="0"/>
              <a:t>Age: 40</a:t>
            </a:r>
          </a:p>
          <a:p>
            <a:r>
              <a:rPr lang="en-US" sz="2400" dirty="0"/>
              <a:t>Gender: F</a:t>
            </a:r>
          </a:p>
          <a:p>
            <a:r>
              <a:rPr lang="en-US" sz="2400" dirty="0"/>
              <a:t>Income: $55,000</a:t>
            </a:r>
          </a:p>
          <a:p>
            <a:r>
              <a:rPr lang="en-US" sz="2400" dirty="0"/>
              <a:t>...</a:t>
            </a:r>
          </a:p>
        </p:txBody>
      </p:sp>
      <p:sp>
        <p:nvSpPr>
          <p:cNvPr id="3" name="TextBox 2"/>
          <p:cNvSpPr txBox="1"/>
          <p:nvPr/>
        </p:nvSpPr>
        <p:spPr>
          <a:xfrm>
            <a:off x="6211615" y="5074920"/>
            <a:ext cx="4285981" cy="666786"/>
          </a:xfrm>
          <a:prstGeom prst="rect">
            <a:avLst/>
          </a:prstGeom>
          <a:noFill/>
        </p:spPr>
        <p:txBody>
          <a:bodyPr wrap="none" rtlCol="0">
            <a:spAutoFit/>
          </a:bodyPr>
          <a:lstStyle/>
          <a:p>
            <a:r>
              <a:rPr lang="en-US" sz="3733" b="1" dirty="0"/>
              <a:t>Buyer or Non-buyer?</a:t>
            </a:r>
          </a:p>
        </p:txBody>
      </p:sp>
      <p:sp>
        <p:nvSpPr>
          <p:cNvPr id="4" name="Title 3">
            <a:extLst>
              <a:ext uri="{FF2B5EF4-FFF2-40B4-BE49-F238E27FC236}">
                <a16:creationId xmlns:a16="http://schemas.microsoft.com/office/drawing/2014/main" id="{8315086D-8ED6-4724-09B8-69C6EB05256C}"/>
              </a:ext>
            </a:extLst>
          </p:cNvPr>
          <p:cNvSpPr>
            <a:spLocks noGrp="1"/>
          </p:cNvSpPr>
          <p:nvPr>
            <p:ph type="title"/>
          </p:nvPr>
        </p:nvSpPr>
        <p:spPr>
          <a:xfrm>
            <a:off x="1097280" y="286603"/>
            <a:ext cx="10058400" cy="1450757"/>
          </a:xfrm>
        </p:spPr>
        <p:txBody>
          <a:bodyPr>
            <a:normAutofit/>
          </a:bodyPr>
          <a:lstStyle/>
          <a:p>
            <a:r>
              <a:rPr lang="en-US" sz="4000" dirty="0"/>
              <a:t>Intuition / Motivation</a:t>
            </a:r>
          </a:p>
        </p:txBody>
      </p:sp>
    </p:spTree>
    <p:extLst>
      <p:ext uri="{BB962C8B-B14F-4D97-AF65-F5344CB8AC3E}">
        <p14:creationId xmlns:p14="http://schemas.microsoft.com/office/powerpoint/2010/main" val="3944810994"/>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xmlns:p14="http://schemas.microsoft.com/office/powerpoint/2010/mai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78950-1E9A-7E61-74CA-49558C414779}"/>
              </a:ext>
            </a:extLst>
          </p:cNvPr>
          <p:cNvSpPr>
            <a:spLocks noGrp="1"/>
          </p:cNvSpPr>
          <p:nvPr>
            <p:ph type="title"/>
          </p:nvPr>
        </p:nvSpPr>
        <p:spPr/>
        <p:txBody>
          <a:bodyPr/>
          <a:lstStyle/>
          <a:p>
            <a:r>
              <a:rPr lang="en-US" dirty="0"/>
              <a:t>Regression</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F8216F6-8E05-6FF1-D31C-A76FBEDAE694}"/>
                  </a:ext>
                </a:extLst>
              </p:cNvPr>
              <p:cNvSpPr txBox="1"/>
              <p:nvPr/>
            </p:nvSpPr>
            <p:spPr>
              <a:xfrm>
                <a:off x="1097280" y="2169459"/>
                <a:ext cx="9527515" cy="1477328"/>
              </a:xfrm>
              <a:prstGeom prst="rect">
                <a:avLst/>
              </a:prstGeom>
              <a:noFill/>
            </p:spPr>
            <p:txBody>
              <a:bodyPr wrap="square" rtlCol="0">
                <a:spAutoFit/>
              </a:bodyPr>
              <a:lstStyle/>
              <a:p>
                <a:r>
                  <a:rPr lang="en-US" dirty="0"/>
                  <a:t>Choosing </a:t>
                </a:r>
                <a14:m>
                  <m:oMath xmlns:m="http://schemas.openxmlformats.org/officeDocument/2006/math">
                    <m:r>
                      <a:rPr lang="en-US" b="0" i="1" smtClean="0">
                        <a:latin typeface="Cambria Math" panose="02040503050406030204" pitchFamily="18" charset="0"/>
                      </a:rPr>
                      <m:t>𝑓</m:t>
                    </m:r>
                  </m:oMath>
                </a14:m>
                <a:r>
                  <a:rPr lang="en-US" dirty="0"/>
                  <a:t> is called ‘</a:t>
                </a:r>
                <a:r>
                  <a:rPr lang="en-US" b="1" dirty="0"/>
                  <a:t>modeling</a:t>
                </a:r>
                <a:r>
                  <a:rPr lang="en-US" dirty="0"/>
                  <a:t>’. In many cases we have information about the system, or we simply have a hunch or hypothesis to choose </a:t>
                </a:r>
                <a14:m>
                  <m:oMath xmlns:m="http://schemas.openxmlformats.org/officeDocument/2006/math">
                    <m:r>
                      <a:rPr lang="en-US" i="1">
                        <a:latin typeface="Cambria Math" panose="02040503050406030204" pitchFamily="18" charset="0"/>
                      </a:rPr>
                      <m:t>𝑓</m:t>
                    </m:r>
                  </m:oMath>
                </a14:m>
                <a:r>
                  <a:rPr lang="en-US" dirty="0"/>
                  <a:t> is a certain way. In other situations, we might not have enough information and will choose </a:t>
                </a:r>
                <a14:m>
                  <m:oMath xmlns:m="http://schemas.openxmlformats.org/officeDocument/2006/math">
                    <m:r>
                      <a:rPr lang="en-US" i="1">
                        <a:latin typeface="Cambria Math" panose="02040503050406030204" pitchFamily="18" charset="0"/>
                      </a:rPr>
                      <m:t>𝑓</m:t>
                    </m:r>
                  </m:oMath>
                </a14:m>
                <a:r>
                  <a:rPr lang="en-US" dirty="0"/>
                  <a:t> to be from a class of highly flexible functions that still guarantee us good approximation results. These will be Neural Networks. </a:t>
                </a:r>
              </a:p>
              <a:p>
                <a:r>
                  <a:rPr lang="en-US" dirty="0"/>
                  <a:t>Examples:</a:t>
                </a:r>
              </a:p>
            </p:txBody>
          </p:sp>
        </mc:Choice>
        <mc:Fallback xmlns="">
          <p:sp>
            <p:nvSpPr>
              <p:cNvPr id="9" name="TextBox 8">
                <a:extLst>
                  <a:ext uri="{FF2B5EF4-FFF2-40B4-BE49-F238E27FC236}">
                    <a16:creationId xmlns:a16="http://schemas.microsoft.com/office/drawing/2014/main" id="{CF8216F6-8E05-6FF1-D31C-A76FBEDAE694}"/>
                  </a:ext>
                </a:extLst>
              </p:cNvPr>
              <p:cNvSpPr txBox="1">
                <a:spLocks noRot="1" noChangeAspect="1" noMove="1" noResize="1" noEditPoints="1" noAdjustHandles="1" noChangeArrowheads="1" noChangeShapeType="1" noTextEdit="1"/>
              </p:cNvSpPr>
              <p:nvPr/>
            </p:nvSpPr>
            <p:spPr>
              <a:xfrm>
                <a:off x="1097280" y="2169459"/>
                <a:ext cx="9527515" cy="1477328"/>
              </a:xfrm>
              <a:prstGeom prst="rect">
                <a:avLst/>
              </a:prstGeom>
              <a:blipFill>
                <a:blip r:embed="rId3"/>
                <a:stretch>
                  <a:fillRect l="-512" t="-2479" r="-448" b="-57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93470E9F-F486-2623-DB2D-2116165B35CC}"/>
                  </a:ext>
                </a:extLst>
              </p:cNvPr>
              <p:cNvSpPr txBox="1"/>
              <p:nvPr/>
            </p:nvSpPr>
            <p:spPr>
              <a:xfrm>
                <a:off x="1097280" y="3819525"/>
                <a:ext cx="3990741" cy="450764"/>
              </a:xfrm>
              <a:prstGeom prst="rect">
                <a:avLst/>
              </a:prstGeom>
              <a:noFill/>
              <a:ln>
                <a:noFill/>
              </a:ln>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𝑓</m:t>
                      </m:r>
                      <m:d>
                        <m:dPr>
                          <m:ctrlPr>
                            <a:rPr lang="en-US" i="1" smtClean="0">
                              <a:latin typeface="Cambria Math" panose="02040503050406030204" pitchFamily="18" charset="0"/>
                            </a:rPr>
                          </m:ctrlPr>
                        </m:dPr>
                        <m:e>
                          <m:sSup>
                            <m:sSupPr>
                              <m:ctrlPr>
                                <a:rPr lang="en-US" i="1">
                                  <a:latin typeface="Cambria Math" panose="02040503050406030204" pitchFamily="18" charset="0"/>
                                </a:rPr>
                              </m:ctrlPr>
                            </m:sSupPr>
                            <m:e>
                              <m:r>
                                <a:rPr lang="en-US" b="1" i="1">
                                  <a:latin typeface="Cambria Math" panose="02040503050406030204" pitchFamily="18" charset="0"/>
                                </a:rPr>
                                <m:t>𝒙</m:t>
                              </m:r>
                            </m:e>
                            <m:sup>
                              <m:r>
                                <a:rPr lang="en-US" i="1">
                                  <a:latin typeface="Cambria Math" panose="02040503050406030204" pitchFamily="18" charset="0"/>
                                </a:rPr>
                                <m:t>(</m:t>
                              </m:r>
                              <m:r>
                                <a:rPr lang="en-US" b="0" i="1" smtClean="0">
                                  <a:latin typeface="Cambria Math" panose="02040503050406030204" pitchFamily="18" charset="0"/>
                                </a:rPr>
                                <m:t>𝑖</m:t>
                              </m:r>
                              <m:r>
                                <a:rPr lang="en-US" i="1">
                                  <a:latin typeface="Cambria Math" panose="02040503050406030204" pitchFamily="18" charset="0"/>
                                </a:rPr>
                                <m:t>)</m:t>
                              </m:r>
                            </m:sup>
                          </m:sSup>
                          <m:r>
                            <a:rPr lang="en-US" b="0" i="1" smtClean="0">
                              <a:latin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𝜽</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rPr>
                            <m:t>1</m:t>
                          </m:r>
                        </m:sub>
                      </m:sSub>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𝑥</m:t>
                          </m:r>
                        </m:e>
                        <m:sub>
                          <m:r>
                            <a:rPr lang="en-US" b="0" i="1" smtClean="0">
                              <a:latin typeface="Cambria Math" panose="02040503050406030204" pitchFamily="18" charset="0"/>
                            </a:rPr>
                            <m:t>1</m:t>
                          </m:r>
                        </m:sub>
                        <m:sup>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m:t>
                          </m:r>
                        </m:sup>
                      </m:sSubSup>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ea typeface="Cambria Math" panose="02040503050406030204" pitchFamily="18" charset="0"/>
                            </a:rPr>
                            <m:t>𝑚</m:t>
                          </m:r>
                        </m:sub>
                      </m:sSub>
                      <m:sSubSup>
                        <m:sSubSupPr>
                          <m:ctrlPr>
                            <a:rPr lang="en-US" i="1">
                              <a:latin typeface="Cambria Math" panose="02040503050406030204" pitchFamily="18" charset="0"/>
                            </a:rPr>
                          </m:ctrlPr>
                        </m:sSubSupPr>
                        <m:e>
                          <m:r>
                            <a:rPr lang="en-US" i="1">
                              <a:latin typeface="Cambria Math" panose="02040503050406030204" pitchFamily="18" charset="0"/>
                            </a:rPr>
                            <m:t>𝑥</m:t>
                          </m:r>
                        </m:e>
                        <m:sub>
                          <m:r>
                            <a:rPr lang="en-US" b="0" i="1" smtClean="0">
                              <a:latin typeface="Cambria Math" panose="02040503050406030204" pitchFamily="18" charset="0"/>
                            </a:rPr>
                            <m:t>𝑚</m:t>
                          </m:r>
                        </m:sub>
                        <m:sup>
                          <m:r>
                            <a:rPr lang="en-US" i="1">
                              <a:latin typeface="Cambria Math" panose="02040503050406030204" pitchFamily="18" charset="0"/>
                            </a:rPr>
                            <m:t>(</m:t>
                          </m:r>
                          <m:r>
                            <a:rPr lang="en-US" i="1">
                              <a:latin typeface="Cambria Math" panose="02040503050406030204" pitchFamily="18" charset="0"/>
                            </a:rPr>
                            <m:t>𝑖</m:t>
                          </m:r>
                          <m:r>
                            <a:rPr lang="en-US" i="1">
                              <a:latin typeface="Cambria Math" panose="02040503050406030204" pitchFamily="18" charset="0"/>
                            </a:rPr>
                            <m:t>)</m:t>
                          </m:r>
                        </m:sup>
                      </m:sSubSup>
                    </m:oMath>
                  </m:oMathPara>
                </a14:m>
                <a:endParaRPr lang="en-US" dirty="0"/>
              </a:p>
            </p:txBody>
          </p:sp>
        </mc:Choice>
        <mc:Fallback xmlns="">
          <p:sp>
            <p:nvSpPr>
              <p:cNvPr id="11" name="TextBox 10">
                <a:extLst>
                  <a:ext uri="{FF2B5EF4-FFF2-40B4-BE49-F238E27FC236}">
                    <a16:creationId xmlns:a16="http://schemas.microsoft.com/office/drawing/2014/main" id="{93470E9F-F486-2623-DB2D-2116165B35CC}"/>
                  </a:ext>
                </a:extLst>
              </p:cNvPr>
              <p:cNvSpPr txBox="1">
                <a:spLocks noRot="1" noChangeAspect="1" noMove="1" noResize="1" noEditPoints="1" noAdjustHandles="1" noChangeArrowheads="1" noChangeShapeType="1" noTextEdit="1"/>
              </p:cNvSpPr>
              <p:nvPr/>
            </p:nvSpPr>
            <p:spPr>
              <a:xfrm>
                <a:off x="1097280" y="3819525"/>
                <a:ext cx="3990741" cy="450764"/>
              </a:xfrm>
              <a:prstGeom prst="rect">
                <a:avLst/>
              </a:prstGeom>
              <a:blipFill>
                <a:blip r:embed="rId4"/>
                <a:stretch>
                  <a:fillRect b="-5405"/>
                </a:stretch>
              </a:blipFill>
              <a:ln>
                <a:noFill/>
              </a:ln>
            </p:spPr>
            <p:txBody>
              <a:bodyPr/>
              <a:lstStyle/>
              <a:p>
                <a:r>
                  <a:rPr lang="en-US">
                    <a:noFill/>
                  </a:rPr>
                  <a:t> </a:t>
                </a:r>
              </a:p>
            </p:txBody>
          </p:sp>
        </mc:Fallback>
      </mc:AlternateContent>
      <p:sp>
        <p:nvSpPr>
          <p:cNvPr id="12" name="TextBox 11">
            <a:extLst>
              <a:ext uri="{FF2B5EF4-FFF2-40B4-BE49-F238E27FC236}">
                <a16:creationId xmlns:a16="http://schemas.microsoft.com/office/drawing/2014/main" id="{233772A4-AE2E-5FA0-2C51-0F92167B1538}"/>
              </a:ext>
            </a:extLst>
          </p:cNvPr>
          <p:cNvSpPr txBox="1"/>
          <p:nvPr/>
        </p:nvSpPr>
        <p:spPr>
          <a:xfrm>
            <a:off x="5774936" y="3856447"/>
            <a:ext cx="2678596" cy="369332"/>
          </a:xfrm>
          <a:prstGeom prst="rect">
            <a:avLst/>
          </a:prstGeom>
          <a:noFill/>
        </p:spPr>
        <p:txBody>
          <a:bodyPr wrap="square" rtlCol="0">
            <a:spAutoFit/>
          </a:bodyPr>
          <a:lstStyle/>
          <a:p>
            <a:r>
              <a:rPr lang="en-US" dirty="0"/>
              <a:t>Linear Regression</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F4D793D9-B704-E5CE-47F7-7FFE96C5FD49}"/>
                  </a:ext>
                </a:extLst>
              </p:cNvPr>
              <p:cNvSpPr txBox="1"/>
              <p:nvPr/>
            </p:nvSpPr>
            <p:spPr>
              <a:xfrm>
                <a:off x="-106566" y="5716957"/>
                <a:ext cx="5128138" cy="404983"/>
              </a:xfrm>
              <a:prstGeom prst="rect">
                <a:avLst/>
              </a:prstGeom>
              <a:noFill/>
              <a:ln>
                <a:noFill/>
              </a:ln>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𝑓</m:t>
                      </m:r>
                      <m:d>
                        <m:dPr>
                          <m:ctrlPr>
                            <a:rPr lang="en-US" i="1" smtClean="0">
                              <a:latin typeface="Cambria Math" panose="02040503050406030204" pitchFamily="18" charset="0"/>
                            </a:rPr>
                          </m:ctrlPr>
                        </m:dPr>
                        <m:e>
                          <m:sSup>
                            <m:sSupPr>
                              <m:ctrlPr>
                                <a:rPr lang="en-US" b="1" i="1">
                                  <a:latin typeface="Cambria Math" panose="02040503050406030204" pitchFamily="18" charset="0"/>
                                </a:rPr>
                              </m:ctrlPr>
                            </m:sSupPr>
                            <m:e>
                              <m:r>
                                <a:rPr lang="en-US" b="1" i="1">
                                  <a:latin typeface="Cambria Math" panose="02040503050406030204" pitchFamily="18" charset="0"/>
                                </a:rPr>
                                <m:t>𝒙</m:t>
                              </m:r>
                            </m:e>
                            <m:sup>
                              <m:r>
                                <a:rPr lang="en-US" b="1" i="1">
                                  <a:latin typeface="Cambria Math" panose="02040503050406030204" pitchFamily="18" charset="0"/>
                                </a:rPr>
                                <m:t>(</m:t>
                              </m:r>
                              <m:r>
                                <a:rPr lang="en-US" i="1">
                                  <a:latin typeface="Cambria Math" panose="02040503050406030204" pitchFamily="18" charset="0"/>
                                </a:rPr>
                                <m:t>𝑖</m:t>
                              </m:r>
                              <m:r>
                                <a:rPr lang="en-US" b="1" i="1">
                                  <a:latin typeface="Cambria Math" panose="02040503050406030204" pitchFamily="18" charset="0"/>
                                </a:rPr>
                                <m:t>)</m:t>
                              </m:r>
                            </m:sup>
                          </m:sSup>
                          <m:r>
                            <a:rPr lang="en-US" b="0" i="1" smtClean="0">
                              <a:latin typeface="Cambria Math" panose="02040503050406030204" pitchFamily="18" charset="0"/>
                            </a:rPr>
                            <m:t>;</m:t>
                          </m:r>
                          <m:r>
                            <a:rPr lang="en-US" b="1" i="1" smtClean="0">
                              <a:latin typeface="Cambria Math" panose="02040503050406030204" pitchFamily="18" charset="0"/>
                            </a:rPr>
                            <m:t>𝒘</m:t>
                          </m:r>
                        </m:e>
                      </m:d>
                      <m:r>
                        <a:rPr lang="en-US" b="0" i="1" smtClean="0">
                          <a:latin typeface="Cambria Math" panose="02040503050406030204" pitchFamily="18" charset="0"/>
                        </a:rPr>
                        <m:t>=</m:t>
                      </m:r>
                      <m:sSup>
                        <m:sSupPr>
                          <m:ctrlPr>
                            <a:rPr lang="en-US" b="1" i="1">
                              <a:latin typeface="Cambria Math" panose="02040503050406030204" pitchFamily="18" charset="0"/>
                            </a:rPr>
                          </m:ctrlPr>
                        </m:sSupPr>
                        <m:e>
                          <m:r>
                            <a:rPr lang="en-US" b="1" i="1">
                              <a:latin typeface="Cambria Math" panose="02040503050406030204" pitchFamily="18" charset="0"/>
                            </a:rPr>
                            <m:t>𝒙</m:t>
                          </m:r>
                        </m:e>
                        <m:sup>
                          <m:r>
                            <a:rPr lang="en-US" b="1" i="1">
                              <a:latin typeface="Cambria Math" panose="02040503050406030204" pitchFamily="18" charset="0"/>
                            </a:rPr>
                            <m:t>(</m:t>
                          </m:r>
                          <m:r>
                            <a:rPr lang="en-US" i="1">
                              <a:latin typeface="Cambria Math" panose="02040503050406030204" pitchFamily="18" charset="0"/>
                            </a:rPr>
                            <m:t>𝑖</m:t>
                          </m:r>
                          <m:r>
                            <a:rPr lang="en-US" b="1" i="1">
                              <a:latin typeface="Cambria Math" panose="02040503050406030204" pitchFamily="18" charset="0"/>
                            </a:rPr>
                            <m:t>)</m:t>
                          </m:r>
                        </m:sup>
                      </m:sSup>
                      <m:r>
                        <a:rPr lang="en-US" i="1">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𝒘</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0</m:t>
                          </m:r>
                        </m:sub>
                      </m:sSub>
                    </m:oMath>
                  </m:oMathPara>
                </a14:m>
                <a:endParaRPr lang="en-US" dirty="0"/>
              </a:p>
            </p:txBody>
          </p:sp>
        </mc:Choice>
        <mc:Fallback xmlns="">
          <p:sp>
            <p:nvSpPr>
              <p:cNvPr id="15" name="TextBox 14">
                <a:extLst>
                  <a:ext uri="{FF2B5EF4-FFF2-40B4-BE49-F238E27FC236}">
                    <a16:creationId xmlns:a16="http://schemas.microsoft.com/office/drawing/2014/main" id="{F4D793D9-B704-E5CE-47F7-7FFE96C5FD49}"/>
                  </a:ext>
                </a:extLst>
              </p:cNvPr>
              <p:cNvSpPr txBox="1">
                <a:spLocks noRot="1" noChangeAspect="1" noMove="1" noResize="1" noEditPoints="1" noAdjustHandles="1" noChangeArrowheads="1" noChangeShapeType="1" noTextEdit="1"/>
              </p:cNvSpPr>
              <p:nvPr/>
            </p:nvSpPr>
            <p:spPr>
              <a:xfrm>
                <a:off x="-106566" y="5716957"/>
                <a:ext cx="5128138" cy="404983"/>
              </a:xfrm>
              <a:prstGeom prst="rect">
                <a:avLst/>
              </a:prstGeom>
              <a:blipFill>
                <a:blip r:embed="rId5"/>
                <a:stretch>
                  <a:fillRect b="-9091"/>
                </a:stretch>
              </a:blipFill>
              <a:ln>
                <a:noFill/>
              </a:ln>
            </p:spPr>
            <p:txBody>
              <a:bodyPr/>
              <a:lstStyle/>
              <a:p>
                <a:r>
                  <a:rPr lang="en-US">
                    <a:noFill/>
                  </a:rPr>
                  <a:t> </a:t>
                </a:r>
              </a:p>
            </p:txBody>
          </p:sp>
        </mc:Fallback>
      </mc:AlternateContent>
      <p:sp>
        <p:nvSpPr>
          <p:cNvPr id="16" name="TextBox 15">
            <a:extLst>
              <a:ext uri="{FF2B5EF4-FFF2-40B4-BE49-F238E27FC236}">
                <a16:creationId xmlns:a16="http://schemas.microsoft.com/office/drawing/2014/main" id="{F6CBD7D8-ECE8-A082-46DA-EEAAE8DFE228}"/>
              </a:ext>
            </a:extLst>
          </p:cNvPr>
          <p:cNvSpPr txBox="1"/>
          <p:nvPr/>
        </p:nvSpPr>
        <p:spPr>
          <a:xfrm>
            <a:off x="5770116" y="5596284"/>
            <a:ext cx="3885814" cy="646331"/>
          </a:xfrm>
          <a:prstGeom prst="rect">
            <a:avLst/>
          </a:prstGeom>
          <a:noFill/>
        </p:spPr>
        <p:txBody>
          <a:bodyPr wrap="square" rtlCol="0">
            <a:spAutoFit/>
          </a:bodyPr>
          <a:lstStyle/>
          <a:p>
            <a:r>
              <a:rPr lang="en-US" dirty="0"/>
              <a:t>Perceptron </a:t>
            </a:r>
            <a:br>
              <a:rPr lang="en-US" dirty="0"/>
            </a:br>
            <a:r>
              <a:rPr lang="en-US" dirty="0"/>
              <a:t>(1-node NN)</a:t>
            </a: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63E3E2BD-1282-E5E0-E63B-D7325BA6DD35}"/>
                  </a:ext>
                </a:extLst>
              </p:cNvPr>
              <p:cNvSpPr txBox="1"/>
              <p:nvPr/>
            </p:nvSpPr>
            <p:spPr>
              <a:xfrm>
                <a:off x="1187600" y="4493678"/>
                <a:ext cx="4378956" cy="6488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𝑝</m:t>
                      </m:r>
                      <m:d>
                        <m:dPr>
                          <m:ctrlPr>
                            <a:rPr lang="en-US" b="0" i="1" smtClean="0">
                              <a:latin typeface="Cambria Math" panose="02040503050406030204" pitchFamily="18" charset="0"/>
                            </a:rPr>
                          </m:ctrlPr>
                        </m:dPr>
                        <m:e>
                          <m:sSup>
                            <m:sSupPr>
                              <m:ctrlPr>
                                <a:rPr lang="en-US" i="1">
                                  <a:latin typeface="Cambria Math" panose="02040503050406030204" pitchFamily="18" charset="0"/>
                                </a:rPr>
                              </m:ctrlPr>
                            </m:sSupPr>
                            <m:e>
                              <m:r>
                                <a:rPr lang="en-US" b="0" i="1">
                                  <a:latin typeface="Cambria Math" panose="02040503050406030204" pitchFamily="18" charset="0"/>
                                </a:rPr>
                                <m:t>𝑥</m:t>
                              </m:r>
                            </m:e>
                            <m:sup>
                              <m:r>
                                <a:rPr lang="en-US" i="1">
                                  <a:latin typeface="Cambria Math" panose="02040503050406030204" pitchFamily="18" charset="0"/>
                                </a:rPr>
                                <m:t>(</m:t>
                              </m:r>
                              <m:r>
                                <a:rPr lang="en-US" i="1">
                                  <a:latin typeface="Cambria Math" panose="02040503050406030204" pitchFamily="18" charset="0"/>
                                </a:rPr>
                                <m:t>𝑖</m:t>
                              </m:r>
                              <m:r>
                                <a:rPr lang="en-US" i="1">
                                  <a:latin typeface="Cambria Math" panose="02040503050406030204" pitchFamily="18" charset="0"/>
                                </a:rPr>
                                <m:t>)</m:t>
                              </m:r>
                            </m:sup>
                          </m:sSup>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𝑏</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𝑏</m:t>
                              </m:r>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m:t>
                                  </m:r>
                                  <m:r>
                                    <a:rPr lang="en-US" i="1">
                                      <a:latin typeface="Cambria Math" panose="02040503050406030204" pitchFamily="18" charset="0"/>
                                    </a:rPr>
                                    <m:t>𝑖</m:t>
                                  </m:r>
                                  <m:r>
                                    <a:rPr lang="en-US" i="1">
                                      <a:latin typeface="Cambria Math" panose="02040503050406030204" pitchFamily="18" charset="0"/>
                                    </a:rPr>
                                    <m:t>)</m:t>
                                  </m:r>
                                </m:sup>
                              </m:sSup>
                            </m:sup>
                          </m:sSup>
                        </m:num>
                        <m:den>
                          <m:sSup>
                            <m:sSupPr>
                              <m:ctrlPr>
                                <a:rPr lang="en-US" i="1">
                                  <a:latin typeface="Cambria Math" panose="02040503050406030204" pitchFamily="18" charset="0"/>
                                </a:rPr>
                              </m:ctrlPr>
                            </m:sSupPr>
                            <m:e>
                              <m:r>
                                <a:rPr lang="en-US" b="0" i="1" smtClean="0">
                                  <a:latin typeface="Cambria Math" panose="02040503050406030204" pitchFamily="18" charset="0"/>
                                </a:rPr>
                                <m:t>1+</m:t>
                              </m:r>
                              <m:r>
                                <a:rPr lang="en-US" i="1">
                                  <a:latin typeface="Cambria Math" panose="02040503050406030204" pitchFamily="18" charset="0"/>
                                </a:rPr>
                                <m:t>𝑒</m:t>
                              </m:r>
                            </m:e>
                            <m:sup>
                              <m:r>
                                <a:rPr lang="en-US" i="1">
                                  <a:latin typeface="Cambria Math" panose="02040503050406030204" pitchFamily="18" charset="0"/>
                                </a:rPr>
                                <m:t>𝑎</m:t>
                              </m:r>
                              <m:r>
                                <a:rPr lang="en-US" i="1">
                                  <a:latin typeface="Cambria Math" panose="02040503050406030204" pitchFamily="18" charset="0"/>
                                </a:rPr>
                                <m:t>+</m:t>
                              </m:r>
                              <m:r>
                                <a:rPr lang="en-US" i="1">
                                  <a:latin typeface="Cambria Math" panose="02040503050406030204" pitchFamily="18" charset="0"/>
                                </a:rPr>
                                <m:t>𝑏</m:t>
                              </m:r>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m:t>
                                  </m:r>
                                  <m:r>
                                    <a:rPr lang="en-US" i="1">
                                      <a:latin typeface="Cambria Math" panose="02040503050406030204" pitchFamily="18" charset="0"/>
                                    </a:rPr>
                                    <m:t>𝑖</m:t>
                                  </m:r>
                                  <m:r>
                                    <a:rPr lang="en-US" i="1">
                                      <a:latin typeface="Cambria Math" panose="02040503050406030204" pitchFamily="18" charset="0"/>
                                    </a:rPr>
                                    <m:t>)</m:t>
                                  </m:r>
                                </m:sup>
                              </m:sSup>
                            </m:sup>
                          </m:sSup>
                        </m:den>
                      </m:f>
                      <m:r>
                        <a:rPr lang="en-US" b="0" i="1" smtClean="0">
                          <a:latin typeface="Cambria Math" panose="02040503050406030204" pitchFamily="18" charset="0"/>
                        </a:rPr>
                        <m:t>=</m:t>
                      </m:r>
                      <m:f>
                        <m:fPr>
                          <m:ctrlPr>
                            <a:rPr lang="en-US" i="1">
                              <a:latin typeface="Cambria Math" panose="02040503050406030204" pitchFamily="18" charset="0"/>
                            </a:rPr>
                          </m:ctrlPr>
                        </m:fPr>
                        <m:num>
                          <m:r>
                            <a:rPr lang="en-US" b="0" i="1" smtClean="0">
                              <a:latin typeface="Cambria Math" panose="02040503050406030204" pitchFamily="18" charset="0"/>
                            </a:rPr>
                            <m:t>1</m:t>
                          </m:r>
                        </m:num>
                        <m:den>
                          <m:sSup>
                            <m:sSupPr>
                              <m:ctrlPr>
                                <a:rPr lang="en-US" i="1">
                                  <a:latin typeface="Cambria Math" panose="02040503050406030204" pitchFamily="18" charset="0"/>
                                </a:rPr>
                              </m:ctrlPr>
                            </m:sSupPr>
                            <m:e>
                              <m:r>
                                <a:rPr lang="en-US" i="1">
                                  <a:latin typeface="Cambria Math" panose="02040503050406030204" pitchFamily="18" charset="0"/>
                                </a:rPr>
                                <m:t>1+</m:t>
                              </m:r>
                              <m:r>
                                <a:rPr lang="en-US" i="1">
                                  <a:latin typeface="Cambria Math" panose="02040503050406030204" pitchFamily="18" charset="0"/>
                                </a:rPr>
                                <m:t>𝑒</m:t>
                              </m:r>
                            </m:e>
                            <m:sup>
                              <m:r>
                                <a:rPr lang="en-US" b="0" i="1" smtClean="0">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r>
                                <a:rPr lang="en-US" i="1">
                                  <a:latin typeface="Cambria Math" panose="02040503050406030204" pitchFamily="18" charset="0"/>
                                </a:rPr>
                                <m:t>𝑏</m:t>
                              </m:r>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m:t>
                                  </m:r>
                                  <m:r>
                                    <a:rPr lang="en-US" i="1">
                                      <a:latin typeface="Cambria Math" panose="02040503050406030204" pitchFamily="18" charset="0"/>
                                    </a:rPr>
                                    <m:t>𝑖</m:t>
                                  </m:r>
                                  <m:r>
                                    <a:rPr lang="en-US" i="1">
                                      <a:latin typeface="Cambria Math" panose="02040503050406030204" pitchFamily="18" charset="0"/>
                                    </a:rPr>
                                    <m:t>)</m:t>
                                  </m:r>
                                </m:sup>
                              </m:sSup>
                              <m:r>
                                <a:rPr lang="en-US" b="0" i="1" smtClean="0">
                                  <a:latin typeface="Cambria Math" panose="02040503050406030204" pitchFamily="18" charset="0"/>
                                </a:rPr>
                                <m:t>)</m:t>
                              </m:r>
                            </m:sup>
                          </m:sSup>
                        </m:den>
                      </m:f>
                    </m:oMath>
                  </m:oMathPara>
                </a14:m>
                <a:endParaRPr lang="en-US" dirty="0"/>
              </a:p>
            </p:txBody>
          </p:sp>
        </mc:Choice>
        <mc:Fallback xmlns="">
          <p:sp>
            <p:nvSpPr>
              <p:cNvPr id="18" name="TextBox 17">
                <a:extLst>
                  <a:ext uri="{FF2B5EF4-FFF2-40B4-BE49-F238E27FC236}">
                    <a16:creationId xmlns:a16="http://schemas.microsoft.com/office/drawing/2014/main" id="{63E3E2BD-1282-E5E0-E63B-D7325BA6DD35}"/>
                  </a:ext>
                </a:extLst>
              </p:cNvPr>
              <p:cNvSpPr txBox="1">
                <a:spLocks noRot="1" noChangeAspect="1" noMove="1" noResize="1" noEditPoints="1" noAdjustHandles="1" noChangeArrowheads="1" noChangeShapeType="1" noTextEdit="1"/>
              </p:cNvSpPr>
              <p:nvPr/>
            </p:nvSpPr>
            <p:spPr>
              <a:xfrm>
                <a:off x="1187600" y="4493678"/>
                <a:ext cx="4378956" cy="648832"/>
              </a:xfrm>
              <a:prstGeom prst="rect">
                <a:avLst/>
              </a:prstGeom>
              <a:blipFill>
                <a:blip r:embed="rId6"/>
                <a:stretch>
                  <a:fillRect/>
                </a:stretch>
              </a:blipFill>
            </p:spPr>
            <p:txBody>
              <a:bodyPr/>
              <a:lstStyle/>
              <a:p>
                <a:r>
                  <a:rPr lang="en-US">
                    <a:noFill/>
                  </a:rPr>
                  <a:t> </a:t>
                </a:r>
              </a:p>
            </p:txBody>
          </p:sp>
        </mc:Fallback>
      </mc:AlternateContent>
      <p:sp>
        <p:nvSpPr>
          <p:cNvPr id="19" name="TextBox 18">
            <a:extLst>
              <a:ext uri="{FF2B5EF4-FFF2-40B4-BE49-F238E27FC236}">
                <a16:creationId xmlns:a16="http://schemas.microsoft.com/office/drawing/2014/main" id="{7637921E-B854-3CD0-F328-E08452B33FEE}"/>
              </a:ext>
            </a:extLst>
          </p:cNvPr>
          <p:cNvSpPr txBox="1"/>
          <p:nvPr/>
        </p:nvSpPr>
        <p:spPr>
          <a:xfrm>
            <a:off x="5770116" y="4675194"/>
            <a:ext cx="2678596" cy="369332"/>
          </a:xfrm>
          <a:prstGeom prst="rect">
            <a:avLst/>
          </a:prstGeom>
          <a:noFill/>
        </p:spPr>
        <p:txBody>
          <a:bodyPr wrap="square" rtlCol="0">
            <a:spAutoFit/>
          </a:bodyPr>
          <a:lstStyle/>
          <a:p>
            <a:r>
              <a:rPr lang="en-US" dirty="0"/>
              <a:t>Logistic Regression</a:t>
            </a:r>
          </a:p>
        </p:txBody>
      </p:sp>
      <p:pic>
        <p:nvPicPr>
          <p:cNvPr id="22" name="Picture 4">
            <a:extLst>
              <a:ext uri="{FF2B5EF4-FFF2-40B4-BE49-F238E27FC236}">
                <a16:creationId xmlns:a16="http://schemas.microsoft.com/office/drawing/2014/main" id="{ECA709DD-ABF8-B17F-541A-51685897B1C1}"/>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5951" b="-1"/>
          <a:stretch/>
        </p:blipFill>
        <p:spPr bwMode="auto">
          <a:xfrm>
            <a:off x="7722507" y="3543555"/>
            <a:ext cx="4118404" cy="2444075"/>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368EC59B-0C1D-1DC5-C01B-17866DA71325}"/>
              </a:ext>
            </a:extLst>
          </p:cNvPr>
          <p:cNvSpPr txBox="1"/>
          <p:nvPr/>
        </p:nvSpPr>
        <p:spPr>
          <a:xfrm rot="16200000">
            <a:off x="7472931" y="3784893"/>
            <a:ext cx="1262129" cy="276999"/>
          </a:xfrm>
          <a:prstGeom prst="rect">
            <a:avLst/>
          </a:prstGeom>
          <a:noFill/>
        </p:spPr>
        <p:txBody>
          <a:bodyPr wrap="square" rtlCol="0">
            <a:spAutoFit/>
          </a:bodyPr>
          <a:lstStyle/>
          <a:p>
            <a:r>
              <a:rPr lang="en-US" sz="1200" dirty="0"/>
              <a:t>Target y</a:t>
            </a:r>
          </a:p>
        </p:txBody>
      </p:sp>
      <p:sp>
        <p:nvSpPr>
          <p:cNvPr id="24" name="TextBox 23">
            <a:extLst>
              <a:ext uri="{FF2B5EF4-FFF2-40B4-BE49-F238E27FC236}">
                <a16:creationId xmlns:a16="http://schemas.microsoft.com/office/drawing/2014/main" id="{2A077E97-B458-1D4B-5F6C-5B383E83753F}"/>
              </a:ext>
            </a:extLst>
          </p:cNvPr>
          <p:cNvSpPr txBox="1"/>
          <p:nvPr/>
        </p:nvSpPr>
        <p:spPr>
          <a:xfrm>
            <a:off x="10726349" y="5521071"/>
            <a:ext cx="1369120" cy="276999"/>
          </a:xfrm>
          <a:prstGeom prst="rect">
            <a:avLst/>
          </a:prstGeom>
          <a:noFill/>
        </p:spPr>
        <p:txBody>
          <a:bodyPr wrap="square" rtlCol="0">
            <a:spAutoFit/>
          </a:bodyPr>
          <a:lstStyle/>
          <a:p>
            <a:r>
              <a:rPr lang="en-US" sz="1200" dirty="0"/>
              <a:t>Input Data x</a:t>
            </a:r>
          </a:p>
        </p:txBody>
      </p:sp>
      <p:cxnSp>
        <p:nvCxnSpPr>
          <p:cNvPr id="25" name="Straight Arrow Connector 24">
            <a:extLst>
              <a:ext uri="{FF2B5EF4-FFF2-40B4-BE49-F238E27FC236}">
                <a16:creationId xmlns:a16="http://schemas.microsoft.com/office/drawing/2014/main" id="{AF2374D3-63AC-1786-94B1-F27EF230AF2A}"/>
              </a:ext>
            </a:extLst>
          </p:cNvPr>
          <p:cNvCxnSpPr>
            <a:cxnSpLocks/>
          </p:cNvCxnSpPr>
          <p:nvPr/>
        </p:nvCxnSpPr>
        <p:spPr>
          <a:xfrm flipV="1">
            <a:off x="10543814" y="4506825"/>
            <a:ext cx="0" cy="150510"/>
          </a:xfrm>
          <a:prstGeom prst="straightConnector1">
            <a:avLst/>
          </a:prstGeom>
          <a:ln>
            <a:solidFill>
              <a:srgbClr val="FF0000"/>
            </a:solidFill>
            <a:headEnd w="sm" len="sm"/>
            <a:tailEnd type="triangle" w="sm" len="sm"/>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32C4E690-413E-9A95-2FDE-3949C03ABEC2}"/>
                  </a:ext>
                </a:extLst>
              </p:cNvPr>
              <p:cNvSpPr txBox="1"/>
              <p:nvPr/>
            </p:nvSpPr>
            <p:spPr>
              <a:xfrm>
                <a:off x="8666640" y="3756559"/>
                <a:ext cx="2428080" cy="274755"/>
              </a:xfrm>
              <a:prstGeom prst="rect">
                <a:avLst/>
              </a:prstGeom>
              <a:noFill/>
              <a:ln>
                <a:noFill/>
              </a:ln>
            </p:spPr>
            <p:txBody>
              <a:bodyPr wrap="square">
                <a:spAutoFit/>
              </a:bodyPr>
              <a:lstStyle/>
              <a:p>
                <a:pPr/>
                <a14:m>
                  <m:oMathPara xmlns:m="http://schemas.openxmlformats.org/officeDocument/2006/math">
                    <m:oMathParaPr>
                      <m:jc m:val="centerGroup"/>
                    </m:oMathParaPr>
                    <m:oMath xmlns:m="http://schemas.openxmlformats.org/officeDocument/2006/math">
                      <m:r>
                        <a:rPr lang="en-US" sz="1050" b="0" i="1" smtClean="0">
                          <a:latin typeface="Cambria Math" panose="02040503050406030204" pitchFamily="18" charset="0"/>
                        </a:rPr>
                        <m:t>𝑓</m:t>
                      </m:r>
                      <m:d>
                        <m:dPr>
                          <m:ctrlPr>
                            <a:rPr lang="en-US" sz="1050" i="1" smtClean="0">
                              <a:latin typeface="Cambria Math" panose="02040503050406030204" pitchFamily="18" charset="0"/>
                            </a:rPr>
                          </m:ctrlPr>
                        </m:dPr>
                        <m:e>
                          <m:sSup>
                            <m:sSupPr>
                              <m:ctrlPr>
                                <a:rPr lang="en-US" sz="1050" i="1">
                                  <a:latin typeface="Cambria Math" panose="02040503050406030204" pitchFamily="18" charset="0"/>
                                </a:rPr>
                              </m:ctrlPr>
                            </m:sSupPr>
                            <m:e>
                              <m:r>
                                <a:rPr lang="en-US" sz="1050" i="1">
                                  <a:latin typeface="Cambria Math" panose="02040503050406030204" pitchFamily="18" charset="0"/>
                                </a:rPr>
                                <m:t>𝑥</m:t>
                              </m:r>
                            </m:e>
                            <m:sup>
                              <m:r>
                                <a:rPr lang="en-US" sz="1050" i="1">
                                  <a:latin typeface="Cambria Math" panose="02040503050406030204" pitchFamily="18" charset="0"/>
                                </a:rPr>
                                <m:t>(</m:t>
                              </m:r>
                              <m:r>
                                <a:rPr lang="en-US" sz="1050" i="1">
                                  <a:latin typeface="Cambria Math" panose="02040503050406030204" pitchFamily="18" charset="0"/>
                                </a:rPr>
                                <m:t>𝑖</m:t>
                              </m:r>
                              <m:r>
                                <a:rPr lang="en-US" sz="1050" i="1">
                                  <a:latin typeface="Cambria Math" panose="02040503050406030204" pitchFamily="18" charset="0"/>
                                </a:rPr>
                                <m:t>)</m:t>
                              </m:r>
                            </m:sup>
                          </m:sSup>
                          <m:r>
                            <a:rPr lang="en-US" sz="1050" b="0" i="1" smtClean="0">
                              <a:latin typeface="Cambria Math" panose="02040503050406030204" pitchFamily="18" charset="0"/>
                            </a:rPr>
                            <m:t>;</m:t>
                          </m:r>
                          <m:r>
                            <a:rPr lang="en-US" sz="1050" b="1" i="1" smtClean="0">
                              <a:latin typeface="Cambria Math" panose="02040503050406030204" pitchFamily="18" charset="0"/>
                              <a:ea typeface="Cambria Math" panose="02040503050406030204" pitchFamily="18" charset="0"/>
                            </a:rPr>
                            <m:t>𝜽</m:t>
                          </m:r>
                        </m:e>
                      </m:d>
                      <m:r>
                        <a:rPr lang="en-US" sz="1050" b="0" i="1" smtClean="0">
                          <a:latin typeface="Cambria Math" panose="02040503050406030204" pitchFamily="18" charset="0"/>
                        </a:rPr>
                        <m:t>=</m:t>
                      </m:r>
                      <m:sSub>
                        <m:sSubPr>
                          <m:ctrlPr>
                            <a:rPr lang="en-US" sz="1050" b="0" i="1" smtClean="0">
                              <a:latin typeface="Cambria Math" panose="02040503050406030204" pitchFamily="18" charset="0"/>
                            </a:rPr>
                          </m:ctrlPr>
                        </m:sSubPr>
                        <m:e>
                          <m:r>
                            <a:rPr lang="en-US" sz="1050" b="0" i="1" smtClean="0">
                              <a:latin typeface="Cambria Math" panose="02040503050406030204" pitchFamily="18" charset="0"/>
                              <a:ea typeface="Cambria Math" panose="02040503050406030204" pitchFamily="18" charset="0"/>
                            </a:rPr>
                            <m:t>𝜃</m:t>
                          </m:r>
                        </m:e>
                        <m:sub>
                          <m:r>
                            <a:rPr lang="en-US" sz="1050" b="0" i="1" smtClean="0">
                              <a:latin typeface="Cambria Math" panose="02040503050406030204" pitchFamily="18" charset="0"/>
                            </a:rPr>
                            <m:t>0</m:t>
                          </m:r>
                        </m:sub>
                      </m:sSub>
                      <m:r>
                        <a:rPr lang="en-US" sz="1050" b="0" i="1" smtClean="0">
                          <a:latin typeface="Cambria Math" panose="02040503050406030204" pitchFamily="18" charset="0"/>
                        </a:rPr>
                        <m:t>+</m:t>
                      </m:r>
                      <m:sSub>
                        <m:sSubPr>
                          <m:ctrlPr>
                            <a:rPr lang="en-US" sz="1050" b="0" i="1" smtClean="0">
                              <a:latin typeface="Cambria Math" panose="02040503050406030204" pitchFamily="18" charset="0"/>
                            </a:rPr>
                          </m:ctrlPr>
                        </m:sSubPr>
                        <m:e>
                          <m:r>
                            <a:rPr lang="en-US" sz="1050" b="0" i="1" smtClean="0">
                              <a:latin typeface="Cambria Math" panose="02040503050406030204" pitchFamily="18" charset="0"/>
                              <a:ea typeface="Cambria Math" panose="02040503050406030204" pitchFamily="18" charset="0"/>
                            </a:rPr>
                            <m:t>𝜃</m:t>
                          </m:r>
                        </m:e>
                        <m:sub>
                          <m:r>
                            <a:rPr lang="en-US" sz="1050" b="0" i="1" smtClean="0">
                              <a:latin typeface="Cambria Math" panose="02040503050406030204" pitchFamily="18" charset="0"/>
                            </a:rPr>
                            <m:t>1</m:t>
                          </m:r>
                        </m:sub>
                      </m:sSub>
                      <m:sSup>
                        <m:sSupPr>
                          <m:ctrlPr>
                            <a:rPr lang="en-US" sz="1050" i="1">
                              <a:latin typeface="Cambria Math" panose="02040503050406030204" pitchFamily="18" charset="0"/>
                            </a:rPr>
                          </m:ctrlPr>
                        </m:sSupPr>
                        <m:e>
                          <m:r>
                            <a:rPr lang="en-US" sz="1050" i="1">
                              <a:latin typeface="Cambria Math" panose="02040503050406030204" pitchFamily="18" charset="0"/>
                            </a:rPr>
                            <m:t>𝑥</m:t>
                          </m:r>
                        </m:e>
                        <m:sup>
                          <m:r>
                            <a:rPr lang="en-US" sz="1050" i="1">
                              <a:latin typeface="Cambria Math" panose="02040503050406030204" pitchFamily="18" charset="0"/>
                            </a:rPr>
                            <m:t>(</m:t>
                          </m:r>
                          <m:r>
                            <a:rPr lang="en-US" sz="1050" i="1">
                              <a:latin typeface="Cambria Math" panose="02040503050406030204" pitchFamily="18" charset="0"/>
                            </a:rPr>
                            <m:t>𝑖</m:t>
                          </m:r>
                          <m:r>
                            <a:rPr lang="en-US" sz="1050" i="1">
                              <a:latin typeface="Cambria Math" panose="02040503050406030204" pitchFamily="18" charset="0"/>
                            </a:rPr>
                            <m:t>)</m:t>
                          </m:r>
                        </m:sup>
                      </m:sSup>
                    </m:oMath>
                  </m:oMathPara>
                </a14:m>
                <a:endParaRPr lang="en-US" sz="1050" dirty="0"/>
              </a:p>
            </p:txBody>
          </p:sp>
        </mc:Choice>
        <mc:Fallback xmlns="">
          <p:sp>
            <p:nvSpPr>
              <p:cNvPr id="28" name="TextBox 27">
                <a:extLst>
                  <a:ext uri="{FF2B5EF4-FFF2-40B4-BE49-F238E27FC236}">
                    <a16:creationId xmlns:a16="http://schemas.microsoft.com/office/drawing/2014/main" id="{32C4E690-413E-9A95-2FDE-3949C03ABEC2}"/>
                  </a:ext>
                </a:extLst>
              </p:cNvPr>
              <p:cNvSpPr txBox="1">
                <a:spLocks noRot="1" noChangeAspect="1" noMove="1" noResize="1" noEditPoints="1" noAdjustHandles="1" noChangeArrowheads="1" noChangeShapeType="1" noTextEdit="1"/>
              </p:cNvSpPr>
              <p:nvPr/>
            </p:nvSpPr>
            <p:spPr>
              <a:xfrm>
                <a:off x="8666640" y="3756559"/>
                <a:ext cx="2428080" cy="274755"/>
              </a:xfrm>
              <a:prstGeom prst="rect">
                <a:avLst/>
              </a:prstGeom>
              <a:blipFill>
                <a:blip r:embed="rId8"/>
                <a:stretch>
                  <a:fillRect b="-4444"/>
                </a:stretch>
              </a:blipFill>
              <a:ln>
                <a:noFill/>
              </a:ln>
            </p:spPr>
            <p:txBody>
              <a:bodyPr/>
              <a:lstStyle/>
              <a:p>
                <a:r>
                  <a:rPr lang="en-US">
                    <a:noFill/>
                  </a:rPr>
                  <a:t> </a:t>
                </a:r>
              </a:p>
            </p:txBody>
          </p:sp>
        </mc:Fallback>
      </mc:AlternateContent>
      <p:cxnSp>
        <p:nvCxnSpPr>
          <p:cNvPr id="30" name="Straight Arrow Connector 29">
            <a:extLst>
              <a:ext uri="{FF2B5EF4-FFF2-40B4-BE49-F238E27FC236}">
                <a16:creationId xmlns:a16="http://schemas.microsoft.com/office/drawing/2014/main" id="{6E16FA60-7E58-8C3B-57F1-B01D0B945CD1}"/>
              </a:ext>
            </a:extLst>
          </p:cNvPr>
          <p:cNvCxnSpPr>
            <a:cxnSpLocks/>
          </p:cNvCxnSpPr>
          <p:nvPr/>
        </p:nvCxnSpPr>
        <p:spPr>
          <a:xfrm>
            <a:off x="9669080" y="3974879"/>
            <a:ext cx="874734" cy="5107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A17E095B-C1DA-CF95-FDD8-AFFEA7942665}"/>
                  </a:ext>
                </a:extLst>
              </p:cNvPr>
              <p:cNvSpPr txBox="1"/>
              <p:nvPr/>
            </p:nvSpPr>
            <p:spPr>
              <a:xfrm>
                <a:off x="10219986" y="4967626"/>
                <a:ext cx="874734" cy="260712"/>
              </a:xfrm>
              <a:prstGeom prst="rect">
                <a:avLst/>
              </a:prstGeom>
              <a:noFill/>
              <a:ln>
                <a:noFill/>
              </a:ln>
            </p:spPr>
            <p:txBody>
              <a:bodyPr wrap="square">
                <a:spAutoFit/>
              </a:bodyPr>
              <a:lstStyle/>
              <a:p>
                <a14:m>
                  <m:oMath xmlns:m="http://schemas.openxmlformats.org/officeDocument/2006/math">
                    <m:sSup>
                      <m:sSupPr>
                        <m:ctrlPr>
                          <a:rPr lang="en-US" sz="1050" i="1" smtClean="0">
                            <a:latin typeface="Cambria Math" panose="02040503050406030204" pitchFamily="18" charset="0"/>
                          </a:rPr>
                        </m:ctrlPr>
                      </m:sSupPr>
                      <m:e>
                        <m:r>
                          <a:rPr lang="en-US" sz="1050" b="0" i="1" smtClean="0">
                            <a:latin typeface="Cambria Math" panose="02040503050406030204" pitchFamily="18" charset="0"/>
                          </a:rPr>
                          <m:t>(</m:t>
                        </m:r>
                        <m:r>
                          <a:rPr lang="en-US" sz="1050" i="1">
                            <a:latin typeface="Cambria Math" panose="02040503050406030204" pitchFamily="18" charset="0"/>
                          </a:rPr>
                          <m:t>𝑥</m:t>
                        </m:r>
                      </m:e>
                      <m:sup>
                        <m:r>
                          <a:rPr lang="en-US" sz="1050" i="1">
                            <a:latin typeface="Cambria Math" panose="02040503050406030204" pitchFamily="18" charset="0"/>
                          </a:rPr>
                          <m:t>(</m:t>
                        </m:r>
                        <m:r>
                          <a:rPr lang="en-US" sz="1050" i="1">
                            <a:latin typeface="Cambria Math" panose="02040503050406030204" pitchFamily="18" charset="0"/>
                          </a:rPr>
                          <m:t>𝑖</m:t>
                        </m:r>
                        <m:r>
                          <a:rPr lang="en-US" sz="1050" i="1">
                            <a:latin typeface="Cambria Math" panose="02040503050406030204" pitchFamily="18" charset="0"/>
                          </a:rPr>
                          <m:t>)</m:t>
                        </m:r>
                      </m:sup>
                    </m:sSup>
                  </m:oMath>
                </a14:m>
                <a:r>
                  <a:rPr lang="en-US" sz="1050" dirty="0"/>
                  <a:t>, </a:t>
                </a:r>
                <a14:m>
                  <m:oMath xmlns:m="http://schemas.openxmlformats.org/officeDocument/2006/math">
                    <m:sSup>
                      <m:sSupPr>
                        <m:ctrlPr>
                          <a:rPr lang="en-US" sz="1050" i="1">
                            <a:latin typeface="Cambria Math" panose="02040503050406030204" pitchFamily="18" charset="0"/>
                          </a:rPr>
                        </m:ctrlPr>
                      </m:sSupPr>
                      <m:e>
                        <m:r>
                          <a:rPr lang="en-US" sz="1050" b="0" i="1" smtClean="0">
                            <a:latin typeface="Cambria Math" panose="02040503050406030204" pitchFamily="18" charset="0"/>
                          </a:rPr>
                          <m:t>𝑦</m:t>
                        </m:r>
                      </m:e>
                      <m:sup>
                        <m:r>
                          <a:rPr lang="en-US" sz="1050" i="1">
                            <a:latin typeface="Cambria Math" panose="02040503050406030204" pitchFamily="18" charset="0"/>
                          </a:rPr>
                          <m:t>(</m:t>
                        </m:r>
                        <m:r>
                          <a:rPr lang="en-US" sz="1050" i="1">
                            <a:latin typeface="Cambria Math" panose="02040503050406030204" pitchFamily="18" charset="0"/>
                          </a:rPr>
                          <m:t>𝑖</m:t>
                        </m:r>
                        <m:r>
                          <a:rPr lang="en-US" sz="1050" i="1">
                            <a:latin typeface="Cambria Math" panose="02040503050406030204" pitchFamily="18" charset="0"/>
                          </a:rPr>
                          <m:t>)</m:t>
                        </m:r>
                      </m:sup>
                    </m:sSup>
                  </m:oMath>
                </a14:m>
                <a:r>
                  <a:rPr lang="en-US" sz="1050" dirty="0"/>
                  <a:t>)</a:t>
                </a:r>
              </a:p>
            </p:txBody>
          </p:sp>
        </mc:Choice>
        <mc:Fallback xmlns="">
          <p:sp>
            <p:nvSpPr>
              <p:cNvPr id="32" name="TextBox 31">
                <a:extLst>
                  <a:ext uri="{FF2B5EF4-FFF2-40B4-BE49-F238E27FC236}">
                    <a16:creationId xmlns:a16="http://schemas.microsoft.com/office/drawing/2014/main" id="{A17E095B-C1DA-CF95-FDD8-AFFEA7942665}"/>
                  </a:ext>
                </a:extLst>
              </p:cNvPr>
              <p:cNvSpPr txBox="1">
                <a:spLocks noRot="1" noChangeAspect="1" noMove="1" noResize="1" noEditPoints="1" noAdjustHandles="1" noChangeArrowheads="1" noChangeShapeType="1" noTextEdit="1"/>
              </p:cNvSpPr>
              <p:nvPr/>
            </p:nvSpPr>
            <p:spPr>
              <a:xfrm>
                <a:off x="10219986" y="4967626"/>
                <a:ext cx="874734" cy="260712"/>
              </a:xfrm>
              <a:prstGeom prst="rect">
                <a:avLst/>
              </a:prstGeom>
              <a:blipFill>
                <a:blip r:embed="rId9"/>
                <a:stretch>
                  <a:fillRect b="-11628"/>
                </a:stretch>
              </a:blipFill>
              <a:ln>
                <a:noFill/>
              </a:ln>
            </p:spPr>
            <p:txBody>
              <a:bodyPr/>
              <a:lstStyle/>
              <a:p>
                <a:r>
                  <a:rPr lang="en-US">
                    <a:noFill/>
                  </a:rPr>
                  <a:t> </a:t>
                </a:r>
              </a:p>
            </p:txBody>
          </p:sp>
        </mc:Fallback>
      </mc:AlternateContent>
      <p:cxnSp>
        <p:nvCxnSpPr>
          <p:cNvPr id="34" name="Straight Arrow Connector 33">
            <a:extLst>
              <a:ext uri="{FF2B5EF4-FFF2-40B4-BE49-F238E27FC236}">
                <a16:creationId xmlns:a16="http://schemas.microsoft.com/office/drawing/2014/main" id="{36AC55CF-AA60-655E-922C-F4BED6B5F939}"/>
              </a:ext>
            </a:extLst>
          </p:cNvPr>
          <p:cNvCxnSpPr>
            <a:cxnSpLocks/>
          </p:cNvCxnSpPr>
          <p:nvPr/>
        </p:nvCxnSpPr>
        <p:spPr>
          <a:xfrm flipH="1" flipV="1">
            <a:off x="10553440" y="4697968"/>
            <a:ext cx="71355" cy="3202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2CC121F9-F816-3746-A0CF-0C78B81883F0}"/>
              </a:ext>
            </a:extLst>
          </p:cNvPr>
          <p:cNvCxnSpPr>
            <a:cxnSpLocks/>
          </p:cNvCxnSpPr>
          <p:nvPr/>
        </p:nvCxnSpPr>
        <p:spPr>
          <a:xfrm flipH="1" flipV="1">
            <a:off x="10567450" y="4613235"/>
            <a:ext cx="225164" cy="88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4A99C2C4-D506-0F8C-18B5-49D28CC906F0}"/>
                  </a:ext>
                </a:extLst>
              </p:cNvPr>
              <p:cNvSpPr txBox="1"/>
              <p:nvPr/>
            </p:nvSpPr>
            <p:spPr>
              <a:xfrm>
                <a:off x="10455232" y="4584057"/>
                <a:ext cx="1002013" cy="31669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sz="1400" b="0" i="1" smtClean="0">
                              <a:latin typeface="Cambria Math" panose="02040503050406030204" pitchFamily="18" charset="0"/>
                              <a:ea typeface="Cambria Math" panose="02040503050406030204" pitchFamily="18" charset="0"/>
                            </a:rPr>
                          </m:ctrlPr>
                        </m:sSupPr>
                        <m:e>
                          <m:r>
                            <a:rPr lang="en-US" sz="1400" i="1">
                              <a:latin typeface="Cambria Math" panose="02040503050406030204" pitchFamily="18" charset="0"/>
                              <a:ea typeface="Cambria Math" panose="02040503050406030204" pitchFamily="18" charset="0"/>
                            </a:rPr>
                            <m:t>𝜀</m:t>
                          </m:r>
                        </m:e>
                        <m:sup>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𝑖</m:t>
                          </m:r>
                          <m:r>
                            <a:rPr lang="en-US" sz="1400" b="0" i="1" smtClean="0">
                              <a:latin typeface="Cambria Math" panose="02040503050406030204" pitchFamily="18" charset="0"/>
                              <a:ea typeface="Cambria Math" panose="02040503050406030204" pitchFamily="18" charset="0"/>
                            </a:rPr>
                            <m:t>)</m:t>
                          </m:r>
                        </m:sup>
                      </m:sSup>
                    </m:oMath>
                  </m:oMathPara>
                </a14:m>
                <a:endParaRPr lang="en-US" sz="1400" dirty="0"/>
              </a:p>
            </p:txBody>
          </p:sp>
        </mc:Choice>
        <mc:Fallback xmlns="">
          <p:sp>
            <p:nvSpPr>
              <p:cNvPr id="4" name="TextBox 3">
                <a:extLst>
                  <a:ext uri="{FF2B5EF4-FFF2-40B4-BE49-F238E27FC236}">
                    <a16:creationId xmlns:a16="http://schemas.microsoft.com/office/drawing/2014/main" id="{4A99C2C4-D506-0F8C-18B5-49D28CC906F0}"/>
                  </a:ext>
                </a:extLst>
              </p:cNvPr>
              <p:cNvSpPr txBox="1">
                <a:spLocks noRot="1" noChangeAspect="1" noMove="1" noResize="1" noEditPoints="1" noAdjustHandles="1" noChangeArrowheads="1" noChangeShapeType="1" noTextEdit="1"/>
              </p:cNvSpPr>
              <p:nvPr/>
            </p:nvSpPr>
            <p:spPr>
              <a:xfrm>
                <a:off x="10455232" y="4584057"/>
                <a:ext cx="1002013" cy="316690"/>
              </a:xfrm>
              <a:prstGeom prst="rect">
                <a:avLst/>
              </a:prstGeom>
              <a:blipFill>
                <a:blip r:embed="rId10"/>
                <a:stretch>
                  <a:fillRect/>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9A5A8C54-5FED-B940-3D9F-E4E5C84A834E}"/>
              </a:ext>
            </a:extLst>
          </p:cNvPr>
          <p:cNvSpPr txBox="1"/>
          <p:nvPr/>
        </p:nvSpPr>
        <p:spPr>
          <a:xfrm>
            <a:off x="8766313" y="3329073"/>
            <a:ext cx="2522027" cy="276999"/>
          </a:xfrm>
          <a:prstGeom prst="rect">
            <a:avLst/>
          </a:prstGeom>
          <a:noFill/>
        </p:spPr>
        <p:txBody>
          <a:bodyPr wrap="square">
            <a:spAutoFit/>
          </a:bodyPr>
          <a:lstStyle/>
          <a:p>
            <a:r>
              <a:rPr lang="en-US" sz="1200" dirty="0"/>
              <a:t>Example 1-dim linear regression</a:t>
            </a:r>
          </a:p>
        </p:txBody>
      </p:sp>
    </p:spTree>
    <p:extLst>
      <p:ext uri="{BB962C8B-B14F-4D97-AF65-F5344CB8AC3E}">
        <p14:creationId xmlns:p14="http://schemas.microsoft.com/office/powerpoint/2010/main" val="165395899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CCEB929-993B-9A09-A66C-87C3F9E01390}"/>
              </a:ext>
            </a:extLst>
          </p:cNvPr>
          <p:cNvSpPr>
            <a:spLocks noGrp="1"/>
          </p:cNvSpPr>
          <p:nvPr>
            <p:ph type="title"/>
          </p:nvPr>
        </p:nvSpPr>
        <p:spPr/>
        <p:txBody>
          <a:bodyPr>
            <a:normAutofit/>
          </a:bodyPr>
          <a:lstStyle/>
          <a:p>
            <a:r>
              <a:rPr lang="en-US" sz="4000" dirty="0"/>
              <a:t>Intuition / Motivation</a:t>
            </a:r>
          </a:p>
        </p:txBody>
      </p:sp>
      <p:sp>
        <p:nvSpPr>
          <p:cNvPr id="5" name="Content Placeholder 4">
            <a:extLst>
              <a:ext uri="{FF2B5EF4-FFF2-40B4-BE49-F238E27FC236}">
                <a16:creationId xmlns:a16="http://schemas.microsoft.com/office/drawing/2014/main" id="{DC619F6E-CD3F-6D40-1F28-9604AF687E4A}"/>
              </a:ext>
            </a:extLst>
          </p:cNvPr>
          <p:cNvSpPr>
            <a:spLocks noGrp="1"/>
          </p:cNvSpPr>
          <p:nvPr>
            <p:ph idx="1"/>
          </p:nvPr>
        </p:nvSpPr>
        <p:spPr>
          <a:xfrm>
            <a:off x="1097280" y="2118518"/>
            <a:ext cx="10058400" cy="3760891"/>
          </a:xfrm>
        </p:spPr>
        <p:txBody>
          <a:bodyPr>
            <a:normAutofit/>
          </a:bodyPr>
          <a:lstStyle/>
          <a:p>
            <a:r>
              <a:rPr lang="en-US" sz="2800" dirty="0"/>
              <a:t>Classify based on k most "similar" cases in the historical data</a:t>
            </a:r>
          </a:p>
        </p:txBody>
      </p:sp>
      <p:graphicFrame>
        <p:nvGraphicFramePr>
          <p:cNvPr id="3" name="Table 2">
            <a:extLst>
              <a:ext uri="{FF2B5EF4-FFF2-40B4-BE49-F238E27FC236}">
                <a16:creationId xmlns:a16="http://schemas.microsoft.com/office/drawing/2014/main" id="{52806D98-EA73-7562-BA23-441DE09CDAD6}"/>
              </a:ext>
            </a:extLst>
          </p:cNvPr>
          <p:cNvGraphicFramePr>
            <a:graphicFrameLocks noGrp="1"/>
          </p:cNvGraphicFramePr>
          <p:nvPr>
            <p:extLst>
              <p:ext uri="{D42A27DB-BD31-4B8C-83A1-F6EECF244321}">
                <p14:modId xmlns:p14="http://schemas.microsoft.com/office/powerpoint/2010/main" val="411179306"/>
              </p:ext>
            </p:extLst>
          </p:nvPr>
        </p:nvGraphicFramePr>
        <p:xfrm>
          <a:off x="2205905" y="2820767"/>
          <a:ext cx="2894415" cy="3460847"/>
        </p:xfrm>
        <a:graphic>
          <a:graphicData uri="http://schemas.openxmlformats.org/drawingml/2006/table">
            <a:tbl>
              <a:tblPr>
                <a:tableStyleId>{E269D01E-BC32-4049-B463-5C60D7B0CCD2}</a:tableStyleId>
              </a:tblPr>
              <a:tblGrid>
                <a:gridCol w="964805">
                  <a:extLst>
                    <a:ext uri="{9D8B030D-6E8A-4147-A177-3AD203B41FA5}">
                      <a16:colId xmlns:a16="http://schemas.microsoft.com/office/drawing/2014/main" val="20000"/>
                    </a:ext>
                  </a:extLst>
                </a:gridCol>
                <a:gridCol w="964805">
                  <a:extLst>
                    <a:ext uri="{9D8B030D-6E8A-4147-A177-3AD203B41FA5}">
                      <a16:colId xmlns:a16="http://schemas.microsoft.com/office/drawing/2014/main" val="20001"/>
                    </a:ext>
                  </a:extLst>
                </a:gridCol>
                <a:gridCol w="964805">
                  <a:extLst>
                    <a:ext uri="{9D8B030D-6E8A-4147-A177-3AD203B41FA5}">
                      <a16:colId xmlns:a16="http://schemas.microsoft.com/office/drawing/2014/main" val="20002"/>
                    </a:ext>
                  </a:extLst>
                </a:gridCol>
              </a:tblGrid>
              <a:tr h="256107">
                <a:tc>
                  <a:txBody>
                    <a:bodyPr/>
                    <a:lstStyle/>
                    <a:p>
                      <a:pPr algn="ctr" fontAlgn="b"/>
                      <a:r>
                        <a:rPr lang="en-US" sz="1600" b="1" u="none" strike="noStrike" dirty="0">
                          <a:solidFill>
                            <a:schemeClr val="bg1"/>
                          </a:solidFill>
                          <a:effectLst/>
                        </a:rPr>
                        <a:t>…</a:t>
                      </a:r>
                      <a:endParaRPr lang="en-US" sz="1600" b="1" i="0" u="none" strike="noStrike" dirty="0">
                        <a:solidFill>
                          <a:schemeClr val="bg1"/>
                        </a:solidFill>
                        <a:effectLst/>
                        <a:latin typeface="Calibri"/>
                      </a:endParaRPr>
                    </a:p>
                  </a:txBody>
                  <a:tcPr marL="12591" marR="12591" marT="11332" marB="0" anchor="b">
                    <a:solidFill>
                      <a:schemeClr val="tx1"/>
                    </a:solidFill>
                  </a:tcPr>
                </a:tc>
                <a:tc>
                  <a:txBody>
                    <a:bodyPr/>
                    <a:lstStyle/>
                    <a:p>
                      <a:pPr algn="ctr" fontAlgn="b"/>
                      <a:r>
                        <a:rPr lang="en-US" sz="1600" b="1" u="none" strike="noStrike">
                          <a:solidFill>
                            <a:schemeClr val="bg1"/>
                          </a:solidFill>
                          <a:effectLst/>
                        </a:rPr>
                        <a:t>…</a:t>
                      </a:r>
                      <a:endParaRPr lang="en-US" sz="1600" b="1" i="0" u="none" strike="noStrike">
                        <a:solidFill>
                          <a:schemeClr val="bg1"/>
                        </a:solidFill>
                        <a:effectLst/>
                        <a:latin typeface="Calibri"/>
                      </a:endParaRPr>
                    </a:p>
                  </a:txBody>
                  <a:tcPr marL="12591" marR="12591" marT="11332" marB="0" anchor="b">
                    <a:solidFill>
                      <a:schemeClr val="tx1"/>
                    </a:solidFill>
                  </a:tcPr>
                </a:tc>
                <a:tc>
                  <a:txBody>
                    <a:bodyPr/>
                    <a:lstStyle/>
                    <a:p>
                      <a:pPr algn="l" fontAlgn="b"/>
                      <a:r>
                        <a:rPr lang="en-US" sz="1600" b="1" u="none" strike="noStrike" dirty="0">
                          <a:solidFill>
                            <a:schemeClr val="bg1"/>
                          </a:solidFill>
                          <a:effectLst/>
                        </a:rPr>
                        <a:t>Outcome</a:t>
                      </a:r>
                      <a:endParaRPr lang="en-US" sz="1600" b="1" i="0" u="none" strike="noStrike" dirty="0">
                        <a:solidFill>
                          <a:schemeClr val="bg1"/>
                        </a:solidFill>
                        <a:effectLst/>
                        <a:latin typeface="Calibri"/>
                      </a:endParaRPr>
                    </a:p>
                  </a:txBody>
                  <a:tcPr marL="12591" marR="12591" marT="11332" marB="0" anchor="b">
                    <a:solidFill>
                      <a:schemeClr val="tx1"/>
                    </a:solidFill>
                  </a:tcPr>
                </a:tc>
                <a:extLst>
                  <a:ext uri="{0D108BD9-81ED-4DB2-BD59-A6C34878D82A}">
                    <a16:rowId xmlns:a16="http://schemas.microsoft.com/office/drawing/2014/main" val="10000"/>
                  </a:ext>
                </a:extLst>
              </a:tr>
              <a:tr h="228910">
                <a:tc>
                  <a:txBody>
                    <a:bodyPr/>
                    <a:lstStyle/>
                    <a:p>
                      <a:pPr algn="ctr" fontAlgn="b"/>
                      <a:r>
                        <a:rPr lang="en-US" sz="1400" u="none" strike="noStrike">
                          <a:effectLst/>
                        </a:rPr>
                        <a:t>…</a:t>
                      </a:r>
                      <a:endParaRPr lang="en-US" sz="1400" b="0" i="0" u="none" strike="noStrike">
                        <a:solidFill>
                          <a:schemeClr val="tx1"/>
                        </a:solidFill>
                        <a:effectLst/>
                        <a:latin typeface="Calibri"/>
                      </a:endParaRPr>
                    </a:p>
                  </a:txBody>
                  <a:tcPr marL="12591" marR="12591" marT="11332" marB="0" anchor="b"/>
                </a:tc>
                <a:tc>
                  <a:txBody>
                    <a:bodyPr/>
                    <a:lstStyle/>
                    <a:p>
                      <a:pPr algn="ctr" fontAlgn="b"/>
                      <a:r>
                        <a:rPr lang="en-US" sz="1400" u="none" strike="noStrike">
                          <a:effectLst/>
                        </a:rPr>
                        <a:t>…</a:t>
                      </a:r>
                      <a:endParaRPr lang="en-US" sz="1400" b="0" i="0" u="none" strike="noStrike">
                        <a:solidFill>
                          <a:schemeClr val="tx1"/>
                        </a:solidFill>
                        <a:effectLst/>
                        <a:latin typeface="Calibri"/>
                      </a:endParaRPr>
                    </a:p>
                  </a:txBody>
                  <a:tcPr marL="12591" marR="12591" marT="11332" marB="0" anchor="b"/>
                </a:tc>
                <a:tc>
                  <a:txBody>
                    <a:bodyPr/>
                    <a:lstStyle/>
                    <a:p>
                      <a:pPr algn="l" fontAlgn="b"/>
                      <a:r>
                        <a:rPr lang="en-US" sz="1400" u="none" strike="noStrike">
                          <a:effectLst/>
                        </a:rPr>
                        <a:t>Buyer</a:t>
                      </a:r>
                      <a:endParaRPr lang="en-US" sz="1400" b="0" i="0" u="none" strike="noStrike">
                        <a:solidFill>
                          <a:schemeClr val="tx1"/>
                        </a:solidFill>
                        <a:effectLst/>
                        <a:latin typeface="Calibri"/>
                      </a:endParaRPr>
                    </a:p>
                  </a:txBody>
                  <a:tcPr marL="12591" marR="12591" marT="11332" marB="0" anchor="b"/>
                </a:tc>
                <a:extLst>
                  <a:ext uri="{0D108BD9-81ED-4DB2-BD59-A6C34878D82A}">
                    <a16:rowId xmlns:a16="http://schemas.microsoft.com/office/drawing/2014/main" val="10001"/>
                  </a:ext>
                </a:extLst>
              </a:tr>
              <a:tr h="228910">
                <a:tc>
                  <a:txBody>
                    <a:bodyPr/>
                    <a:lstStyle/>
                    <a:p>
                      <a:pPr algn="ctr" fontAlgn="b"/>
                      <a:r>
                        <a:rPr lang="en-US" sz="1400" u="none" strike="noStrike">
                          <a:effectLst/>
                        </a:rPr>
                        <a:t>…</a:t>
                      </a:r>
                      <a:endParaRPr lang="en-US" sz="1400" b="0" i="0" u="none" strike="noStrike">
                        <a:solidFill>
                          <a:schemeClr val="tx1"/>
                        </a:solidFill>
                        <a:effectLst/>
                        <a:latin typeface="Calibri"/>
                      </a:endParaRPr>
                    </a:p>
                  </a:txBody>
                  <a:tcPr marL="12591" marR="12591" marT="11332" marB="0" anchor="b"/>
                </a:tc>
                <a:tc>
                  <a:txBody>
                    <a:bodyPr/>
                    <a:lstStyle/>
                    <a:p>
                      <a:pPr algn="ctr" fontAlgn="b"/>
                      <a:r>
                        <a:rPr lang="en-US" sz="1400" u="none" strike="noStrike">
                          <a:effectLst/>
                        </a:rPr>
                        <a:t>…</a:t>
                      </a:r>
                      <a:endParaRPr lang="en-US" sz="1400" b="0" i="0" u="none" strike="noStrike">
                        <a:solidFill>
                          <a:schemeClr val="tx1"/>
                        </a:solidFill>
                        <a:effectLst/>
                        <a:latin typeface="Calibri"/>
                      </a:endParaRPr>
                    </a:p>
                  </a:txBody>
                  <a:tcPr marL="12591" marR="12591" marT="11332" marB="0" anchor="b"/>
                </a:tc>
                <a:tc>
                  <a:txBody>
                    <a:bodyPr/>
                    <a:lstStyle/>
                    <a:p>
                      <a:pPr algn="l" fontAlgn="b"/>
                      <a:r>
                        <a:rPr lang="en-US" sz="1400" u="none" strike="noStrike">
                          <a:effectLst/>
                        </a:rPr>
                        <a:t>Buyer</a:t>
                      </a:r>
                      <a:endParaRPr lang="en-US" sz="1400" b="0" i="0" u="none" strike="noStrike">
                        <a:solidFill>
                          <a:schemeClr val="tx1"/>
                        </a:solidFill>
                        <a:effectLst/>
                        <a:latin typeface="Calibri"/>
                      </a:endParaRPr>
                    </a:p>
                  </a:txBody>
                  <a:tcPr marL="12591" marR="12591" marT="11332" marB="0" anchor="b"/>
                </a:tc>
                <a:extLst>
                  <a:ext uri="{0D108BD9-81ED-4DB2-BD59-A6C34878D82A}">
                    <a16:rowId xmlns:a16="http://schemas.microsoft.com/office/drawing/2014/main" val="10002"/>
                  </a:ext>
                </a:extLst>
              </a:tr>
              <a:tr h="228910">
                <a:tc>
                  <a:txBody>
                    <a:bodyPr/>
                    <a:lstStyle/>
                    <a:p>
                      <a:pPr algn="ctr" fontAlgn="b"/>
                      <a:r>
                        <a:rPr lang="en-US" sz="1400" u="none" strike="noStrike">
                          <a:effectLst/>
                        </a:rPr>
                        <a:t>…</a:t>
                      </a:r>
                      <a:endParaRPr lang="en-US" sz="1400" b="0" i="0" u="none" strike="noStrike">
                        <a:solidFill>
                          <a:schemeClr val="tx1"/>
                        </a:solidFill>
                        <a:effectLst/>
                        <a:latin typeface="Calibri"/>
                      </a:endParaRPr>
                    </a:p>
                  </a:txBody>
                  <a:tcPr marL="12591" marR="12591" marT="11332" marB="0" anchor="b"/>
                </a:tc>
                <a:tc>
                  <a:txBody>
                    <a:bodyPr/>
                    <a:lstStyle/>
                    <a:p>
                      <a:pPr algn="ctr" fontAlgn="b"/>
                      <a:r>
                        <a:rPr lang="en-US" sz="1400" u="none" strike="noStrike">
                          <a:effectLst/>
                        </a:rPr>
                        <a:t>…</a:t>
                      </a:r>
                      <a:endParaRPr lang="en-US" sz="1400" b="0" i="0" u="none" strike="noStrike">
                        <a:solidFill>
                          <a:schemeClr val="tx1"/>
                        </a:solidFill>
                        <a:effectLst/>
                        <a:latin typeface="Calibri"/>
                      </a:endParaRPr>
                    </a:p>
                  </a:txBody>
                  <a:tcPr marL="12591" marR="12591" marT="11332" marB="0" anchor="b"/>
                </a:tc>
                <a:tc>
                  <a:txBody>
                    <a:bodyPr/>
                    <a:lstStyle/>
                    <a:p>
                      <a:pPr algn="l" fontAlgn="b"/>
                      <a:r>
                        <a:rPr lang="en-US" sz="1400" u="none" strike="noStrike">
                          <a:effectLst/>
                        </a:rPr>
                        <a:t>Non-buyer</a:t>
                      </a:r>
                      <a:endParaRPr lang="en-US" sz="1400" b="0" i="0" u="none" strike="noStrike">
                        <a:solidFill>
                          <a:schemeClr val="tx1"/>
                        </a:solidFill>
                        <a:effectLst/>
                        <a:latin typeface="Calibri"/>
                      </a:endParaRPr>
                    </a:p>
                  </a:txBody>
                  <a:tcPr marL="12591" marR="12591" marT="11332" marB="0" anchor="b"/>
                </a:tc>
                <a:extLst>
                  <a:ext uri="{0D108BD9-81ED-4DB2-BD59-A6C34878D82A}">
                    <a16:rowId xmlns:a16="http://schemas.microsoft.com/office/drawing/2014/main" val="10003"/>
                  </a:ext>
                </a:extLst>
              </a:tr>
              <a:tr h="228910">
                <a:tc>
                  <a:txBody>
                    <a:bodyPr/>
                    <a:lstStyle/>
                    <a:p>
                      <a:pPr algn="ctr" fontAlgn="b"/>
                      <a:r>
                        <a:rPr lang="en-US" sz="1400" u="none" strike="noStrike">
                          <a:effectLst/>
                        </a:rPr>
                        <a:t>…</a:t>
                      </a:r>
                      <a:endParaRPr lang="en-US" sz="1400" b="0" i="0" u="none" strike="noStrike">
                        <a:solidFill>
                          <a:schemeClr val="tx1"/>
                        </a:solidFill>
                        <a:effectLst/>
                        <a:latin typeface="Calibri"/>
                      </a:endParaRPr>
                    </a:p>
                  </a:txBody>
                  <a:tcPr marL="12591" marR="12591" marT="11332" marB="0" anchor="b"/>
                </a:tc>
                <a:tc>
                  <a:txBody>
                    <a:bodyPr/>
                    <a:lstStyle/>
                    <a:p>
                      <a:pPr algn="ctr" fontAlgn="b"/>
                      <a:r>
                        <a:rPr lang="en-US" sz="1400" u="none" strike="noStrike">
                          <a:effectLst/>
                        </a:rPr>
                        <a:t>…</a:t>
                      </a:r>
                      <a:endParaRPr lang="en-US" sz="1400" b="0" i="0" u="none" strike="noStrike">
                        <a:solidFill>
                          <a:schemeClr val="tx1"/>
                        </a:solidFill>
                        <a:effectLst/>
                        <a:latin typeface="Calibri"/>
                      </a:endParaRPr>
                    </a:p>
                  </a:txBody>
                  <a:tcPr marL="12591" marR="12591" marT="11332" marB="0" anchor="b"/>
                </a:tc>
                <a:tc>
                  <a:txBody>
                    <a:bodyPr/>
                    <a:lstStyle/>
                    <a:p>
                      <a:pPr algn="l" fontAlgn="b"/>
                      <a:r>
                        <a:rPr lang="en-US" sz="1400" u="none" strike="noStrike">
                          <a:effectLst/>
                        </a:rPr>
                        <a:t>Buyer</a:t>
                      </a:r>
                      <a:endParaRPr lang="en-US" sz="1400" b="0" i="0" u="none" strike="noStrike">
                        <a:solidFill>
                          <a:schemeClr val="tx1"/>
                        </a:solidFill>
                        <a:effectLst/>
                        <a:latin typeface="Calibri"/>
                      </a:endParaRPr>
                    </a:p>
                  </a:txBody>
                  <a:tcPr marL="12591" marR="12591" marT="11332" marB="0" anchor="b"/>
                </a:tc>
                <a:extLst>
                  <a:ext uri="{0D108BD9-81ED-4DB2-BD59-A6C34878D82A}">
                    <a16:rowId xmlns:a16="http://schemas.microsoft.com/office/drawing/2014/main" val="10004"/>
                  </a:ext>
                </a:extLst>
              </a:tr>
              <a:tr h="228910">
                <a:tc>
                  <a:txBody>
                    <a:bodyPr/>
                    <a:lstStyle/>
                    <a:p>
                      <a:pPr algn="ctr" fontAlgn="b"/>
                      <a:r>
                        <a:rPr lang="en-US" sz="1400" u="none" strike="noStrike">
                          <a:effectLst/>
                        </a:rPr>
                        <a:t>…</a:t>
                      </a:r>
                      <a:endParaRPr lang="en-US" sz="1400" b="0" i="0" u="none" strike="noStrike">
                        <a:solidFill>
                          <a:schemeClr val="tx1"/>
                        </a:solidFill>
                        <a:effectLst/>
                        <a:latin typeface="Calibri"/>
                      </a:endParaRPr>
                    </a:p>
                  </a:txBody>
                  <a:tcPr marL="12591" marR="12591" marT="11332" marB="0" anchor="b"/>
                </a:tc>
                <a:tc>
                  <a:txBody>
                    <a:bodyPr/>
                    <a:lstStyle/>
                    <a:p>
                      <a:pPr algn="ctr" fontAlgn="b"/>
                      <a:r>
                        <a:rPr lang="en-US" sz="1400" u="none" strike="noStrike" dirty="0">
                          <a:effectLst/>
                        </a:rPr>
                        <a:t>…</a:t>
                      </a:r>
                      <a:endParaRPr lang="en-US" sz="1400" b="0" i="0" u="none" strike="noStrike" dirty="0">
                        <a:solidFill>
                          <a:schemeClr val="tx1"/>
                        </a:solidFill>
                        <a:effectLst/>
                        <a:latin typeface="Calibri"/>
                      </a:endParaRPr>
                    </a:p>
                  </a:txBody>
                  <a:tcPr marL="12591" marR="12591" marT="11332" marB="0" anchor="b"/>
                </a:tc>
                <a:tc>
                  <a:txBody>
                    <a:bodyPr/>
                    <a:lstStyle/>
                    <a:p>
                      <a:pPr algn="l" fontAlgn="b"/>
                      <a:r>
                        <a:rPr lang="en-US" sz="1400" u="none" strike="noStrike">
                          <a:effectLst/>
                        </a:rPr>
                        <a:t>Non-buyer</a:t>
                      </a:r>
                      <a:endParaRPr lang="en-US" sz="1400" b="0" i="0" u="none" strike="noStrike">
                        <a:solidFill>
                          <a:schemeClr val="tx1"/>
                        </a:solidFill>
                        <a:effectLst/>
                        <a:latin typeface="Calibri"/>
                      </a:endParaRPr>
                    </a:p>
                  </a:txBody>
                  <a:tcPr marL="12591" marR="12591" marT="11332" marB="0" anchor="b"/>
                </a:tc>
                <a:extLst>
                  <a:ext uri="{0D108BD9-81ED-4DB2-BD59-A6C34878D82A}">
                    <a16:rowId xmlns:a16="http://schemas.microsoft.com/office/drawing/2014/main" val="10005"/>
                  </a:ext>
                </a:extLst>
              </a:tr>
              <a:tr h="228910">
                <a:tc>
                  <a:txBody>
                    <a:bodyPr/>
                    <a:lstStyle/>
                    <a:p>
                      <a:pPr algn="ctr" fontAlgn="b"/>
                      <a:r>
                        <a:rPr lang="en-US" sz="1400" u="none" strike="noStrike">
                          <a:effectLst/>
                        </a:rPr>
                        <a:t>…</a:t>
                      </a:r>
                      <a:endParaRPr lang="en-US" sz="1400" b="0" i="0" u="none" strike="noStrike">
                        <a:solidFill>
                          <a:schemeClr val="tx1"/>
                        </a:solidFill>
                        <a:effectLst/>
                        <a:latin typeface="Calibri"/>
                      </a:endParaRPr>
                    </a:p>
                  </a:txBody>
                  <a:tcPr marL="12591" marR="12591" marT="11332" marB="0" anchor="b"/>
                </a:tc>
                <a:tc>
                  <a:txBody>
                    <a:bodyPr/>
                    <a:lstStyle/>
                    <a:p>
                      <a:pPr algn="ctr" fontAlgn="b"/>
                      <a:r>
                        <a:rPr lang="en-US" sz="1400" u="none" strike="noStrike">
                          <a:effectLst/>
                        </a:rPr>
                        <a:t>…</a:t>
                      </a:r>
                      <a:endParaRPr lang="en-US" sz="1400" b="0" i="0" u="none" strike="noStrike">
                        <a:solidFill>
                          <a:schemeClr val="tx1"/>
                        </a:solidFill>
                        <a:effectLst/>
                        <a:latin typeface="Calibri"/>
                      </a:endParaRPr>
                    </a:p>
                  </a:txBody>
                  <a:tcPr marL="12591" marR="12591" marT="11332" marB="0" anchor="b"/>
                </a:tc>
                <a:tc>
                  <a:txBody>
                    <a:bodyPr/>
                    <a:lstStyle/>
                    <a:p>
                      <a:pPr algn="l" fontAlgn="b"/>
                      <a:r>
                        <a:rPr lang="en-US" sz="1400" u="none" strike="noStrike">
                          <a:effectLst/>
                        </a:rPr>
                        <a:t>Non-buyer</a:t>
                      </a:r>
                      <a:endParaRPr lang="en-US" sz="1400" b="0" i="0" u="none" strike="noStrike">
                        <a:solidFill>
                          <a:schemeClr val="tx1"/>
                        </a:solidFill>
                        <a:effectLst/>
                        <a:latin typeface="Calibri"/>
                      </a:endParaRPr>
                    </a:p>
                  </a:txBody>
                  <a:tcPr marL="12591" marR="12591" marT="11332" marB="0" anchor="b"/>
                </a:tc>
                <a:extLst>
                  <a:ext uri="{0D108BD9-81ED-4DB2-BD59-A6C34878D82A}">
                    <a16:rowId xmlns:a16="http://schemas.microsoft.com/office/drawing/2014/main" val="10006"/>
                  </a:ext>
                </a:extLst>
              </a:tr>
              <a:tr h="228910">
                <a:tc>
                  <a:txBody>
                    <a:bodyPr/>
                    <a:lstStyle/>
                    <a:p>
                      <a:pPr algn="ctr" fontAlgn="b"/>
                      <a:r>
                        <a:rPr lang="en-US" sz="1400" u="none" strike="noStrike">
                          <a:effectLst/>
                        </a:rPr>
                        <a:t>…</a:t>
                      </a:r>
                      <a:endParaRPr lang="en-US" sz="1400" b="0" i="0" u="none" strike="noStrike">
                        <a:solidFill>
                          <a:schemeClr val="tx1"/>
                        </a:solidFill>
                        <a:effectLst/>
                        <a:latin typeface="Calibri"/>
                      </a:endParaRPr>
                    </a:p>
                  </a:txBody>
                  <a:tcPr marL="12591" marR="12591" marT="11332" marB="0" anchor="b"/>
                </a:tc>
                <a:tc>
                  <a:txBody>
                    <a:bodyPr/>
                    <a:lstStyle/>
                    <a:p>
                      <a:pPr algn="ctr" fontAlgn="b"/>
                      <a:r>
                        <a:rPr lang="en-US" sz="1400" u="none" strike="noStrike">
                          <a:effectLst/>
                        </a:rPr>
                        <a:t>…</a:t>
                      </a:r>
                      <a:endParaRPr lang="en-US" sz="1400" b="0" i="0" u="none" strike="noStrike">
                        <a:solidFill>
                          <a:schemeClr val="tx1"/>
                        </a:solidFill>
                        <a:effectLst/>
                        <a:latin typeface="Calibri"/>
                      </a:endParaRPr>
                    </a:p>
                  </a:txBody>
                  <a:tcPr marL="12591" marR="12591" marT="11332" marB="0" anchor="b"/>
                </a:tc>
                <a:tc>
                  <a:txBody>
                    <a:bodyPr/>
                    <a:lstStyle/>
                    <a:p>
                      <a:pPr algn="l" fontAlgn="b"/>
                      <a:r>
                        <a:rPr lang="en-US" sz="1400" u="none" strike="noStrike">
                          <a:effectLst/>
                        </a:rPr>
                        <a:t>Buyer</a:t>
                      </a:r>
                      <a:endParaRPr lang="en-US" sz="1400" b="0" i="0" u="none" strike="noStrike">
                        <a:solidFill>
                          <a:schemeClr val="tx1"/>
                        </a:solidFill>
                        <a:effectLst/>
                        <a:latin typeface="Calibri"/>
                      </a:endParaRPr>
                    </a:p>
                  </a:txBody>
                  <a:tcPr marL="12591" marR="12591" marT="11332" marB="0" anchor="b"/>
                </a:tc>
                <a:extLst>
                  <a:ext uri="{0D108BD9-81ED-4DB2-BD59-A6C34878D82A}">
                    <a16:rowId xmlns:a16="http://schemas.microsoft.com/office/drawing/2014/main" val="10007"/>
                  </a:ext>
                </a:extLst>
              </a:tr>
              <a:tr h="228910">
                <a:tc>
                  <a:txBody>
                    <a:bodyPr/>
                    <a:lstStyle/>
                    <a:p>
                      <a:pPr algn="ctr" fontAlgn="b"/>
                      <a:r>
                        <a:rPr lang="en-US" sz="1400" u="none" strike="noStrike">
                          <a:effectLst/>
                        </a:rPr>
                        <a:t>…</a:t>
                      </a:r>
                      <a:endParaRPr lang="en-US" sz="1400" b="0" i="0" u="none" strike="noStrike">
                        <a:solidFill>
                          <a:schemeClr val="tx1"/>
                        </a:solidFill>
                        <a:effectLst/>
                        <a:latin typeface="Calibri"/>
                      </a:endParaRPr>
                    </a:p>
                  </a:txBody>
                  <a:tcPr marL="12591" marR="12591" marT="11332" marB="0" anchor="b"/>
                </a:tc>
                <a:tc>
                  <a:txBody>
                    <a:bodyPr/>
                    <a:lstStyle/>
                    <a:p>
                      <a:pPr algn="ctr" fontAlgn="b"/>
                      <a:r>
                        <a:rPr lang="en-US" sz="1400" u="none" strike="noStrike">
                          <a:effectLst/>
                        </a:rPr>
                        <a:t>…</a:t>
                      </a:r>
                      <a:endParaRPr lang="en-US" sz="1400" b="0" i="0" u="none" strike="noStrike">
                        <a:solidFill>
                          <a:schemeClr val="tx1"/>
                        </a:solidFill>
                        <a:effectLst/>
                        <a:latin typeface="Calibri"/>
                      </a:endParaRPr>
                    </a:p>
                  </a:txBody>
                  <a:tcPr marL="12591" marR="12591" marT="11332" marB="0" anchor="b"/>
                </a:tc>
                <a:tc>
                  <a:txBody>
                    <a:bodyPr/>
                    <a:lstStyle/>
                    <a:p>
                      <a:pPr algn="l" fontAlgn="b"/>
                      <a:r>
                        <a:rPr lang="en-US" sz="1400" u="none" strike="noStrike">
                          <a:effectLst/>
                        </a:rPr>
                        <a:t>Non-buyer</a:t>
                      </a:r>
                      <a:endParaRPr lang="en-US" sz="1400" b="0" i="0" u="none" strike="noStrike">
                        <a:solidFill>
                          <a:schemeClr val="tx1"/>
                        </a:solidFill>
                        <a:effectLst/>
                        <a:latin typeface="Calibri"/>
                      </a:endParaRPr>
                    </a:p>
                  </a:txBody>
                  <a:tcPr marL="12591" marR="12591" marT="11332" marB="0" anchor="b"/>
                </a:tc>
                <a:extLst>
                  <a:ext uri="{0D108BD9-81ED-4DB2-BD59-A6C34878D82A}">
                    <a16:rowId xmlns:a16="http://schemas.microsoft.com/office/drawing/2014/main" val="10008"/>
                  </a:ext>
                </a:extLst>
              </a:tr>
              <a:tr h="228910">
                <a:tc>
                  <a:txBody>
                    <a:bodyPr/>
                    <a:lstStyle/>
                    <a:p>
                      <a:pPr algn="ctr" fontAlgn="b"/>
                      <a:r>
                        <a:rPr lang="en-US" sz="1400" u="none" strike="noStrike">
                          <a:effectLst/>
                        </a:rPr>
                        <a:t>…</a:t>
                      </a:r>
                      <a:endParaRPr lang="en-US" sz="1400" b="0" i="0" u="none" strike="noStrike">
                        <a:solidFill>
                          <a:schemeClr val="tx1"/>
                        </a:solidFill>
                        <a:effectLst/>
                        <a:latin typeface="Calibri"/>
                      </a:endParaRPr>
                    </a:p>
                  </a:txBody>
                  <a:tcPr marL="12591" marR="12591" marT="11332" marB="0" anchor="b"/>
                </a:tc>
                <a:tc>
                  <a:txBody>
                    <a:bodyPr/>
                    <a:lstStyle/>
                    <a:p>
                      <a:pPr algn="ctr" fontAlgn="b"/>
                      <a:r>
                        <a:rPr lang="en-US" sz="1400" u="none" strike="noStrike">
                          <a:effectLst/>
                        </a:rPr>
                        <a:t>…</a:t>
                      </a:r>
                      <a:endParaRPr lang="en-US" sz="1400" b="0" i="0" u="none" strike="noStrike">
                        <a:solidFill>
                          <a:schemeClr val="tx1"/>
                        </a:solidFill>
                        <a:effectLst/>
                        <a:latin typeface="Calibri"/>
                      </a:endParaRPr>
                    </a:p>
                  </a:txBody>
                  <a:tcPr marL="12591" marR="12591" marT="11332" marB="0" anchor="b"/>
                </a:tc>
                <a:tc>
                  <a:txBody>
                    <a:bodyPr/>
                    <a:lstStyle/>
                    <a:p>
                      <a:pPr algn="l" fontAlgn="b"/>
                      <a:r>
                        <a:rPr lang="en-US" sz="1400" u="none" strike="noStrike">
                          <a:effectLst/>
                        </a:rPr>
                        <a:t>Non-buyer</a:t>
                      </a:r>
                      <a:endParaRPr lang="en-US" sz="1400" b="0" i="0" u="none" strike="noStrike">
                        <a:solidFill>
                          <a:schemeClr val="tx1"/>
                        </a:solidFill>
                        <a:effectLst/>
                        <a:latin typeface="Calibri"/>
                      </a:endParaRPr>
                    </a:p>
                  </a:txBody>
                  <a:tcPr marL="12591" marR="12591" marT="11332" marB="0" anchor="b"/>
                </a:tc>
                <a:extLst>
                  <a:ext uri="{0D108BD9-81ED-4DB2-BD59-A6C34878D82A}">
                    <a16:rowId xmlns:a16="http://schemas.microsoft.com/office/drawing/2014/main" val="10009"/>
                  </a:ext>
                </a:extLst>
              </a:tr>
              <a:tr h="228910">
                <a:tc>
                  <a:txBody>
                    <a:bodyPr/>
                    <a:lstStyle/>
                    <a:p>
                      <a:pPr algn="ctr" fontAlgn="b"/>
                      <a:r>
                        <a:rPr lang="en-US" sz="1400" u="none" strike="noStrike">
                          <a:effectLst/>
                        </a:rPr>
                        <a:t>…</a:t>
                      </a:r>
                      <a:endParaRPr lang="en-US" sz="1400" b="0" i="0" u="none" strike="noStrike">
                        <a:solidFill>
                          <a:schemeClr val="tx1"/>
                        </a:solidFill>
                        <a:effectLst/>
                        <a:latin typeface="Calibri"/>
                      </a:endParaRPr>
                    </a:p>
                  </a:txBody>
                  <a:tcPr marL="12591" marR="12591" marT="11332" marB="0" anchor="b"/>
                </a:tc>
                <a:tc>
                  <a:txBody>
                    <a:bodyPr/>
                    <a:lstStyle/>
                    <a:p>
                      <a:pPr algn="ctr" fontAlgn="b"/>
                      <a:r>
                        <a:rPr lang="en-US" sz="1400" u="none" strike="noStrike">
                          <a:effectLst/>
                        </a:rPr>
                        <a:t>…</a:t>
                      </a:r>
                      <a:endParaRPr lang="en-US" sz="1400" b="0" i="0" u="none" strike="noStrike">
                        <a:solidFill>
                          <a:schemeClr val="tx1"/>
                        </a:solidFill>
                        <a:effectLst/>
                        <a:latin typeface="Calibri"/>
                      </a:endParaRPr>
                    </a:p>
                  </a:txBody>
                  <a:tcPr marL="12591" marR="12591" marT="11332" marB="0" anchor="b"/>
                </a:tc>
                <a:tc>
                  <a:txBody>
                    <a:bodyPr/>
                    <a:lstStyle/>
                    <a:p>
                      <a:pPr algn="ctr" fontAlgn="b"/>
                      <a:r>
                        <a:rPr lang="en-US" sz="1400" u="none" strike="noStrike">
                          <a:effectLst/>
                        </a:rPr>
                        <a:t>…</a:t>
                      </a:r>
                      <a:endParaRPr lang="en-US" sz="1400" b="0" i="0" u="none" strike="noStrike">
                        <a:solidFill>
                          <a:schemeClr val="tx1"/>
                        </a:solidFill>
                        <a:effectLst/>
                        <a:latin typeface="Calibri"/>
                      </a:endParaRPr>
                    </a:p>
                  </a:txBody>
                  <a:tcPr marL="12591" marR="12591" marT="11332" marB="0" anchor="b"/>
                </a:tc>
                <a:extLst>
                  <a:ext uri="{0D108BD9-81ED-4DB2-BD59-A6C34878D82A}">
                    <a16:rowId xmlns:a16="http://schemas.microsoft.com/office/drawing/2014/main" val="10010"/>
                  </a:ext>
                </a:extLst>
              </a:tr>
              <a:tr h="228910">
                <a:tc>
                  <a:txBody>
                    <a:bodyPr/>
                    <a:lstStyle/>
                    <a:p>
                      <a:pPr algn="ctr" fontAlgn="b"/>
                      <a:r>
                        <a:rPr lang="en-US" sz="1400" u="none" strike="noStrike">
                          <a:effectLst/>
                        </a:rPr>
                        <a:t>…</a:t>
                      </a:r>
                      <a:endParaRPr lang="en-US" sz="1400" b="0" i="0" u="none" strike="noStrike">
                        <a:solidFill>
                          <a:schemeClr val="tx1"/>
                        </a:solidFill>
                        <a:effectLst/>
                        <a:latin typeface="Calibri"/>
                      </a:endParaRPr>
                    </a:p>
                  </a:txBody>
                  <a:tcPr marL="12591" marR="12591" marT="11332" marB="0" anchor="b"/>
                </a:tc>
                <a:tc>
                  <a:txBody>
                    <a:bodyPr/>
                    <a:lstStyle/>
                    <a:p>
                      <a:pPr algn="ctr" fontAlgn="b"/>
                      <a:r>
                        <a:rPr lang="en-US" sz="1400" u="none" strike="noStrike">
                          <a:effectLst/>
                        </a:rPr>
                        <a:t>…</a:t>
                      </a:r>
                      <a:endParaRPr lang="en-US" sz="1400" b="0" i="0" u="none" strike="noStrike">
                        <a:solidFill>
                          <a:schemeClr val="tx1"/>
                        </a:solidFill>
                        <a:effectLst/>
                        <a:latin typeface="Calibri"/>
                      </a:endParaRPr>
                    </a:p>
                  </a:txBody>
                  <a:tcPr marL="12591" marR="12591" marT="11332" marB="0" anchor="b"/>
                </a:tc>
                <a:tc>
                  <a:txBody>
                    <a:bodyPr/>
                    <a:lstStyle/>
                    <a:p>
                      <a:pPr algn="ctr" fontAlgn="b"/>
                      <a:r>
                        <a:rPr lang="en-US" sz="1400" u="none" strike="noStrike">
                          <a:effectLst/>
                        </a:rPr>
                        <a:t>…</a:t>
                      </a:r>
                      <a:endParaRPr lang="en-US" sz="1400" b="0" i="0" u="none" strike="noStrike">
                        <a:solidFill>
                          <a:schemeClr val="tx1"/>
                        </a:solidFill>
                        <a:effectLst/>
                        <a:latin typeface="Calibri"/>
                      </a:endParaRPr>
                    </a:p>
                  </a:txBody>
                  <a:tcPr marL="12591" marR="12591" marT="11332" marB="0" anchor="b"/>
                </a:tc>
                <a:extLst>
                  <a:ext uri="{0D108BD9-81ED-4DB2-BD59-A6C34878D82A}">
                    <a16:rowId xmlns:a16="http://schemas.microsoft.com/office/drawing/2014/main" val="10011"/>
                  </a:ext>
                </a:extLst>
              </a:tr>
              <a:tr h="228910">
                <a:tc>
                  <a:txBody>
                    <a:bodyPr/>
                    <a:lstStyle/>
                    <a:p>
                      <a:pPr algn="ctr" fontAlgn="b"/>
                      <a:r>
                        <a:rPr lang="en-US" sz="1400" u="none" strike="noStrike">
                          <a:effectLst/>
                        </a:rPr>
                        <a:t>…</a:t>
                      </a:r>
                      <a:endParaRPr lang="en-US" sz="1400" b="0" i="0" u="none" strike="noStrike">
                        <a:solidFill>
                          <a:schemeClr val="tx1"/>
                        </a:solidFill>
                        <a:effectLst/>
                        <a:latin typeface="Calibri"/>
                      </a:endParaRPr>
                    </a:p>
                  </a:txBody>
                  <a:tcPr marL="12591" marR="12591" marT="11332" marB="0" anchor="b"/>
                </a:tc>
                <a:tc>
                  <a:txBody>
                    <a:bodyPr/>
                    <a:lstStyle/>
                    <a:p>
                      <a:pPr algn="ctr" fontAlgn="b"/>
                      <a:r>
                        <a:rPr lang="en-US" sz="1400" u="none" strike="noStrike">
                          <a:effectLst/>
                        </a:rPr>
                        <a:t>…</a:t>
                      </a:r>
                      <a:endParaRPr lang="en-US" sz="1400" b="0" i="0" u="none" strike="noStrike">
                        <a:solidFill>
                          <a:schemeClr val="tx1"/>
                        </a:solidFill>
                        <a:effectLst/>
                        <a:latin typeface="Calibri"/>
                      </a:endParaRPr>
                    </a:p>
                  </a:txBody>
                  <a:tcPr marL="12591" marR="12591" marT="11332" marB="0" anchor="b"/>
                </a:tc>
                <a:tc>
                  <a:txBody>
                    <a:bodyPr/>
                    <a:lstStyle/>
                    <a:p>
                      <a:pPr algn="ctr" fontAlgn="b"/>
                      <a:r>
                        <a:rPr lang="en-US" sz="1400" u="none" strike="noStrike">
                          <a:effectLst/>
                        </a:rPr>
                        <a:t>…</a:t>
                      </a:r>
                      <a:endParaRPr lang="en-US" sz="1400" b="0" i="0" u="none" strike="noStrike">
                        <a:solidFill>
                          <a:schemeClr val="tx1"/>
                        </a:solidFill>
                        <a:effectLst/>
                        <a:latin typeface="Calibri"/>
                      </a:endParaRPr>
                    </a:p>
                  </a:txBody>
                  <a:tcPr marL="12591" marR="12591" marT="11332" marB="0" anchor="b"/>
                </a:tc>
                <a:extLst>
                  <a:ext uri="{0D108BD9-81ED-4DB2-BD59-A6C34878D82A}">
                    <a16:rowId xmlns:a16="http://schemas.microsoft.com/office/drawing/2014/main" val="10012"/>
                  </a:ext>
                </a:extLst>
              </a:tr>
              <a:tr h="228910">
                <a:tc>
                  <a:txBody>
                    <a:bodyPr/>
                    <a:lstStyle/>
                    <a:p>
                      <a:pPr algn="ctr" fontAlgn="b"/>
                      <a:r>
                        <a:rPr lang="en-US" sz="1400" u="none" strike="noStrike">
                          <a:effectLst/>
                        </a:rPr>
                        <a:t>…</a:t>
                      </a:r>
                      <a:endParaRPr lang="en-US" sz="1400" b="0" i="0" u="none" strike="noStrike">
                        <a:solidFill>
                          <a:schemeClr val="tx1"/>
                        </a:solidFill>
                        <a:effectLst/>
                        <a:latin typeface="Calibri"/>
                      </a:endParaRPr>
                    </a:p>
                  </a:txBody>
                  <a:tcPr marL="12591" marR="12591" marT="11332" marB="0" anchor="b"/>
                </a:tc>
                <a:tc>
                  <a:txBody>
                    <a:bodyPr/>
                    <a:lstStyle/>
                    <a:p>
                      <a:pPr algn="ctr" fontAlgn="b"/>
                      <a:r>
                        <a:rPr lang="en-US" sz="1400" u="none" strike="noStrike">
                          <a:effectLst/>
                        </a:rPr>
                        <a:t>…</a:t>
                      </a:r>
                      <a:endParaRPr lang="en-US" sz="1400" b="0" i="0" u="none" strike="noStrike">
                        <a:solidFill>
                          <a:schemeClr val="tx1"/>
                        </a:solidFill>
                        <a:effectLst/>
                        <a:latin typeface="Calibri"/>
                      </a:endParaRPr>
                    </a:p>
                  </a:txBody>
                  <a:tcPr marL="12591" marR="12591" marT="11332" marB="0" anchor="b"/>
                </a:tc>
                <a:tc>
                  <a:txBody>
                    <a:bodyPr/>
                    <a:lstStyle/>
                    <a:p>
                      <a:pPr algn="ctr" fontAlgn="b"/>
                      <a:r>
                        <a:rPr lang="en-US" sz="1400" u="none" strike="noStrike">
                          <a:effectLst/>
                        </a:rPr>
                        <a:t>…</a:t>
                      </a:r>
                      <a:endParaRPr lang="en-US" sz="1400" b="0" i="0" u="none" strike="noStrike">
                        <a:solidFill>
                          <a:schemeClr val="tx1"/>
                        </a:solidFill>
                        <a:effectLst/>
                        <a:latin typeface="Calibri"/>
                      </a:endParaRPr>
                    </a:p>
                  </a:txBody>
                  <a:tcPr marL="12591" marR="12591" marT="11332" marB="0" anchor="b"/>
                </a:tc>
                <a:extLst>
                  <a:ext uri="{0D108BD9-81ED-4DB2-BD59-A6C34878D82A}">
                    <a16:rowId xmlns:a16="http://schemas.microsoft.com/office/drawing/2014/main" val="10013"/>
                  </a:ext>
                </a:extLst>
              </a:tr>
              <a:tr h="228910">
                <a:tc>
                  <a:txBody>
                    <a:bodyPr/>
                    <a:lstStyle/>
                    <a:p>
                      <a:pPr algn="ctr" fontAlgn="b"/>
                      <a:r>
                        <a:rPr lang="en-US" sz="1400" u="none" strike="noStrike">
                          <a:effectLst/>
                        </a:rPr>
                        <a:t>…</a:t>
                      </a:r>
                      <a:endParaRPr lang="en-US" sz="1400" b="0" i="0" u="none" strike="noStrike">
                        <a:solidFill>
                          <a:schemeClr val="tx1"/>
                        </a:solidFill>
                        <a:effectLst/>
                        <a:latin typeface="Calibri"/>
                      </a:endParaRPr>
                    </a:p>
                  </a:txBody>
                  <a:tcPr marL="12591" marR="12591" marT="11332" marB="0" anchor="b"/>
                </a:tc>
                <a:tc>
                  <a:txBody>
                    <a:bodyPr/>
                    <a:lstStyle/>
                    <a:p>
                      <a:pPr algn="ctr" fontAlgn="b"/>
                      <a:r>
                        <a:rPr lang="en-US" sz="1400" u="none" strike="noStrike" dirty="0">
                          <a:effectLst/>
                        </a:rPr>
                        <a:t>…</a:t>
                      </a:r>
                      <a:endParaRPr lang="en-US" sz="1400" b="0" i="0" u="none" strike="noStrike" dirty="0">
                        <a:solidFill>
                          <a:schemeClr val="tx1"/>
                        </a:solidFill>
                        <a:effectLst/>
                        <a:latin typeface="Calibri"/>
                      </a:endParaRPr>
                    </a:p>
                  </a:txBody>
                  <a:tcPr marL="12591" marR="12591" marT="11332" marB="0" anchor="b"/>
                </a:tc>
                <a:tc>
                  <a:txBody>
                    <a:bodyPr/>
                    <a:lstStyle/>
                    <a:p>
                      <a:pPr algn="ctr" fontAlgn="b"/>
                      <a:r>
                        <a:rPr lang="en-US" sz="1400" u="none" strike="noStrike" dirty="0">
                          <a:effectLst/>
                        </a:rPr>
                        <a:t>…</a:t>
                      </a:r>
                      <a:endParaRPr lang="en-US" sz="1400" b="0" i="0" u="none" strike="noStrike" dirty="0">
                        <a:solidFill>
                          <a:schemeClr val="tx1"/>
                        </a:solidFill>
                        <a:effectLst/>
                        <a:latin typeface="Calibri"/>
                      </a:endParaRPr>
                    </a:p>
                  </a:txBody>
                  <a:tcPr marL="12591" marR="12591" marT="11332" marB="0" anchor="b"/>
                </a:tc>
                <a:extLst>
                  <a:ext uri="{0D108BD9-81ED-4DB2-BD59-A6C34878D82A}">
                    <a16:rowId xmlns:a16="http://schemas.microsoft.com/office/drawing/2014/main" val="10014"/>
                  </a:ext>
                </a:extLst>
              </a:tr>
            </a:tbl>
          </a:graphicData>
        </a:graphic>
      </p:graphicFrame>
      <p:sp>
        <p:nvSpPr>
          <p:cNvPr id="6" name="TextBox 5">
            <a:extLst>
              <a:ext uri="{FF2B5EF4-FFF2-40B4-BE49-F238E27FC236}">
                <a16:creationId xmlns:a16="http://schemas.microsoft.com/office/drawing/2014/main" id="{AD5AB335-0213-0E28-1770-8D94DBFBD301}"/>
              </a:ext>
            </a:extLst>
          </p:cNvPr>
          <p:cNvSpPr txBox="1"/>
          <p:nvPr/>
        </p:nvSpPr>
        <p:spPr>
          <a:xfrm>
            <a:off x="9245600" y="3117356"/>
            <a:ext cx="1625600" cy="1815882"/>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r>
              <a:rPr lang="en-US" sz="1600" b="1" dirty="0"/>
              <a:t>New case:</a:t>
            </a:r>
          </a:p>
          <a:p>
            <a:endParaRPr lang="en-US" sz="1600" dirty="0"/>
          </a:p>
          <a:p>
            <a:r>
              <a:rPr lang="en-US" sz="1600" dirty="0"/>
              <a:t>Age: 40</a:t>
            </a:r>
          </a:p>
          <a:p>
            <a:r>
              <a:rPr lang="en-US" sz="1600" dirty="0"/>
              <a:t>Gender: F</a:t>
            </a:r>
          </a:p>
          <a:p>
            <a:r>
              <a:rPr lang="en-US" sz="1600" dirty="0"/>
              <a:t>Income: $55,000</a:t>
            </a:r>
          </a:p>
          <a:p>
            <a:r>
              <a:rPr lang="en-US" sz="1600" dirty="0"/>
              <a:t>...</a:t>
            </a:r>
          </a:p>
        </p:txBody>
      </p:sp>
      <p:cxnSp>
        <p:nvCxnSpPr>
          <p:cNvPr id="7" name="Straight Arrow Connector 6">
            <a:extLst>
              <a:ext uri="{FF2B5EF4-FFF2-40B4-BE49-F238E27FC236}">
                <a16:creationId xmlns:a16="http://schemas.microsoft.com/office/drawing/2014/main" id="{BB915216-1888-62E0-9A80-FD62CE9D67F9}"/>
              </a:ext>
            </a:extLst>
          </p:cNvPr>
          <p:cNvCxnSpPr>
            <a:cxnSpLocks/>
            <a:stCxn id="6" idx="1"/>
          </p:cNvCxnSpPr>
          <p:nvPr/>
        </p:nvCxnSpPr>
        <p:spPr>
          <a:xfrm flipH="1" flipV="1">
            <a:off x="5191760" y="3243641"/>
            <a:ext cx="4053840" cy="781656"/>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8" name="Straight Arrow Connector 7">
            <a:extLst>
              <a:ext uri="{FF2B5EF4-FFF2-40B4-BE49-F238E27FC236}">
                <a16:creationId xmlns:a16="http://schemas.microsoft.com/office/drawing/2014/main" id="{23D2328C-C74A-D0C7-2B53-585C22F21681}"/>
              </a:ext>
            </a:extLst>
          </p:cNvPr>
          <p:cNvCxnSpPr>
            <a:cxnSpLocks/>
            <a:stCxn id="6" idx="1"/>
          </p:cNvCxnSpPr>
          <p:nvPr/>
        </p:nvCxnSpPr>
        <p:spPr>
          <a:xfrm flipH="1">
            <a:off x="5242560" y="4025297"/>
            <a:ext cx="4003040" cy="126285"/>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E46B9B99-6FAB-FE26-9D4E-0B9798884B6F}"/>
              </a:ext>
            </a:extLst>
          </p:cNvPr>
          <p:cNvCxnSpPr>
            <a:cxnSpLocks/>
            <a:stCxn id="6" idx="1"/>
          </p:cNvCxnSpPr>
          <p:nvPr/>
        </p:nvCxnSpPr>
        <p:spPr>
          <a:xfrm flipH="1">
            <a:off x="5242560" y="4025297"/>
            <a:ext cx="4003040" cy="1034226"/>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C239EBBF-E253-2E49-4B8A-BF3DD09F0C1B}"/>
              </a:ext>
            </a:extLst>
          </p:cNvPr>
          <p:cNvSpPr txBox="1"/>
          <p:nvPr/>
        </p:nvSpPr>
        <p:spPr>
          <a:xfrm>
            <a:off x="5885801" y="5095764"/>
            <a:ext cx="3160289" cy="461665"/>
          </a:xfrm>
          <a:prstGeom prst="rect">
            <a:avLst/>
          </a:prstGeom>
          <a:noFill/>
        </p:spPr>
        <p:txBody>
          <a:bodyPr wrap="none" rtlCol="0">
            <a:spAutoFit/>
          </a:bodyPr>
          <a:lstStyle/>
          <a:p>
            <a:r>
              <a:rPr lang="en-US" sz="2400" dirty="0"/>
              <a:t>If Majority is </a:t>
            </a:r>
            <a:r>
              <a:rPr lang="en-US" sz="2400" b="1" dirty="0"/>
              <a:t>Non-buyer</a:t>
            </a:r>
          </a:p>
        </p:txBody>
      </p:sp>
      <p:sp>
        <p:nvSpPr>
          <p:cNvPr id="11" name="TextBox 10">
            <a:extLst>
              <a:ext uri="{FF2B5EF4-FFF2-40B4-BE49-F238E27FC236}">
                <a16:creationId xmlns:a16="http://schemas.microsoft.com/office/drawing/2014/main" id="{8BC92346-B907-C822-7430-43F2075196F6}"/>
              </a:ext>
            </a:extLst>
          </p:cNvPr>
          <p:cNvSpPr txBox="1"/>
          <p:nvPr/>
        </p:nvSpPr>
        <p:spPr>
          <a:xfrm>
            <a:off x="5885794" y="5552964"/>
            <a:ext cx="3586688" cy="461665"/>
          </a:xfrm>
          <a:prstGeom prst="rect">
            <a:avLst/>
          </a:prstGeom>
          <a:noFill/>
        </p:spPr>
        <p:txBody>
          <a:bodyPr wrap="none" rtlCol="0">
            <a:spAutoFit/>
          </a:bodyPr>
          <a:lstStyle/>
          <a:p>
            <a:r>
              <a:rPr lang="en-US" sz="2400" dirty="0"/>
              <a:t>then classify as </a:t>
            </a:r>
            <a:r>
              <a:rPr lang="en-US" sz="2400" b="1" dirty="0"/>
              <a:t>Non-buyer</a:t>
            </a:r>
          </a:p>
        </p:txBody>
      </p:sp>
    </p:spTree>
    <p:extLst>
      <p:ext uri="{BB962C8B-B14F-4D97-AF65-F5344CB8AC3E}">
        <p14:creationId xmlns:p14="http://schemas.microsoft.com/office/powerpoint/2010/main" val="3580294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right)">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right)">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09600" y="777240"/>
            <a:ext cx="5892800" cy="53035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grpSp>
        <p:nvGrpSpPr>
          <p:cNvPr id="166" name="Group 165"/>
          <p:cNvGrpSpPr/>
          <p:nvPr/>
        </p:nvGrpSpPr>
        <p:grpSpPr>
          <a:xfrm>
            <a:off x="2984664" y="1044077"/>
            <a:ext cx="917121" cy="4116348"/>
            <a:chOff x="3984941" y="877483"/>
            <a:chExt cx="818429" cy="3430290"/>
          </a:xfrm>
        </p:grpSpPr>
        <p:sp>
          <p:nvSpPr>
            <p:cNvPr id="25" name="Oval 24"/>
            <p:cNvSpPr/>
            <p:nvPr/>
          </p:nvSpPr>
          <p:spPr>
            <a:xfrm>
              <a:off x="4404135" y="877483"/>
              <a:ext cx="399235" cy="23483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rPr>
                <a:t>A</a:t>
              </a:r>
            </a:p>
          </p:txBody>
        </p:sp>
        <p:sp>
          <p:nvSpPr>
            <p:cNvPr id="59" name="Oval 58"/>
            <p:cNvSpPr/>
            <p:nvPr/>
          </p:nvSpPr>
          <p:spPr>
            <a:xfrm>
              <a:off x="3984941" y="4116778"/>
              <a:ext cx="310436" cy="19099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0070C0"/>
                  </a:solidFill>
                </a:rPr>
                <a:t>B</a:t>
              </a:r>
            </a:p>
          </p:txBody>
        </p:sp>
      </p:grpSp>
      <p:grpSp>
        <p:nvGrpSpPr>
          <p:cNvPr id="191" name="Group 190"/>
          <p:cNvGrpSpPr/>
          <p:nvPr/>
        </p:nvGrpSpPr>
        <p:grpSpPr>
          <a:xfrm>
            <a:off x="974170" y="955841"/>
            <a:ext cx="5181521" cy="4420844"/>
            <a:chOff x="959222" y="796530"/>
            <a:chExt cx="3886141" cy="3684037"/>
          </a:xfrm>
        </p:grpSpPr>
        <p:sp>
          <p:nvSpPr>
            <p:cNvPr id="15" name="Oval 14"/>
            <p:cNvSpPr/>
            <p:nvPr/>
          </p:nvSpPr>
          <p:spPr>
            <a:xfrm>
              <a:off x="2791749" y="2824134"/>
              <a:ext cx="209359" cy="155970"/>
            </a:xfrm>
            <a:prstGeom prst="ellipse">
              <a:avLst/>
            </a:prstGeom>
            <a:solidFill>
              <a:srgbClr val="FF000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9" name="Oval 18"/>
            <p:cNvSpPr/>
            <p:nvPr/>
          </p:nvSpPr>
          <p:spPr>
            <a:xfrm>
              <a:off x="1605379" y="952500"/>
              <a:ext cx="209359" cy="155970"/>
            </a:xfrm>
            <a:prstGeom prst="ellipse">
              <a:avLst/>
            </a:prstGeom>
            <a:solidFill>
              <a:srgbClr val="FF000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1" name="Oval 20"/>
            <p:cNvSpPr/>
            <p:nvPr/>
          </p:nvSpPr>
          <p:spPr>
            <a:xfrm>
              <a:off x="2577404" y="1144930"/>
              <a:ext cx="209359" cy="155970"/>
            </a:xfrm>
            <a:prstGeom prst="ellipse">
              <a:avLst/>
            </a:prstGeom>
            <a:solidFill>
              <a:srgbClr val="FF000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2" name="Oval 21"/>
            <p:cNvSpPr/>
            <p:nvPr/>
          </p:nvSpPr>
          <p:spPr>
            <a:xfrm>
              <a:off x="2373030" y="1576378"/>
              <a:ext cx="209359" cy="155970"/>
            </a:xfrm>
            <a:prstGeom prst="ellipse">
              <a:avLst/>
            </a:prstGeom>
            <a:solidFill>
              <a:srgbClr val="FF000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3" name="Oval 22"/>
            <p:cNvSpPr/>
            <p:nvPr/>
          </p:nvSpPr>
          <p:spPr>
            <a:xfrm>
              <a:off x="4591241" y="2819577"/>
              <a:ext cx="209359" cy="155970"/>
            </a:xfrm>
            <a:prstGeom prst="ellipse">
              <a:avLst/>
            </a:prstGeom>
            <a:solidFill>
              <a:srgbClr val="FF000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6" name="Oval 25"/>
            <p:cNvSpPr/>
            <p:nvPr/>
          </p:nvSpPr>
          <p:spPr>
            <a:xfrm>
              <a:off x="3181464" y="1222915"/>
              <a:ext cx="209359" cy="155970"/>
            </a:xfrm>
            <a:prstGeom prst="ellipse">
              <a:avLst/>
            </a:prstGeom>
            <a:solidFill>
              <a:srgbClr val="FF000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7" name="Oval 26"/>
            <p:cNvSpPr/>
            <p:nvPr/>
          </p:nvSpPr>
          <p:spPr>
            <a:xfrm>
              <a:off x="3294755" y="2146072"/>
              <a:ext cx="209359" cy="155970"/>
            </a:xfrm>
            <a:prstGeom prst="ellipse">
              <a:avLst/>
            </a:prstGeom>
            <a:solidFill>
              <a:srgbClr val="FF000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9" name="Oval 28"/>
            <p:cNvSpPr/>
            <p:nvPr/>
          </p:nvSpPr>
          <p:spPr>
            <a:xfrm>
              <a:off x="3070894" y="2599801"/>
              <a:ext cx="209359" cy="155970"/>
            </a:xfrm>
            <a:prstGeom prst="ellipse">
              <a:avLst/>
            </a:prstGeom>
            <a:solidFill>
              <a:srgbClr val="FF000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0" name="Oval 29"/>
            <p:cNvSpPr/>
            <p:nvPr/>
          </p:nvSpPr>
          <p:spPr>
            <a:xfrm>
              <a:off x="4494265" y="1815903"/>
              <a:ext cx="209359" cy="155970"/>
            </a:xfrm>
            <a:prstGeom prst="ellipse">
              <a:avLst/>
            </a:prstGeom>
            <a:solidFill>
              <a:srgbClr val="FF000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1" name="Oval 30"/>
            <p:cNvSpPr/>
            <p:nvPr/>
          </p:nvSpPr>
          <p:spPr>
            <a:xfrm>
              <a:off x="3365900" y="1420409"/>
              <a:ext cx="209359" cy="155970"/>
            </a:xfrm>
            <a:prstGeom prst="ellipse">
              <a:avLst/>
            </a:prstGeom>
            <a:solidFill>
              <a:srgbClr val="FF000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2" name="Oval 31"/>
            <p:cNvSpPr/>
            <p:nvPr/>
          </p:nvSpPr>
          <p:spPr>
            <a:xfrm>
              <a:off x="4374177" y="4126074"/>
              <a:ext cx="209359" cy="155970"/>
            </a:xfrm>
            <a:prstGeom prst="ellipse">
              <a:avLst/>
            </a:prstGeom>
            <a:solidFill>
              <a:srgbClr val="FF000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3" name="Oval 32"/>
            <p:cNvSpPr/>
            <p:nvPr/>
          </p:nvSpPr>
          <p:spPr>
            <a:xfrm>
              <a:off x="4075547" y="1186454"/>
              <a:ext cx="209359" cy="155970"/>
            </a:xfrm>
            <a:prstGeom prst="ellipse">
              <a:avLst/>
            </a:prstGeom>
            <a:solidFill>
              <a:srgbClr val="FF000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9" name="Oval 48"/>
            <p:cNvSpPr/>
            <p:nvPr/>
          </p:nvSpPr>
          <p:spPr>
            <a:xfrm>
              <a:off x="1752203" y="2432185"/>
              <a:ext cx="209359" cy="155970"/>
            </a:xfrm>
            <a:prstGeom prst="ellipse">
              <a:avLst/>
            </a:prstGeom>
            <a:solidFill>
              <a:srgbClr val="FF000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50" name="Oval 49"/>
            <p:cNvSpPr/>
            <p:nvPr/>
          </p:nvSpPr>
          <p:spPr>
            <a:xfrm>
              <a:off x="2163671" y="2599801"/>
              <a:ext cx="209359" cy="155970"/>
            </a:xfrm>
            <a:prstGeom prst="ellipse">
              <a:avLst/>
            </a:prstGeom>
            <a:solidFill>
              <a:srgbClr val="FF000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51" name="Oval 50"/>
            <p:cNvSpPr/>
            <p:nvPr/>
          </p:nvSpPr>
          <p:spPr>
            <a:xfrm>
              <a:off x="1265058" y="2677786"/>
              <a:ext cx="209359" cy="155970"/>
            </a:xfrm>
            <a:prstGeom prst="ellipse">
              <a:avLst/>
            </a:prstGeom>
            <a:solidFill>
              <a:srgbClr val="FF000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57" name="Oval 56"/>
            <p:cNvSpPr/>
            <p:nvPr/>
          </p:nvSpPr>
          <p:spPr>
            <a:xfrm>
              <a:off x="1447800" y="3848100"/>
              <a:ext cx="209359" cy="155970"/>
            </a:xfrm>
            <a:prstGeom prst="ellipse">
              <a:avLst/>
            </a:prstGeom>
            <a:solidFill>
              <a:srgbClr val="FF000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61" name="Oval 60"/>
            <p:cNvSpPr/>
            <p:nvPr/>
          </p:nvSpPr>
          <p:spPr>
            <a:xfrm>
              <a:off x="1298591" y="1880721"/>
              <a:ext cx="209359" cy="155970"/>
            </a:xfrm>
            <a:prstGeom prst="ellipse">
              <a:avLst/>
            </a:prstGeom>
            <a:solidFill>
              <a:srgbClr val="FF000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34" name="Oval 133"/>
            <p:cNvSpPr/>
            <p:nvPr/>
          </p:nvSpPr>
          <p:spPr>
            <a:xfrm>
              <a:off x="1596769" y="1417370"/>
              <a:ext cx="209359" cy="155970"/>
            </a:xfrm>
            <a:prstGeom prst="ellipse">
              <a:avLst/>
            </a:prstGeom>
            <a:solidFill>
              <a:srgbClr val="FF000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35" name="Oval 134"/>
            <p:cNvSpPr/>
            <p:nvPr/>
          </p:nvSpPr>
          <p:spPr>
            <a:xfrm>
              <a:off x="2050380" y="2084799"/>
              <a:ext cx="209359" cy="155970"/>
            </a:xfrm>
            <a:prstGeom prst="ellipse">
              <a:avLst/>
            </a:prstGeom>
            <a:solidFill>
              <a:srgbClr val="FF000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36" name="Oval 135"/>
            <p:cNvSpPr/>
            <p:nvPr/>
          </p:nvSpPr>
          <p:spPr>
            <a:xfrm>
              <a:off x="2818483" y="1463959"/>
              <a:ext cx="209359" cy="155970"/>
            </a:xfrm>
            <a:prstGeom prst="ellipse">
              <a:avLst/>
            </a:prstGeom>
            <a:solidFill>
              <a:srgbClr val="FF000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37" name="Oval 136"/>
            <p:cNvSpPr/>
            <p:nvPr/>
          </p:nvSpPr>
          <p:spPr>
            <a:xfrm>
              <a:off x="2364419" y="2041248"/>
              <a:ext cx="209359" cy="155970"/>
            </a:xfrm>
            <a:prstGeom prst="ellipse">
              <a:avLst/>
            </a:prstGeom>
            <a:solidFill>
              <a:srgbClr val="FF000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38" name="Oval 137"/>
            <p:cNvSpPr/>
            <p:nvPr/>
          </p:nvSpPr>
          <p:spPr>
            <a:xfrm>
              <a:off x="3962256" y="2766912"/>
              <a:ext cx="209359" cy="155970"/>
            </a:xfrm>
            <a:prstGeom prst="ellipse">
              <a:avLst/>
            </a:prstGeom>
            <a:solidFill>
              <a:srgbClr val="FF000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40" name="Oval 139"/>
            <p:cNvSpPr/>
            <p:nvPr/>
          </p:nvSpPr>
          <p:spPr>
            <a:xfrm>
              <a:off x="2914841" y="2247900"/>
              <a:ext cx="209359" cy="155970"/>
            </a:xfrm>
            <a:prstGeom prst="ellipse">
              <a:avLst/>
            </a:prstGeom>
            <a:solidFill>
              <a:srgbClr val="FF000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41" name="Oval 140"/>
            <p:cNvSpPr/>
            <p:nvPr/>
          </p:nvSpPr>
          <p:spPr>
            <a:xfrm>
              <a:off x="2686162" y="1961745"/>
              <a:ext cx="209359" cy="155970"/>
            </a:xfrm>
            <a:prstGeom prst="ellipse">
              <a:avLst/>
            </a:prstGeom>
            <a:solidFill>
              <a:srgbClr val="FF000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42" name="Oval 141"/>
            <p:cNvSpPr/>
            <p:nvPr/>
          </p:nvSpPr>
          <p:spPr>
            <a:xfrm>
              <a:off x="3495503" y="2579546"/>
              <a:ext cx="209359" cy="155970"/>
            </a:xfrm>
            <a:prstGeom prst="ellipse">
              <a:avLst/>
            </a:prstGeom>
            <a:solidFill>
              <a:srgbClr val="FF000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43" name="Oval 142"/>
            <p:cNvSpPr/>
            <p:nvPr/>
          </p:nvSpPr>
          <p:spPr>
            <a:xfrm>
              <a:off x="4373271" y="2423576"/>
              <a:ext cx="209359" cy="155970"/>
            </a:xfrm>
            <a:prstGeom prst="ellipse">
              <a:avLst/>
            </a:prstGeom>
            <a:solidFill>
              <a:srgbClr val="FF000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44" name="Oval 143"/>
            <p:cNvSpPr/>
            <p:nvPr/>
          </p:nvSpPr>
          <p:spPr>
            <a:xfrm>
              <a:off x="2523050" y="4324597"/>
              <a:ext cx="209359" cy="155970"/>
            </a:xfrm>
            <a:prstGeom prst="ellipse">
              <a:avLst/>
            </a:prstGeom>
            <a:solidFill>
              <a:srgbClr val="FF000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46" name="Oval 145"/>
            <p:cNvSpPr/>
            <p:nvPr/>
          </p:nvSpPr>
          <p:spPr>
            <a:xfrm>
              <a:off x="3357290" y="1885279"/>
              <a:ext cx="209359" cy="155970"/>
            </a:xfrm>
            <a:prstGeom prst="ellipse">
              <a:avLst/>
            </a:prstGeom>
            <a:solidFill>
              <a:srgbClr val="FF000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48" name="Oval 147"/>
            <p:cNvSpPr/>
            <p:nvPr/>
          </p:nvSpPr>
          <p:spPr>
            <a:xfrm>
              <a:off x="4066936" y="1651324"/>
              <a:ext cx="209359" cy="155970"/>
            </a:xfrm>
            <a:prstGeom prst="ellipse">
              <a:avLst/>
            </a:prstGeom>
            <a:solidFill>
              <a:srgbClr val="FF000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49" name="Oval 148"/>
            <p:cNvSpPr/>
            <p:nvPr/>
          </p:nvSpPr>
          <p:spPr>
            <a:xfrm>
              <a:off x="1732717" y="2668165"/>
              <a:ext cx="209359" cy="155970"/>
            </a:xfrm>
            <a:prstGeom prst="ellipse">
              <a:avLst/>
            </a:prstGeom>
            <a:solidFill>
              <a:srgbClr val="FF000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61" name="Oval 160"/>
            <p:cNvSpPr/>
            <p:nvPr/>
          </p:nvSpPr>
          <p:spPr>
            <a:xfrm>
              <a:off x="1289981" y="2345591"/>
              <a:ext cx="209359" cy="155970"/>
            </a:xfrm>
            <a:prstGeom prst="ellipse">
              <a:avLst/>
            </a:prstGeom>
            <a:solidFill>
              <a:srgbClr val="FF000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74" name="Oval 173"/>
            <p:cNvSpPr/>
            <p:nvPr/>
          </p:nvSpPr>
          <p:spPr>
            <a:xfrm>
              <a:off x="4636004" y="983702"/>
              <a:ext cx="209359" cy="155970"/>
            </a:xfrm>
            <a:prstGeom prst="ellipse">
              <a:avLst/>
            </a:prstGeom>
            <a:solidFill>
              <a:srgbClr val="FF000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75" name="Oval 174"/>
            <p:cNvSpPr/>
            <p:nvPr/>
          </p:nvSpPr>
          <p:spPr>
            <a:xfrm>
              <a:off x="3433873" y="796530"/>
              <a:ext cx="209359" cy="155970"/>
            </a:xfrm>
            <a:prstGeom prst="ellipse">
              <a:avLst/>
            </a:prstGeom>
            <a:solidFill>
              <a:srgbClr val="FF000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76" name="Oval 175"/>
            <p:cNvSpPr/>
            <p:nvPr/>
          </p:nvSpPr>
          <p:spPr>
            <a:xfrm>
              <a:off x="2413071" y="796530"/>
              <a:ext cx="209359" cy="155970"/>
            </a:xfrm>
            <a:prstGeom prst="ellipse">
              <a:avLst/>
            </a:prstGeom>
            <a:solidFill>
              <a:srgbClr val="FF000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77" name="Oval 176"/>
            <p:cNvSpPr/>
            <p:nvPr/>
          </p:nvSpPr>
          <p:spPr>
            <a:xfrm>
              <a:off x="2000441" y="1257300"/>
              <a:ext cx="209359" cy="155970"/>
            </a:xfrm>
            <a:prstGeom prst="ellipse">
              <a:avLst/>
            </a:prstGeom>
            <a:solidFill>
              <a:srgbClr val="FF000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78" name="Oval 177"/>
            <p:cNvSpPr/>
            <p:nvPr/>
          </p:nvSpPr>
          <p:spPr>
            <a:xfrm>
              <a:off x="3848100" y="2114676"/>
              <a:ext cx="209359" cy="155970"/>
            </a:xfrm>
            <a:prstGeom prst="ellipse">
              <a:avLst/>
            </a:prstGeom>
            <a:solidFill>
              <a:srgbClr val="FF000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79" name="Oval 178"/>
            <p:cNvSpPr/>
            <p:nvPr/>
          </p:nvSpPr>
          <p:spPr>
            <a:xfrm>
              <a:off x="959222" y="2081016"/>
              <a:ext cx="209359" cy="155970"/>
            </a:xfrm>
            <a:prstGeom prst="ellipse">
              <a:avLst/>
            </a:prstGeom>
            <a:solidFill>
              <a:srgbClr val="FF000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80" name="Oval 179"/>
            <p:cNvSpPr/>
            <p:nvPr/>
          </p:nvSpPr>
          <p:spPr>
            <a:xfrm>
              <a:off x="1006942" y="2501561"/>
              <a:ext cx="209359" cy="155970"/>
            </a:xfrm>
            <a:prstGeom prst="ellipse">
              <a:avLst/>
            </a:prstGeom>
            <a:solidFill>
              <a:srgbClr val="FF000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81" name="Oval 180"/>
            <p:cNvSpPr/>
            <p:nvPr/>
          </p:nvSpPr>
          <p:spPr>
            <a:xfrm>
              <a:off x="2652686" y="2501561"/>
              <a:ext cx="209359" cy="155970"/>
            </a:xfrm>
            <a:prstGeom prst="ellipse">
              <a:avLst/>
            </a:prstGeom>
            <a:solidFill>
              <a:srgbClr val="FF000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82" name="Oval 181"/>
            <p:cNvSpPr/>
            <p:nvPr/>
          </p:nvSpPr>
          <p:spPr>
            <a:xfrm>
              <a:off x="3469772" y="2922882"/>
              <a:ext cx="209359" cy="155970"/>
            </a:xfrm>
            <a:prstGeom prst="ellipse">
              <a:avLst/>
            </a:prstGeom>
            <a:solidFill>
              <a:srgbClr val="FF000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83" name="Oval 182"/>
            <p:cNvSpPr/>
            <p:nvPr/>
          </p:nvSpPr>
          <p:spPr>
            <a:xfrm>
              <a:off x="3962400" y="3050670"/>
              <a:ext cx="209359" cy="155970"/>
            </a:xfrm>
            <a:prstGeom prst="ellipse">
              <a:avLst/>
            </a:prstGeom>
            <a:solidFill>
              <a:srgbClr val="FF000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84" name="Oval 183"/>
            <p:cNvSpPr/>
            <p:nvPr/>
          </p:nvSpPr>
          <p:spPr>
            <a:xfrm>
              <a:off x="4010120" y="2408818"/>
              <a:ext cx="209359" cy="155970"/>
            </a:xfrm>
            <a:prstGeom prst="ellipse">
              <a:avLst/>
            </a:prstGeom>
            <a:solidFill>
              <a:srgbClr val="FF000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grpSp>
        <p:nvGrpSpPr>
          <p:cNvPr id="192" name="Group 191"/>
          <p:cNvGrpSpPr/>
          <p:nvPr/>
        </p:nvGrpSpPr>
        <p:grpSpPr>
          <a:xfrm>
            <a:off x="1021121" y="1210636"/>
            <a:ext cx="5229203" cy="4732969"/>
            <a:chOff x="994441" y="1008859"/>
            <a:chExt cx="3921902" cy="3944141"/>
          </a:xfrm>
        </p:grpSpPr>
        <p:sp>
          <p:nvSpPr>
            <p:cNvPr id="16" name="Oval 15"/>
            <p:cNvSpPr/>
            <p:nvPr/>
          </p:nvSpPr>
          <p:spPr>
            <a:xfrm>
              <a:off x="2850027" y="3140034"/>
              <a:ext cx="208381" cy="152400"/>
            </a:xfrm>
            <a:prstGeom prst="ellipse">
              <a:avLst/>
            </a:prstGeom>
            <a:solidFill>
              <a:srgbClr val="0070C0"/>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0" name="Oval 19"/>
            <p:cNvSpPr/>
            <p:nvPr/>
          </p:nvSpPr>
          <p:spPr>
            <a:xfrm>
              <a:off x="1862697" y="1739736"/>
              <a:ext cx="208381" cy="152400"/>
            </a:xfrm>
            <a:prstGeom prst="ellipse">
              <a:avLst/>
            </a:prstGeom>
            <a:solidFill>
              <a:srgbClr val="0070C0"/>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4" name="Oval 23"/>
            <p:cNvSpPr/>
            <p:nvPr/>
          </p:nvSpPr>
          <p:spPr>
            <a:xfrm>
              <a:off x="2564067" y="2247900"/>
              <a:ext cx="208381" cy="152400"/>
            </a:xfrm>
            <a:prstGeom prst="ellipse">
              <a:avLst/>
            </a:prstGeom>
            <a:solidFill>
              <a:srgbClr val="0070C0"/>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8" name="Oval 27"/>
            <p:cNvSpPr/>
            <p:nvPr/>
          </p:nvSpPr>
          <p:spPr>
            <a:xfrm>
              <a:off x="3225002" y="1008859"/>
              <a:ext cx="208381" cy="152400"/>
            </a:xfrm>
            <a:prstGeom prst="ellipse">
              <a:avLst/>
            </a:prstGeom>
            <a:solidFill>
              <a:srgbClr val="0070C0"/>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52" name="Oval 51"/>
            <p:cNvSpPr/>
            <p:nvPr/>
          </p:nvSpPr>
          <p:spPr>
            <a:xfrm>
              <a:off x="1768880" y="3455719"/>
              <a:ext cx="208381" cy="152400"/>
            </a:xfrm>
            <a:prstGeom prst="ellipse">
              <a:avLst/>
            </a:prstGeom>
            <a:solidFill>
              <a:srgbClr val="0070C0"/>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54" name="Oval 53"/>
            <p:cNvSpPr/>
            <p:nvPr/>
          </p:nvSpPr>
          <p:spPr>
            <a:xfrm>
              <a:off x="2481076" y="3814454"/>
              <a:ext cx="208381" cy="152400"/>
            </a:xfrm>
            <a:prstGeom prst="ellipse">
              <a:avLst/>
            </a:prstGeom>
            <a:solidFill>
              <a:srgbClr val="0070C0"/>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55" name="Oval 54"/>
            <p:cNvSpPr/>
            <p:nvPr/>
          </p:nvSpPr>
          <p:spPr>
            <a:xfrm>
              <a:off x="1098632" y="3578926"/>
              <a:ext cx="208381" cy="152400"/>
            </a:xfrm>
            <a:prstGeom prst="ellipse">
              <a:avLst/>
            </a:prstGeom>
            <a:solidFill>
              <a:srgbClr val="0070C0"/>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56" name="Oval 55"/>
            <p:cNvSpPr/>
            <p:nvPr/>
          </p:nvSpPr>
          <p:spPr>
            <a:xfrm>
              <a:off x="2137381" y="4300352"/>
              <a:ext cx="208381" cy="152400"/>
            </a:xfrm>
            <a:prstGeom prst="ellipse">
              <a:avLst/>
            </a:prstGeom>
            <a:solidFill>
              <a:srgbClr val="0070C0"/>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58" name="Oval 57"/>
            <p:cNvSpPr/>
            <p:nvPr/>
          </p:nvSpPr>
          <p:spPr>
            <a:xfrm>
              <a:off x="2258712" y="3152899"/>
              <a:ext cx="208381" cy="152400"/>
            </a:xfrm>
            <a:prstGeom prst="ellipse">
              <a:avLst/>
            </a:prstGeom>
            <a:solidFill>
              <a:srgbClr val="0070C0"/>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60" name="Oval 59"/>
            <p:cNvSpPr/>
            <p:nvPr/>
          </p:nvSpPr>
          <p:spPr>
            <a:xfrm>
              <a:off x="3460287" y="4595751"/>
              <a:ext cx="208381" cy="152400"/>
            </a:xfrm>
            <a:prstGeom prst="ellipse">
              <a:avLst/>
            </a:prstGeom>
            <a:solidFill>
              <a:srgbClr val="0070C0"/>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63" name="Oval 62"/>
            <p:cNvSpPr/>
            <p:nvPr/>
          </p:nvSpPr>
          <p:spPr>
            <a:xfrm>
              <a:off x="2875737" y="3956957"/>
              <a:ext cx="208381" cy="152400"/>
            </a:xfrm>
            <a:prstGeom prst="ellipse">
              <a:avLst/>
            </a:prstGeom>
            <a:solidFill>
              <a:srgbClr val="0070C0"/>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65" name="Oval 64"/>
            <p:cNvSpPr/>
            <p:nvPr/>
          </p:nvSpPr>
          <p:spPr>
            <a:xfrm>
              <a:off x="3564478" y="3658095"/>
              <a:ext cx="208381" cy="152400"/>
            </a:xfrm>
            <a:prstGeom prst="ellipse">
              <a:avLst/>
            </a:prstGeom>
            <a:solidFill>
              <a:srgbClr val="0070C0"/>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32" name="Oval 131"/>
            <p:cNvSpPr/>
            <p:nvPr/>
          </p:nvSpPr>
          <p:spPr>
            <a:xfrm>
              <a:off x="2583461" y="3370613"/>
              <a:ext cx="208381" cy="152400"/>
            </a:xfrm>
            <a:prstGeom prst="ellipse">
              <a:avLst/>
            </a:prstGeom>
            <a:solidFill>
              <a:srgbClr val="0070C0"/>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33" name="Oval 132"/>
            <p:cNvSpPr/>
            <p:nvPr/>
          </p:nvSpPr>
          <p:spPr>
            <a:xfrm>
              <a:off x="2722382" y="3639292"/>
              <a:ext cx="208381" cy="152400"/>
            </a:xfrm>
            <a:prstGeom prst="ellipse">
              <a:avLst/>
            </a:prstGeom>
            <a:solidFill>
              <a:srgbClr val="0070C0"/>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39" name="Oval 138"/>
            <p:cNvSpPr/>
            <p:nvPr/>
          </p:nvSpPr>
          <p:spPr>
            <a:xfrm>
              <a:off x="3243335" y="3190009"/>
              <a:ext cx="208381" cy="152400"/>
            </a:xfrm>
            <a:prstGeom prst="ellipse">
              <a:avLst/>
            </a:prstGeom>
            <a:solidFill>
              <a:srgbClr val="0070C0"/>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45" name="Oval 144"/>
            <p:cNvSpPr/>
            <p:nvPr/>
          </p:nvSpPr>
          <p:spPr>
            <a:xfrm>
              <a:off x="4058819" y="3638302"/>
              <a:ext cx="208381" cy="152400"/>
            </a:xfrm>
            <a:prstGeom prst="ellipse">
              <a:avLst/>
            </a:prstGeom>
            <a:solidFill>
              <a:srgbClr val="0070C0"/>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47" name="Oval 146"/>
            <p:cNvSpPr/>
            <p:nvPr/>
          </p:nvSpPr>
          <p:spPr>
            <a:xfrm>
              <a:off x="4058819" y="4762500"/>
              <a:ext cx="208381" cy="152400"/>
            </a:xfrm>
            <a:prstGeom prst="ellipse">
              <a:avLst/>
            </a:prstGeom>
            <a:solidFill>
              <a:srgbClr val="0070C0"/>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50" name="Oval 149"/>
            <p:cNvSpPr/>
            <p:nvPr/>
          </p:nvSpPr>
          <p:spPr>
            <a:xfrm>
              <a:off x="1958317" y="3151414"/>
              <a:ext cx="208381" cy="152400"/>
            </a:xfrm>
            <a:prstGeom prst="ellipse">
              <a:avLst/>
            </a:prstGeom>
            <a:solidFill>
              <a:srgbClr val="0070C0"/>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51" name="Oval 150"/>
            <p:cNvSpPr/>
            <p:nvPr/>
          </p:nvSpPr>
          <p:spPr>
            <a:xfrm>
              <a:off x="1063902" y="3227614"/>
              <a:ext cx="208381" cy="152400"/>
            </a:xfrm>
            <a:prstGeom prst="ellipse">
              <a:avLst/>
            </a:prstGeom>
            <a:solidFill>
              <a:srgbClr val="0070C0"/>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52" name="Oval 151"/>
            <p:cNvSpPr/>
            <p:nvPr/>
          </p:nvSpPr>
          <p:spPr>
            <a:xfrm>
              <a:off x="1737758" y="4036126"/>
              <a:ext cx="208381" cy="152400"/>
            </a:xfrm>
            <a:prstGeom prst="ellipse">
              <a:avLst/>
            </a:prstGeom>
            <a:solidFill>
              <a:srgbClr val="0070C0"/>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53" name="Oval 152"/>
            <p:cNvSpPr/>
            <p:nvPr/>
          </p:nvSpPr>
          <p:spPr>
            <a:xfrm>
              <a:off x="1529376" y="3530930"/>
              <a:ext cx="208381" cy="152400"/>
            </a:xfrm>
            <a:prstGeom prst="ellipse">
              <a:avLst/>
            </a:prstGeom>
            <a:solidFill>
              <a:srgbClr val="0070C0"/>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54" name="Oval 153"/>
            <p:cNvSpPr/>
            <p:nvPr/>
          </p:nvSpPr>
          <p:spPr>
            <a:xfrm>
              <a:off x="2041760" y="3891643"/>
              <a:ext cx="208381" cy="152400"/>
            </a:xfrm>
            <a:prstGeom prst="ellipse">
              <a:avLst/>
            </a:prstGeom>
            <a:solidFill>
              <a:srgbClr val="0070C0"/>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55" name="Oval 154"/>
            <p:cNvSpPr/>
            <p:nvPr/>
          </p:nvSpPr>
          <p:spPr>
            <a:xfrm>
              <a:off x="1090062" y="4033157"/>
              <a:ext cx="208381" cy="152400"/>
            </a:xfrm>
            <a:prstGeom prst="ellipse">
              <a:avLst/>
            </a:prstGeom>
            <a:solidFill>
              <a:srgbClr val="0070C0"/>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56" name="Oval 155"/>
            <p:cNvSpPr/>
            <p:nvPr/>
          </p:nvSpPr>
          <p:spPr>
            <a:xfrm>
              <a:off x="2041760" y="4602183"/>
              <a:ext cx="208381" cy="152400"/>
            </a:xfrm>
            <a:prstGeom prst="ellipse">
              <a:avLst/>
            </a:prstGeom>
            <a:solidFill>
              <a:srgbClr val="0070C0"/>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57" name="Oval 156"/>
            <p:cNvSpPr/>
            <p:nvPr/>
          </p:nvSpPr>
          <p:spPr>
            <a:xfrm>
              <a:off x="1401280" y="4417126"/>
              <a:ext cx="208381" cy="152400"/>
            </a:xfrm>
            <a:prstGeom prst="ellipse">
              <a:avLst/>
            </a:prstGeom>
            <a:solidFill>
              <a:srgbClr val="0070C0"/>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58" name="Oval 157"/>
            <p:cNvSpPr/>
            <p:nvPr/>
          </p:nvSpPr>
          <p:spPr>
            <a:xfrm>
              <a:off x="2250142" y="3607130"/>
              <a:ext cx="208381" cy="152400"/>
            </a:xfrm>
            <a:prstGeom prst="ellipse">
              <a:avLst/>
            </a:prstGeom>
            <a:solidFill>
              <a:srgbClr val="0070C0"/>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59" name="Oval 158"/>
            <p:cNvSpPr/>
            <p:nvPr/>
          </p:nvSpPr>
          <p:spPr>
            <a:xfrm>
              <a:off x="2514001" y="4754583"/>
              <a:ext cx="208381" cy="152400"/>
            </a:xfrm>
            <a:prstGeom prst="ellipse">
              <a:avLst/>
            </a:prstGeom>
            <a:solidFill>
              <a:srgbClr val="0070C0"/>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60" name="Oval 159"/>
            <p:cNvSpPr/>
            <p:nvPr/>
          </p:nvSpPr>
          <p:spPr>
            <a:xfrm>
              <a:off x="2946550" y="4671951"/>
              <a:ext cx="208381" cy="152400"/>
            </a:xfrm>
            <a:prstGeom prst="ellipse">
              <a:avLst/>
            </a:prstGeom>
            <a:solidFill>
              <a:srgbClr val="0070C0"/>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62" name="Oval 161"/>
            <p:cNvSpPr/>
            <p:nvPr/>
          </p:nvSpPr>
          <p:spPr>
            <a:xfrm>
              <a:off x="2849576" y="4340926"/>
              <a:ext cx="208381" cy="152400"/>
            </a:xfrm>
            <a:prstGeom prst="ellipse">
              <a:avLst/>
            </a:prstGeom>
            <a:solidFill>
              <a:srgbClr val="0070C0"/>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63" name="Oval 162"/>
            <p:cNvSpPr/>
            <p:nvPr/>
          </p:nvSpPr>
          <p:spPr>
            <a:xfrm>
              <a:off x="3555908" y="4112326"/>
              <a:ext cx="208381" cy="152400"/>
            </a:xfrm>
            <a:prstGeom prst="ellipse">
              <a:avLst/>
            </a:prstGeom>
            <a:solidFill>
              <a:srgbClr val="0070C0"/>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67" name="Oval 166"/>
            <p:cNvSpPr/>
            <p:nvPr/>
          </p:nvSpPr>
          <p:spPr>
            <a:xfrm>
              <a:off x="4625846" y="3408113"/>
              <a:ext cx="208381" cy="152400"/>
            </a:xfrm>
            <a:prstGeom prst="ellipse">
              <a:avLst/>
            </a:prstGeom>
            <a:solidFill>
              <a:srgbClr val="0070C0"/>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68" name="Oval 167"/>
            <p:cNvSpPr/>
            <p:nvPr/>
          </p:nvSpPr>
          <p:spPr>
            <a:xfrm>
              <a:off x="4625845" y="4443351"/>
              <a:ext cx="208381" cy="152400"/>
            </a:xfrm>
            <a:prstGeom prst="ellipse">
              <a:avLst/>
            </a:prstGeom>
            <a:solidFill>
              <a:srgbClr val="0070C0"/>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69" name="Oval 168"/>
            <p:cNvSpPr/>
            <p:nvPr/>
          </p:nvSpPr>
          <p:spPr>
            <a:xfrm>
              <a:off x="4707962" y="3836226"/>
              <a:ext cx="208381" cy="152400"/>
            </a:xfrm>
            <a:prstGeom prst="ellipse">
              <a:avLst/>
            </a:prstGeom>
            <a:solidFill>
              <a:srgbClr val="0070C0"/>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70" name="Oval 169"/>
            <p:cNvSpPr/>
            <p:nvPr/>
          </p:nvSpPr>
          <p:spPr>
            <a:xfrm>
              <a:off x="3972511" y="4004070"/>
              <a:ext cx="208381" cy="152400"/>
            </a:xfrm>
            <a:prstGeom prst="ellipse">
              <a:avLst/>
            </a:prstGeom>
            <a:solidFill>
              <a:srgbClr val="0070C0"/>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71" name="Oval 170"/>
            <p:cNvSpPr/>
            <p:nvPr/>
          </p:nvSpPr>
          <p:spPr>
            <a:xfrm>
              <a:off x="3972511" y="4428506"/>
              <a:ext cx="208381" cy="152400"/>
            </a:xfrm>
            <a:prstGeom prst="ellipse">
              <a:avLst/>
            </a:prstGeom>
            <a:solidFill>
              <a:srgbClr val="0070C0"/>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72" name="Oval 171"/>
            <p:cNvSpPr/>
            <p:nvPr/>
          </p:nvSpPr>
          <p:spPr>
            <a:xfrm>
              <a:off x="3789781" y="3341914"/>
              <a:ext cx="208381" cy="152400"/>
            </a:xfrm>
            <a:prstGeom prst="ellipse">
              <a:avLst/>
            </a:prstGeom>
            <a:solidFill>
              <a:srgbClr val="0070C0"/>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73" name="Oval 172"/>
            <p:cNvSpPr/>
            <p:nvPr/>
          </p:nvSpPr>
          <p:spPr>
            <a:xfrm>
              <a:off x="4523332" y="4712030"/>
              <a:ext cx="208381" cy="152400"/>
            </a:xfrm>
            <a:prstGeom prst="ellipse">
              <a:avLst/>
            </a:prstGeom>
            <a:solidFill>
              <a:srgbClr val="0070C0"/>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53" name="Oval 52"/>
            <p:cNvSpPr/>
            <p:nvPr/>
          </p:nvSpPr>
          <p:spPr>
            <a:xfrm>
              <a:off x="1537947" y="3076699"/>
              <a:ext cx="208381" cy="152400"/>
            </a:xfrm>
            <a:prstGeom prst="ellipse">
              <a:avLst/>
            </a:prstGeom>
            <a:solidFill>
              <a:srgbClr val="0070C0"/>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85" name="Oval 184"/>
            <p:cNvSpPr/>
            <p:nvPr/>
          </p:nvSpPr>
          <p:spPr>
            <a:xfrm>
              <a:off x="4284906" y="3370613"/>
              <a:ext cx="208381" cy="152400"/>
            </a:xfrm>
            <a:prstGeom prst="ellipse">
              <a:avLst/>
            </a:prstGeom>
            <a:solidFill>
              <a:srgbClr val="0070C0"/>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86" name="Oval 185"/>
            <p:cNvSpPr/>
            <p:nvPr/>
          </p:nvSpPr>
          <p:spPr>
            <a:xfrm>
              <a:off x="4314951" y="3836226"/>
              <a:ext cx="208381" cy="152400"/>
            </a:xfrm>
            <a:prstGeom prst="ellipse">
              <a:avLst/>
            </a:prstGeom>
            <a:solidFill>
              <a:srgbClr val="0070C0"/>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87" name="Oval 186"/>
            <p:cNvSpPr/>
            <p:nvPr/>
          </p:nvSpPr>
          <p:spPr>
            <a:xfrm>
              <a:off x="1007920" y="4712030"/>
              <a:ext cx="208381" cy="152400"/>
            </a:xfrm>
            <a:prstGeom prst="ellipse">
              <a:avLst/>
            </a:prstGeom>
            <a:solidFill>
              <a:srgbClr val="0070C0"/>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88" name="Oval 187"/>
            <p:cNvSpPr/>
            <p:nvPr/>
          </p:nvSpPr>
          <p:spPr>
            <a:xfrm>
              <a:off x="1610799" y="4800600"/>
              <a:ext cx="208381" cy="152400"/>
            </a:xfrm>
            <a:prstGeom prst="ellipse">
              <a:avLst/>
            </a:prstGeom>
            <a:solidFill>
              <a:srgbClr val="0070C0"/>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89" name="Oval 188"/>
            <p:cNvSpPr/>
            <p:nvPr/>
          </p:nvSpPr>
          <p:spPr>
            <a:xfrm>
              <a:off x="994441" y="4324597"/>
              <a:ext cx="208381" cy="152400"/>
            </a:xfrm>
            <a:prstGeom prst="ellipse">
              <a:avLst/>
            </a:prstGeom>
            <a:solidFill>
              <a:srgbClr val="0070C0"/>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
        <p:nvSpPr>
          <p:cNvPr id="193" name="Line Callout 2 192"/>
          <p:cNvSpPr/>
          <p:nvPr/>
        </p:nvSpPr>
        <p:spPr>
          <a:xfrm>
            <a:off x="8940800" y="228603"/>
            <a:ext cx="2844800" cy="1145316"/>
          </a:xfrm>
          <a:prstGeom prst="borderCallout2">
            <a:avLst>
              <a:gd name="adj1" fmla="val 44937"/>
              <a:gd name="adj2" fmla="val -1140"/>
              <a:gd name="adj3" fmla="val 39118"/>
              <a:gd name="adj4" fmla="val -30453"/>
              <a:gd name="adj5" fmla="val 74272"/>
              <a:gd name="adj6" fmla="val -174425"/>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t>Predominantly “Red” neighbors --  classify as “Red”</a:t>
            </a:r>
          </a:p>
        </p:txBody>
      </p:sp>
      <p:sp>
        <p:nvSpPr>
          <p:cNvPr id="194" name="Line Callout 2 193"/>
          <p:cNvSpPr/>
          <p:nvPr/>
        </p:nvSpPr>
        <p:spPr>
          <a:xfrm>
            <a:off x="8940800" y="5284133"/>
            <a:ext cx="2641600" cy="979511"/>
          </a:xfrm>
          <a:prstGeom prst="borderCallout2">
            <a:avLst>
              <a:gd name="adj1" fmla="val 44937"/>
              <a:gd name="adj2" fmla="val -1140"/>
              <a:gd name="adj3" fmla="val 44937"/>
              <a:gd name="adj4" fmla="val -31652"/>
              <a:gd name="adj5" fmla="val -19892"/>
              <a:gd name="adj6" fmla="val -210303"/>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t>Predominantly “Blue” neighbors – classify as “Blue”</a:t>
            </a:r>
          </a:p>
        </p:txBody>
      </p:sp>
    </p:spTree>
    <p:extLst>
      <p:ext uri="{BB962C8B-B14F-4D97-AF65-F5344CB8AC3E}">
        <p14:creationId xmlns:p14="http://schemas.microsoft.com/office/powerpoint/2010/main" val="26937421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1"/>
                                        </p:tgtEl>
                                        <p:attrNameLst>
                                          <p:attrName>style.visibility</p:attrName>
                                        </p:attrNameLst>
                                      </p:cBhvr>
                                      <p:to>
                                        <p:strVal val="visible"/>
                                      </p:to>
                                    </p:set>
                                    <p:animEffect transition="in" filter="fade">
                                      <p:cBhvr>
                                        <p:cTn id="7" dur="500"/>
                                        <p:tgtEl>
                                          <p:spTgt spid="19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92"/>
                                        </p:tgtEl>
                                        <p:attrNameLst>
                                          <p:attrName>style.visibility</p:attrName>
                                        </p:attrNameLst>
                                      </p:cBhvr>
                                      <p:to>
                                        <p:strVal val="visible"/>
                                      </p:to>
                                    </p:set>
                                    <p:animEffect transition="in" filter="fade">
                                      <p:cBhvr>
                                        <p:cTn id="12" dur="500"/>
                                        <p:tgtEl>
                                          <p:spTgt spid="19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66"/>
                                        </p:tgtEl>
                                        <p:attrNameLst>
                                          <p:attrName>style.visibility</p:attrName>
                                        </p:attrNameLst>
                                      </p:cBhvr>
                                      <p:to>
                                        <p:strVal val="visible"/>
                                      </p:to>
                                    </p:set>
                                    <p:animEffect transition="in" filter="fade">
                                      <p:cBhvr>
                                        <p:cTn id="17" dur="500"/>
                                        <p:tgtEl>
                                          <p:spTgt spid="16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93"/>
                                        </p:tgtEl>
                                        <p:attrNameLst>
                                          <p:attrName>style.visibility</p:attrName>
                                        </p:attrNameLst>
                                      </p:cBhvr>
                                      <p:to>
                                        <p:strVal val="visible"/>
                                      </p:to>
                                    </p:set>
                                    <p:animEffect transition="in" filter="fade">
                                      <p:cBhvr>
                                        <p:cTn id="22" dur="500"/>
                                        <p:tgtEl>
                                          <p:spTgt spid="19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94"/>
                                        </p:tgtEl>
                                        <p:attrNameLst>
                                          <p:attrName>style.visibility</p:attrName>
                                        </p:attrNameLst>
                                      </p:cBhvr>
                                      <p:to>
                                        <p:strVal val="visible"/>
                                      </p:to>
                                    </p:set>
                                    <p:animEffect transition="in" filter="fade">
                                      <p:cBhvr>
                                        <p:cTn id="27" dur="500"/>
                                        <p:tgtEl>
                                          <p:spTgt spid="1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3" grpId="0" animBg="1"/>
      <p:bldP spid="194"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CCEB929-993B-9A09-A66C-87C3F9E01390}"/>
              </a:ext>
            </a:extLst>
          </p:cNvPr>
          <p:cNvSpPr>
            <a:spLocks noGrp="1"/>
          </p:cNvSpPr>
          <p:nvPr>
            <p:ph type="title"/>
          </p:nvPr>
        </p:nvSpPr>
        <p:spPr/>
        <p:txBody>
          <a:bodyPr>
            <a:normAutofit/>
          </a:bodyPr>
          <a:lstStyle/>
          <a:p>
            <a:r>
              <a:rPr lang="en-US" sz="4000" dirty="0"/>
              <a:t>One approach: </a:t>
            </a:r>
            <a:r>
              <a:rPr lang="en-US" sz="4000" dirty="0" err="1"/>
              <a:t>kNN</a:t>
            </a:r>
            <a:r>
              <a:rPr lang="en-US" sz="4000" dirty="0"/>
              <a:t> for Classification: </a:t>
            </a:r>
            <a:r>
              <a:rPr lang="en-US" sz="4000" dirty="0">
                <a:solidFill>
                  <a:srgbClr val="FF0000"/>
                </a:solidFill>
              </a:rPr>
              <a:t>k</a:t>
            </a:r>
            <a:r>
              <a:rPr lang="en-US" sz="4000" dirty="0"/>
              <a:t> </a:t>
            </a:r>
            <a:r>
              <a:rPr lang="en-US" sz="4000" dirty="0">
                <a:solidFill>
                  <a:srgbClr val="FF0000"/>
                </a:solidFill>
              </a:rPr>
              <a:t>N</a:t>
            </a:r>
            <a:r>
              <a:rPr lang="en-US" sz="4000" dirty="0"/>
              <a:t>earest </a:t>
            </a:r>
            <a:r>
              <a:rPr lang="en-US" sz="4000" dirty="0">
                <a:solidFill>
                  <a:srgbClr val="FF0000"/>
                </a:solidFill>
              </a:rPr>
              <a:t>N</a:t>
            </a:r>
            <a:r>
              <a:rPr lang="en-US" sz="4000" dirty="0"/>
              <a:t>eighbors</a:t>
            </a:r>
          </a:p>
        </p:txBody>
      </p:sp>
      <p:sp>
        <p:nvSpPr>
          <p:cNvPr id="5" name="Content Placeholder 4">
            <a:extLst>
              <a:ext uri="{FF2B5EF4-FFF2-40B4-BE49-F238E27FC236}">
                <a16:creationId xmlns:a16="http://schemas.microsoft.com/office/drawing/2014/main" id="{DC619F6E-CD3F-6D40-1F28-9604AF687E4A}"/>
              </a:ext>
            </a:extLst>
          </p:cNvPr>
          <p:cNvSpPr>
            <a:spLocks noGrp="1"/>
          </p:cNvSpPr>
          <p:nvPr>
            <p:ph idx="1"/>
          </p:nvPr>
        </p:nvSpPr>
        <p:spPr>
          <a:xfrm>
            <a:off x="1249680" y="2295046"/>
            <a:ext cx="10058400" cy="3760891"/>
          </a:xfrm>
        </p:spPr>
        <p:txBody>
          <a:bodyPr/>
          <a:lstStyle/>
          <a:p>
            <a:pPr marL="285750" indent="-285750">
              <a:buFont typeface="Arial" panose="020B0604020202020204" pitchFamily="34" charset="0"/>
              <a:buChar char="•"/>
            </a:pPr>
            <a:r>
              <a:rPr lang="en-US" sz="2000" dirty="0" err="1"/>
              <a:t>kNN</a:t>
            </a:r>
            <a:r>
              <a:rPr lang="en-US" sz="2000" dirty="0"/>
              <a:t> is a supervised, but </a:t>
            </a:r>
            <a:r>
              <a:rPr lang="en-US" sz="2000" u="sng" dirty="0"/>
              <a:t>NON-parametric</a:t>
            </a:r>
            <a:r>
              <a:rPr lang="en-US" sz="2000" dirty="0"/>
              <a:t> </a:t>
            </a:r>
            <a:r>
              <a:rPr lang="en-US" sz="2000" b="1" dirty="0"/>
              <a:t>classification &amp; regression algorithm </a:t>
            </a:r>
          </a:p>
          <a:p>
            <a:pPr marL="285750" indent="-285750">
              <a:buFont typeface="Arial" panose="020B0604020202020204" pitchFamily="34" charset="0"/>
              <a:buChar char="•"/>
            </a:pPr>
            <a:r>
              <a:rPr lang="en-US" sz="2000" dirty="0"/>
              <a:t>It is </a:t>
            </a:r>
            <a:r>
              <a:rPr lang="en-US" sz="2000" u="sng" dirty="0"/>
              <a:t>NOT a clustering </a:t>
            </a:r>
            <a:r>
              <a:rPr lang="en-US" sz="2000" dirty="0"/>
              <a:t>algorithm like </a:t>
            </a:r>
            <a:r>
              <a:rPr lang="en-US" sz="2000" dirty="0" err="1"/>
              <a:t>Kmeans</a:t>
            </a:r>
            <a:r>
              <a:rPr lang="en-US" sz="2000" dirty="0"/>
              <a:t> (which was un-supervised)</a:t>
            </a:r>
          </a:p>
          <a:p>
            <a:pPr marL="285750" indent="-285750">
              <a:buFont typeface="Arial" panose="020B0604020202020204" pitchFamily="34" charset="0"/>
              <a:buChar char="•"/>
            </a:pPr>
            <a:r>
              <a:rPr lang="en-US" sz="2000" dirty="0" err="1"/>
              <a:t>kNN</a:t>
            </a:r>
            <a:r>
              <a:rPr lang="en-US" sz="2000" dirty="0"/>
              <a:t> is called a </a:t>
            </a:r>
            <a:r>
              <a:rPr lang="en-US" sz="2000" b="1" dirty="0"/>
              <a:t>lazy learning algorithm</a:t>
            </a:r>
            <a:r>
              <a:rPr lang="en-US" sz="2000" dirty="0"/>
              <a:t>, because it does not actually process the training data until a prediction is made; the training data is just stored at first</a:t>
            </a:r>
          </a:p>
          <a:p>
            <a:pPr marL="285750" indent="-285750">
              <a:buFont typeface="Arial" panose="020B0604020202020204" pitchFamily="34" charset="0"/>
              <a:buChar char="•"/>
            </a:pPr>
            <a:r>
              <a:rPr lang="en-US" sz="2000" dirty="0"/>
              <a:t>To make a prediction for a new data point, </a:t>
            </a:r>
            <a:r>
              <a:rPr lang="en-US" sz="2000" dirty="0" err="1"/>
              <a:t>kNN</a:t>
            </a:r>
            <a:r>
              <a:rPr lang="en-US" sz="2000" dirty="0"/>
              <a:t> finds the k nearest neighbors of that data point and computes the class label (classification) or continuous target (regression) based on the k nearest (most “similar”) points</a:t>
            </a:r>
          </a:p>
          <a:p>
            <a:pPr marL="285750" indent="-285750">
              <a:buFont typeface="Arial" panose="020B0604020202020204" pitchFamily="34" charset="0"/>
              <a:buChar char="•"/>
            </a:pPr>
            <a:endParaRPr lang="en-US" sz="2000" dirty="0"/>
          </a:p>
          <a:p>
            <a:pPr marL="0" indent="0">
              <a:buNone/>
            </a:pPr>
            <a:endParaRPr lang="en-US" dirty="0"/>
          </a:p>
        </p:txBody>
      </p:sp>
    </p:spTree>
    <p:extLst>
      <p:ext uri="{BB962C8B-B14F-4D97-AF65-F5344CB8AC3E}">
        <p14:creationId xmlns:p14="http://schemas.microsoft.com/office/powerpoint/2010/main" val="414032035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CCEB929-993B-9A09-A66C-87C3F9E01390}"/>
              </a:ext>
            </a:extLst>
          </p:cNvPr>
          <p:cNvSpPr>
            <a:spLocks noGrp="1"/>
          </p:cNvSpPr>
          <p:nvPr>
            <p:ph type="title"/>
          </p:nvPr>
        </p:nvSpPr>
        <p:spPr/>
        <p:txBody>
          <a:bodyPr>
            <a:normAutofit/>
          </a:bodyPr>
          <a:lstStyle/>
          <a:p>
            <a:r>
              <a:rPr lang="en-US" sz="4000" dirty="0" err="1"/>
              <a:t>kNN</a:t>
            </a:r>
            <a:r>
              <a:rPr lang="en-US" sz="4000" dirty="0"/>
              <a:t> Algorithm</a:t>
            </a:r>
          </a:p>
        </p:txBody>
      </p:sp>
      <p:sp>
        <p:nvSpPr>
          <p:cNvPr id="5" name="Content Placeholder 4">
            <a:extLst>
              <a:ext uri="{FF2B5EF4-FFF2-40B4-BE49-F238E27FC236}">
                <a16:creationId xmlns:a16="http://schemas.microsoft.com/office/drawing/2014/main" id="{DC619F6E-CD3F-6D40-1F28-9604AF687E4A}"/>
              </a:ext>
            </a:extLst>
          </p:cNvPr>
          <p:cNvSpPr>
            <a:spLocks noGrp="1"/>
          </p:cNvSpPr>
          <p:nvPr>
            <p:ph idx="1"/>
          </p:nvPr>
        </p:nvSpPr>
        <p:spPr>
          <a:xfrm>
            <a:off x="1218149" y="2203914"/>
            <a:ext cx="10058400" cy="3760891"/>
          </a:xfrm>
        </p:spPr>
        <p:txBody>
          <a:bodyPr vert="horz" lIns="0" tIns="45720" rIns="0" bIns="45720" rtlCol="0">
            <a:normAutofit fontScale="85000" lnSpcReduction="20000"/>
          </a:bodyPr>
          <a:lstStyle/>
          <a:p>
            <a:pPr marL="285750" indent="-285750">
              <a:buFont typeface="Arial" panose="020B0604020202020204" pitchFamily="34" charset="0"/>
              <a:buChar char="•"/>
            </a:pPr>
            <a:r>
              <a:rPr lang="en-US" sz="2000" dirty="0"/>
              <a:t>The previous figure shows the political affiliations of a set of people in a certain neighborhood. Suppose also that the locations of the dots also represent the actual locations of the households.</a:t>
            </a:r>
          </a:p>
          <a:p>
            <a:pPr marL="285750" indent="-285750">
              <a:buFont typeface="Arial" panose="020B0604020202020204" pitchFamily="34" charset="0"/>
              <a:buChar char="•"/>
            </a:pPr>
            <a:r>
              <a:rPr lang="en-US" sz="2000" dirty="0"/>
              <a:t>Now, we are asked to guess for the two households that are neither red nor blue and marked as “A” and “B”, what our best guess would be for how they would vote. What would your guess be for the “A”? How about for “B”?</a:t>
            </a:r>
          </a:p>
          <a:p>
            <a:pPr marL="285750" indent="-285750">
              <a:buFont typeface="Arial" panose="020B0604020202020204" pitchFamily="34" charset="0"/>
              <a:buChar char="•"/>
            </a:pPr>
            <a:r>
              <a:rPr lang="en-US" sz="2000" dirty="0"/>
              <a:t>It would be safe to say that the top half represents a red neighborhood and the bottom half a blue one, and we would therefore guess accordingly for each of the two unknown cases “A” and “B”. </a:t>
            </a:r>
          </a:p>
          <a:p>
            <a:pPr marL="285750" indent="-285750">
              <a:buFont typeface="Arial" panose="020B0604020202020204" pitchFamily="34" charset="0"/>
              <a:buChar char="•"/>
            </a:pPr>
            <a:r>
              <a:rPr lang="en-US" sz="2000" dirty="0"/>
              <a:t>The K-Nearest Neighbor approach simply formalizes this intuition. Given a set of cases whose classifications are known and given a new case to be classified, we simply look at the “neighbors” of the new case within the known cases and then classify the new case depending on the majority class of the neighbors. </a:t>
            </a:r>
          </a:p>
          <a:p>
            <a:pPr marL="285750" indent="-285750">
              <a:buFont typeface="Arial" panose="020B0604020202020204" pitchFamily="34" charset="0"/>
              <a:buChar char="•"/>
            </a:pPr>
            <a:r>
              <a:rPr lang="en-US" sz="2000" dirty="0"/>
              <a:t>In the above example the neighbors of “A” are predominantly red and those of B, predominantly blue.</a:t>
            </a:r>
          </a:p>
          <a:p>
            <a:pPr marL="285750" indent="-285750">
              <a:buFont typeface="Arial" panose="020B0604020202020204" pitchFamily="34" charset="0"/>
              <a:buChar char="•"/>
            </a:pPr>
            <a:endParaRPr lang="en-US" sz="2000" dirty="0"/>
          </a:p>
        </p:txBody>
      </p:sp>
    </p:spTree>
    <p:extLst>
      <p:ext uri="{BB962C8B-B14F-4D97-AF65-F5344CB8AC3E}">
        <p14:creationId xmlns:p14="http://schemas.microsoft.com/office/powerpoint/2010/main" val="343435387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CCEB929-993B-9A09-A66C-87C3F9E01390}"/>
              </a:ext>
            </a:extLst>
          </p:cNvPr>
          <p:cNvSpPr>
            <a:spLocks noGrp="1"/>
          </p:cNvSpPr>
          <p:nvPr>
            <p:ph type="title"/>
          </p:nvPr>
        </p:nvSpPr>
        <p:spPr/>
        <p:txBody>
          <a:bodyPr>
            <a:normAutofit/>
          </a:bodyPr>
          <a:lstStyle/>
          <a:p>
            <a:r>
              <a:rPr lang="en-US" sz="4000" dirty="0" err="1"/>
              <a:t>kNN</a:t>
            </a:r>
            <a:r>
              <a:rPr lang="en-US" sz="4000" dirty="0"/>
              <a:t> Algorithm Formalized</a:t>
            </a:r>
          </a:p>
        </p:txBody>
      </p:sp>
      <mc:AlternateContent xmlns:mc="http://schemas.openxmlformats.org/markup-compatibility/2006">
        <mc:Choice xmlns:a14="http://schemas.microsoft.com/office/drawing/2010/main" Requires="a14">
          <p:sp>
            <p:nvSpPr>
              <p:cNvPr id="5" name="Content Placeholder 4">
                <a:extLst>
                  <a:ext uri="{FF2B5EF4-FFF2-40B4-BE49-F238E27FC236}">
                    <a16:creationId xmlns:a16="http://schemas.microsoft.com/office/drawing/2014/main" id="{DC619F6E-CD3F-6D40-1F28-9604AF687E4A}"/>
                  </a:ext>
                </a:extLst>
              </p:cNvPr>
              <p:cNvSpPr>
                <a:spLocks noGrp="1"/>
              </p:cNvSpPr>
              <p:nvPr>
                <p:ph idx="1"/>
              </p:nvPr>
            </p:nvSpPr>
            <p:spPr>
              <a:xfrm>
                <a:off x="1207638" y="1960010"/>
                <a:ext cx="10058400" cy="3760891"/>
              </a:xfrm>
            </p:spPr>
            <p:txBody>
              <a:bodyPr vert="horz" lIns="0" tIns="45720" rIns="0" bIns="45720" rtlCol="0">
                <a:noAutofit/>
              </a:bodyPr>
              <a:lstStyle/>
              <a:p>
                <a:pPr marL="285750" indent="-285750">
                  <a:spcBef>
                    <a:spcPts val="300"/>
                  </a:spcBef>
                  <a:buFont typeface="Arial" panose="020B0604020202020204" pitchFamily="34" charset="0"/>
                  <a:buChar char="•"/>
                </a:pPr>
                <a:r>
                  <a:rPr lang="en-US" sz="1400" dirty="0"/>
                  <a:t>Goal: predict class label / target for a new data point (called query)</a:t>
                </a:r>
              </a:p>
              <a:p>
                <a:pPr marL="285750" indent="-285750">
                  <a:spcBef>
                    <a:spcPts val="300"/>
                  </a:spcBef>
                  <a:buFont typeface="Arial" panose="020B0604020202020204" pitchFamily="34" charset="0"/>
                  <a:buChar char="•"/>
                </a:pPr>
                <a:r>
                  <a:rPr lang="en-US" sz="1400" dirty="0"/>
                  <a:t>Load the data </a:t>
                </a:r>
                <a14:m>
                  <m:oMath xmlns:m="http://schemas.openxmlformats.org/officeDocument/2006/math">
                    <m:d>
                      <m:dPr>
                        <m:ctrlPr>
                          <a:rPr lang="en-US" sz="1400" i="1">
                            <a:latin typeface="Cambria Math" panose="02040503050406030204" pitchFamily="18" charset="0"/>
                          </a:rPr>
                        </m:ctrlPr>
                      </m:dPr>
                      <m:e>
                        <m:sSup>
                          <m:sSupPr>
                            <m:ctrlPr>
                              <a:rPr lang="en-US" sz="1400" i="1">
                                <a:latin typeface="Cambria Math" panose="02040503050406030204" pitchFamily="18" charset="0"/>
                              </a:rPr>
                            </m:ctrlPr>
                          </m:sSupPr>
                          <m:e>
                            <m:r>
                              <a:rPr lang="en-US" sz="1400" i="1">
                                <a:latin typeface="Cambria Math" panose="02040503050406030204" pitchFamily="18" charset="0"/>
                              </a:rPr>
                              <m:t>𝑥</m:t>
                            </m:r>
                          </m:e>
                          <m:sup>
                            <m:d>
                              <m:dPr>
                                <m:ctrlPr>
                                  <a:rPr lang="en-US" sz="1400" i="1">
                                    <a:latin typeface="Cambria Math" panose="02040503050406030204" pitchFamily="18" charset="0"/>
                                  </a:rPr>
                                </m:ctrlPr>
                              </m:dPr>
                              <m:e>
                                <m:r>
                                  <a:rPr lang="en-US" sz="1400" i="1">
                                    <a:latin typeface="Cambria Math" panose="02040503050406030204" pitchFamily="18" charset="0"/>
                                  </a:rPr>
                                  <m:t>𝑖</m:t>
                                </m:r>
                              </m:e>
                            </m:d>
                          </m:sup>
                        </m:sSup>
                        <m:r>
                          <a:rPr lang="en-US" sz="1400">
                            <a:latin typeface="Cambria Math" panose="02040503050406030204" pitchFamily="18" charset="0"/>
                          </a:rPr>
                          <m:t>,</m:t>
                        </m:r>
                        <m:sSup>
                          <m:sSupPr>
                            <m:ctrlPr>
                              <a:rPr lang="en-US" sz="1400" i="1">
                                <a:latin typeface="Cambria Math" panose="02040503050406030204" pitchFamily="18" charset="0"/>
                              </a:rPr>
                            </m:ctrlPr>
                          </m:sSupPr>
                          <m:e>
                            <m:r>
                              <a:rPr lang="en-US" sz="1400" b="0" i="1" smtClean="0">
                                <a:latin typeface="Cambria Math" panose="02040503050406030204" pitchFamily="18" charset="0"/>
                              </a:rPr>
                              <m:t>𝑦</m:t>
                            </m:r>
                          </m:e>
                          <m:sup>
                            <m:d>
                              <m:dPr>
                                <m:ctrlPr>
                                  <a:rPr lang="en-US" sz="1400" i="1">
                                    <a:latin typeface="Cambria Math" panose="02040503050406030204" pitchFamily="18" charset="0"/>
                                  </a:rPr>
                                </m:ctrlPr>
                              </m:dPr>
                              <m:e>
                                <m:r>
                                  <a:rPr lang="en-US" sz="1400" i="1">
                                    <a:latin typeface="Cambria Math" panose="02040503050406030204" pitchFamily="18" charset="0"/>
                                  </a:rPr>
                                  <m:t>𝑖</m:t>
                                </m:r>
                              </m:e>
                            </m:d>
                          </m:sup>
                        </m:sSup>
                      </m:e>
                    </m:d>
                    <m:r>
                      <a:rPr lang="en-US" sz="1400">
                        <a:latin typeface="Cambria Math" panose="02040503050406030204" pitchFamily="18" charset="0"/>
                      </a:rPr>
                      <m:t>,</m:t>
                    </m:r>
                    <m:r>
                      <a:rPr lang="en-US" sz="1400">
                        <a:latin typeface="Cambria Math" panose="02040503050406030204" pitchFamily="18" charset="0"/>
                      </a:rPr>
                      <m:t>𝑖</m:t>
                    </m:r>
                    <m:r>
                      <a:rPr lang="en-US" sz="1400">
                        <a:latin typeface="Cambria Math" panose="02040503050406030204" pitchFamily="18" charset="0"/>
                      </a:rPr>
                      <m:t>=1,…,</m:t>
                    </m:r>
                    <m:r>
                      <a:rPr lang="en-US" sz="1400">
                        <a:latin typeface="Cambria Math" panose="02040503050406030204" pitchFamily="18" charset="0"/>
                      </a:rPr>
                      <m:t>𝑛</m:t>
                    </m:r>
                  </m:oMath>
                </a14:m>
                <a:endParaRPr lang="en-US" sz="1400" dirty="0"/>
              </a:p>
              <a:p>
                <a:pPr marL="285750" indent="-285750">
                  <a:spcBef>
                    <a:spcPts val="300"/>
                  </a:spcBef>
                  <a:buFont typeface="Arial" panose="020B0604020202020204" pitchFamily="34" charset="0"/>
                  <a:buChar char="•"/>
                </a:pPr>
                <a:r>
                  <a:rPr lang="en-US" sz="1400" dirty="0"/>
                  <a:t>Initialize k to your chosen number of neighbors (</a:t>
                </a:r>
                <a:r>
                  <a:rPr lang="en-US" sz="1400" dirty="0" err="1"/>
                  <a:t>tbd</a:t>
                </a:r>
                <a:r>
                  <a:rPr lang="en-US" sz="1400" dirty="0"/>
                  <a:t> how to choose k)</a:t>
                </a:r>
              </a:p>
              <a:p>
                <a:pPr marL="285750" indent="-285750">
                  <a:spcBef>
                    <a:spcPts val="300"/>
                  </a:spcBef>
                  <a:buFont typeface="Arial" panose="020B0604020202020204" pitchFamily="34" charset="0"/>
                  <a:buChar char="•"/>
                </a:pPr>
                <a:r>
                  <a:rPr lang="en-US" sz="1400" dirty="0"/>
                  <a:t>For each </a:t>
                </a:r>
                <a14:m>
                  <m:oMath xmlns:m="http://schemas.openxmlformats.org/officeDocument/2006/math">
                    <m:r>
                      <a:rPr lang="en-US" sz="1400">
                        <a:latin typeface="Cambria Math" panose="02040503050406030204" pitchFamily="18" charset="0"/>
                      </a:rPr>
                      <m:t>𝑖</m:t>
                    </m:r>
                    <m:r>
                      <a:rPr lang="en-US" sz="1400">
                        <a:latin typeface="Cambria Math" panose="02040503050406030204" pitchFamily="18" charset="0"/>
                      </a:rPr>
                      <m:t>=1,…,</m:t>
                    </m:r>
                    <m:r>
                      <a:rPr lang="en-US" sz="1400">
                        <a:latin typeface="Cambria Math" panose="02040503050406030204" pitchFamily="18" charset="0"/>
                      </a:rPr>
                      <m:t>𝑛</m:t>
                    </m:r>
                  </m:oMath>
                </a14:m>
                <a:r>
                  <a:rPr lang="en-US" sz="1400" dirty="0"/>
                  <a:t>  </a:t>
                </a:r>
              </a:p>
              <a:p>
                <a:pPr lvl="1">
                  <a:spcBef>
                    <a:spcPts val="300"/>
                  </a:spcBef>
                </a:pPr>
                <a:r>
                  <a:rPr lang="en-US" sz="1400" dirty="0"/>
                  <a:t>3.1 Calculate the distance between the query point and all other </a:t>
                </a:r>
                <a:br>
                  <a:rPr lang="en-US" sz="1400" dirty="0"/>
                </a:br>
                <a:r>
                  <a:rPr lang="en-US" sz="1400" dirty="0"/>
                  <a:t>current</a:t>
                </a:r>
                <a14:m>
                  <m:oMath xmlns:m="http://schemas.openxmlformats.org/officeDocument/2006/math">
                    <m:sSup>
                      <m:sSupPr>
                        <m:ctrlPr>
                          <a:rPr lang="en-US" sz="1400" i="1">
                            <a:latin typeface="Cambria Math" panose="02040503050406030204" pitchFamily="18" charset="0"/>
                          </a:rPr>
                        </m:ctrlPr>
                      </m:sSupPr>
                      <m:e>
                        <m:r>
                          <a:rPr lang="en-US" sz="1400" b="0" i="1" smtClean="0">
                            <a:latin typeface="Cambria Math" panose="02040503050406030204" pitchFamily="18" charset="0"/>
                          </a:rPr>
                          <m:t> </m:t>
                        </m:r>
                        <m:r>
                          <a:rPr lang="en-US" sz="1400" i="1">
                            <a:latin typeface="Cambria Math" panose="02040503050406030204" pitchFamily="18" charset="0"/>
                          </a:rPr>
                          <m:t>𝑥</m:t>
                        </m:r>
                      </m:e>
                      <m:sup>
                        <m:d>
                          <m:dPr>
                            <m:ctrlPr>
                              <a:rPr lang="en-US" sz="1400" i="1">
                                <a:latin typeface="Cambria Math" panose="02040503050406030204" pitchFamily="18" charset="0"/>
                              </a:rPr>
                            </m:ctrlPr>
                          </m:dPr>
                          <m:e>
                            <m:r>
                              <a:rPr lang="en-US" sz="1400" i="1">
                                <a:latin typeface="Cambria Math" panose="02040503050406030204" pitchFamily="18" charset="0"/>
                              </a:rPr>
                              <m:t>𝑖</m:t>
                            </m:r>
                          </m:e>
                        </m:d>
                      </m:sup>
                    </m:sSup>
                  </m:oMath>
                </a14:m>
                <a:r>
                  <a:rPr lang="en-US" sz="1400" dirty="0"/>
                  <a:t>; possible metrics: Euclidean distance, Manhattan</a:t>
                </a:r>
              </a:p>
              <a:p>
                <a:pPr lvl="1">
                  <a:spcBef>
                    <a:spcPts val="300"/>
                  </a:spcBef>
                </a:pPr>
                <a:r>
                  <a:rPr lang="en-US" sz="1400" dirty="0"/>
                  <a:t>3.2 Add the distance and the index of</a:t>
                </a:r>
                <a14:m>
                  <m:oMath xmlns:m="http://schemas.openxmlformats.org/officeDocument/2006/math">
                    <m:sSup>
                      <m:sSupPr>
                        <m:ctrlPr>
                          <a:rPr lang="en-US" sz="1400" i="1">
                            <a:latin typeface="Cambria Math" panose="02040503050406030204" pitchFamily="18" charset="0"/>
                          </a:rPr>
                        </m:ctrlPr>
                      </m:sSupPr>
                      <m:e>
                        <m:r>
                          <a:rPr lang="en-US" sz="1400" b="0" i="1" smtClean="0">
                            <a:latin typeface="Cambria Math" panose="02040503050406030204" pitchFamily="18" charset="0"/>
                          </a:rPr>
                          <m:t> </m:t>
                        </m:r>
                        <m:r>
                          <a:rPr lang="en-US" sz="1400" i="1">
                            <a:latin typeface="Cambria Math" panose="02040503050406030204" pitchFamily="18" charset="0"/>
                          </a:rPr>
                          <m:t>𝑥</m:t>
                        </m:r>
                      </m:e>
                      <m:sup>
                        <m:d>
                          <m:dPr>
                            <m:ctrlPr>
                              <a:rPr lang="en-US" sz="1400" i="1">
                                <a:latin typeface="Cambria Math" panose="02040503050406030204" pitchFamily="18" charset="0"/>
                              </a:rPr>
                            </m:ctrlPr>
                          </m:dPr>
                          <m:e>
                            <m:r>
                              <a:rPr lang="en-US" sz="1400" i="1">
                                <a:latin typeface="Cambria Math" panose="02040503050406030204" pitchFamily="18" charset="0"/>
                              </a:rPr>
                              <m:t>𝑖</m:t>
                            </m:r>
                          </m:e>
                        </m:d>
                      </m:sup>
                    </m:sSup>
                  </m:oMath>
                </a14:m>
                <a:r>
                  <a:rPr lang="en-US" sz="1400" dirty="0"/>
                  <a:t> to a re-ordered </a:t>
                </a:r>
                <a:br>
                  <a:rPr lang="en-US" sz="1400" dirty="0"/>
                </a:br>
                <a:r>
                  <a:rPr lang="en-US" sz="1400" dirty="0"/>
                  <a:t>collection </a:t>
                </a:r>
              </a:p>
              <a:p>
                <a:pPr marL="285750" indent="-285750">
                  <a:spcBef>
                    <a:spcPts val="300"/>
                  </a:spcBef>
                  <a:buFont typeface="Arial" panose="020B0604020202020204" pitchFamily="34" charset="0"/>
                  <a:buChar char="•"/>
                </a:pPr>
                <a:r>
                  <a:rPr lang="en-US" sz="1400" dirty="0"/>
                  <a:t>Sort the ordered collection of distances and indices from </a:t>
                </a:r>
                <a:br>
                  <a:rPr lang="en-US" sz="1400" dirty="0"/>
                </a:br>
                <a:r>
                  <a:rPr lang="en-US" sz="1400" dirty="0"/>
                  <a:t>smallest to largest (in ascending order) by the distances</a:t>
                </a:r>
              </a:p>
              <a:p>
                <a:pPr marL="285750" indent="-285750">
                  <a:spcBef>
                    <a:spcPts val="300"/>
                  </a:spcBef>
                  <a:buFont typeface="Arial" panose="020B0604020202020204" pitchFamily="34" charset="0"/>
                  <a:buChar char="•"/>
                </a:pPr>
                <a:r>
                  <a:rPr lang="en-US" sz="1400" dirty="0"/>
                  <a:t>Pick the first </a:t>
                </a:r>
                <a:r>
                  <a:rPr lang="en-US" sz="1400" i="1" dirty="0"/>
                  <a:t>k</a:t>
                </a:r>
                <a:r>
                  <a:rPr lang="en-US" sz="1400" dirty="0"/>
                  <a:t> entries from the sorted collection</a:t>
                </a:r>
              </a:p>
              <a:p>
                <a:pPr marL="285750" indent="-285750">
                  <a:spcBef>
                    <a:spcPts val="300"/>
                  </a:spcBef>
                  <a:buFont typeface="Arial" panose="020B0604020202020204" pitchFamily="34" charset="0"/>
                  <a:buChar char="•"/>
                </a:pPr>
                <a:r>
                  <a:rPr lang="en-US" sz="1400" dirty="0"/>
                  <a:t>Get the labels of the selected K entries</a:t>
                </a:r>
              </a:p>
              <a:p>
                <a:pPr marL="285750" indent="-285750">
                  <a:spcBef>
                    <a:spcPts val="300"/>
                  </a:spcBef>
                  <a:buFont typeface="Arial" panose="020B0604020202020204" pitchFamily="34" charset="0"/>
                  <a:buChar char="•"/>
                </a:pPr>
                <a:r>
                  <a:rPr lang="en-US" sz="1400" dirty="0"/>
                  <a:t>If regression, return the mean of the k labels</a:t>
                </a:r>
              </a:p>
              <a:p>
                <a:pPr marL="285750" indent="-285750">
                  <a:spcBef>
                    <a:spcPts val="300"/>
                  </a:spcBef>
                  <a:buFont typeface="Arial" panose="020B0604020202020204" pitchFamily="34" charset="0"/>
                  <a:buChar char="•"/>
                </a:pPr>
                <a:r>
                  <a:rPr lang="en-US" sz="1400" dirty="0"/>
                  <a:t>If classification, return the mode of the k labels</a:t>
                </a:r>
              </a:p>
              <a:p>
                <a:pPr marL="285750" indent="-285750">
                  <a:buFont typeface="Arial" panose="020B0604020202020204" pitchFamily="34" charset="0"/>
                  <a:buChar char="•"/>
                </a:pPr>
                <a:endParaRPr lang="en-US" sz="1200" dirty="0"/>
              </a:p>
            </p:txBody>
          </p:sp>
        </mc:Choice>
        <mc:Fallback>
          <p:sp>
            <p:nvSpPr>
              <p:cNvPr id="5" name="Content Placeholder 4">
                <a:extLst>
                  <a:ext uri="{FF2B5EF4-FFF2-40B4-BE49-F238E27FC236}">
                    <a16:creationId xmlns:a16="http://schemas.microsoft.com/office/drawing/2014/main" id="{DC619F6E-CD3F-6D40-1F28-9604AF687E4A}"/>
                  </a:ext>
                </a:extLst>
              </p:cNvPr>
              <p:cNvSpPr>
                <a:spLocks noGrp="1" noRot="1" noChangeAspect="1" noMove="1" noResize="1" noEditPoints="1" noAdjustHandles="1" noChangeArrowheads="1" noChangeShapeType="1" noTextEdit="1"/>
              </p:cNvSpPr>
              <p:nvPr>
                <p:ph idx="1"/>
              </p:nvPr>
            </p:nvSpPr>
            <p:spPr>
              <a:xfrm>
                <a:off x="1207638" y="1960010"/>
                <a:ext cx="10058400" cy="3760891"/>
              </a:xfrm>
              <a:blipFill>
                <a:blip r:embed="rId2"/>
                <a:stretch>
                  <a:fillRect l="-1135" t="-337" b="-8418"/>
                </a:stretch>
              </a:blipFill>
            </p:spPr>
            <p:txBody>
              <a:bodyPr/>
              <a:lstStyle/>
              <a:p>
                <a:r>
                  <a:rPr lang="en-US">
                    <a:noFill/>
                  </a:rPr>
                  <a:t> </a:t>
                </a:r>
              </a:p>
            </p:txBody>
          </p:sp>
        </mc:Fallback>
      </mc:AlternateContent>
      <p:grpSp>
        <p:nvGrpSpPr>
          <p:cNvPr id="2" name="Group 1">
            <a:extLst>
              <a:ext uri="{FF2B5EF4-FFF2-40B4-BE49-F238E27FC236}">
                <a16:creationId xmlns:a16="http://schemas.microsoft.com/office/drawing/2014/main" id="{1B74C9ED-E4A3-35C4-F844-72276B5691B9}"/>
              </a:ext>
            </a:extLst>
          </p:cNvPr>
          <p:cNvGrpSpPr/>
          <p:nvPr/>
        </p:nvGrpSpPr>
        <p:grpSpPr>
          <a:xfrm>
            <a:off x="7196648" y="2259310"/>
            <a:ext cx="3744347" cy="2919150"/>
            <a:chOff x="1550855" y="2376634"/>
            <a:chExt cx="1462233" cy="1139979"/>
          </a:xfrm>
        </p:grpSpPr>
        <p:cxnSp>
          <p:nvCxnSpPr>
            <p:cNvPr id="6" name="Straight Arrow Connector 5">
              <a:extLst>
                <a:ext uri="{FF2B5EF4-FFF2-40B4-BE49-F238E27FC236}">
                  <a16:creationId xmlns:a16="http://schemas.microsoft.com/office/drawing/2014/main" id="{B0BB4E3A-B494-30C0-7891-BCBCDF494368}"/>
                </a:ext>
              </a:extLst>
            </p:cNvPr>
            <p:cNvCxnSpPr>
              <a:cxnSpLocks/>
            </p:cNvCxnSpPr>
            <p:nvPr/>
          </p:nvCxnSpPr>
          <p:spPr>
            <a:xfrm flipV="1">
              <a:off x="1554882" y="2376634"/>
              <a:ext cx="0" cy="11399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9BAB766C-0965-6A9B-B103-F5FA96BC7A5F}"/>
                </a:ext>
              </a:extLst>
            </p:cNvPr>
            <p:cNvCxnSpPr>
              <a:cxnSpLocks/>
            </p:cNvCxnSpPr>
            <p:nvPr/>
          </p:nvCxnSpPr>
          <p:spPr>
            <a:xfrm>
              <a:off x="1550855" y="3516613"/>
              <a:ext cx="146223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C1B9C377-CAB7-26F9-C421-31F4D607DCA9}"/>
                </a:ext>
              </a:extLst>
            </p:cNvPr>
            <p:cNvSpPr/>
            <p:nvPr/>
          </p:nvSpPr>
          <p:spPr>
            <a:xfrm>
              <a:off x="2356493" y="2553875"/>
              <a:ext cx="92647" cy="92647"/>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02389D8C-D6C5-13E1-52E7-8A16EAAB2B49}"/>
                </a:ext>
              </a:extLst>
            </p:cNvPr>
            <p:cNvSpPr/>
            <p:nvPr/>
          </p:nvSpPr>
          <p:spPr>
            <a:xfrm>
              <a:off x="2349101" y="2706275"/>
              <a:ext cx="92647" cy="92647"/>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E84FA2C6-1C82-E4EC-F7A9-94F7F6431AB1}"/>
                </a:ext>
              </a:extLst>
            </p:cNvPr>
            <p:cNvSpPr/>
            <p:nvPr/>
          </p:nvSpPr>
          <p:spPr>
            <a:xfrm>
              <a:off x="2568645" y="2643164"/>
              <a:ext cx="92647" cy="92647"/>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777DB56D-F3B2-FAFD-8329-3BE2886A1534}"/>
                </a:ext>
              </a:extLst>
            </p:cNvPr>
            <p:cNvSpPr/>
            <p:nvPr/>
          </p:nvSpPr>
          <p:spPr>
            <a:xfrm>
              <a:off x="1735927" y="2847968"/>
              <a:ext cx="92647" cy="92647"/>
            </a:xfrm>
            <a:prstGeom prst="ellipse">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9B8914B2-B3CB-E16F-4D0D-965DB09423C2}"/>
                </a:ext>
              </a:extLst>
            </p:cNvPr>
            <p:cNvSpPr/>
            <p:nvPr/>
          </p:nvSpPr>
          <p:spPr>
            <a:xfrm>
              <a:off x="1859344" y="3163532"/>
              <a:ext cx="92647" cy="92647"/>
            </a:xfrm>
            <a:prstGeom prst="ellipse">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B88A3E8F-8AE7-FEE0-A094-C6FFF7D96D92}"/>
                </a:ext>
              </a:extLst>
            </p:cNvPr>
            <p:cNvSpPr/>
            <p:nvPr/>
          </p:nvSpPr>
          <p:spPr>
            <a:xfrm>
              <a:off x="1969116" y="3033952"/>
              <a:ext cx="92647" cy="92647"/>
            </a:xfrm>
            <a:prstGeom prst="ellipse">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E16FF340-F718-1148-B5B8-AC6F32346C02}"/>
                </a:ext>
              </a:extLst>
            </p:cNvPr>
            <p:cNvSpPr/>
            <p:nvPr/>
          </p:nvSpPr>
          <p:spPr>
            <a:xfrm>
              <a:off x="2575359" y="3031162"/>
              <a:ext cx="92647" cy="92647"/>
            </a:xfrm>
            <a:prstGeom prst="ellipse">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C2791FC5-B031-BE37-F63F-5369F310082E}"/>
                </a:ext>
              </a:extLst>
            </p:cNvPr>
            <p:cNvSpPr/>
            <p:nvPr/>
          </p:nvSpPr>
          <p:spPr>
            <a:xfrm>
              <a:off x="2445931" y="3214468"/>
              <a:ext cx="92647" cy="92647"/>
            </a:xfrm>
            <a:prstGeom prst="ellipse">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F13FDF2E-A66A-E3FE-53B9-3C8D6BF38C74}"/>
                </a:ext>
              </a:extLst>
            </p:cNvPr>
            <p:cNvSpPr/>
            <p:nvPr/>
          </p:nvSpPr>
          <p:spPr>
            <a:xfrm>
              <a:off x="2838801" y="3040951"/>
              <a:ext cx="92647" cy="92647"/>
            </a:xfrm>
            <a:prstGeom prst="ellipse">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B1F60768-75A5-8BBF-68F5-F3AE77369F3F}"/>
                </a:ext>
              </a:extLst>
            </p:cNvPr>
            <p:cNvSpPr/>
            <p:nvPr/>
          </p:nvSpPr>
          <p:spPr>
            <a:xfrm>
              <a:off x="2044674" y="3267392"/>
              <a:ext cx="92647" cy="92647"/>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t>
              </a:r>
            </a:p>
          </p:txBody>
        </p:sp>
      </p:grpSp>
      <p:sp>
        <p:nvSpPr>
          <p:cNvPr id="19" name="Oval 18">
            <a:extLst>
              <a:ext uri="{FF2B5EF4-FFF2-40B4-BE49-F238E27FC236}">
                <a16:creationId xmlns:a16="http://schemas.microsoft.com/office/drawing/2014/main" id="{304F7675-4FD3-6543-C1C4-4A6A44CFAFFE}"/>
              </a:ext>
            </a:extLst>
          </p:cNvPr>
          <p:cNvSpPr/>
          <p:nvPr/>
        </p:nvSpPr>
        <p:spPr>
          <a:xfrm>
            <a:off x="7223492" y="3332066"/>
            <a:ext cx="2695105" cy="2695105"/>
          </a:xfrm>
          <a:prstGeom prst="ellipse">
            <a:avLst/>
          </a:prstGeom>
          <a:no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00E5ACEC-1949-D9C5-69E4-4D18B65846A3}"/>
                  </a:ext>
                </a:extLst>
              </p:cNvPr>
              <p:cNvSpPr txBox="1"/>
              <p:nvPr/>
            </p:nvSpPr>
            <p:spPr>
              <a:xfrm>
                <a:off x="9945441" y="5154410"/>
                <a:ext cx="1423269" cy="2616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100" b="0" i="1" smtClean="0">
                          <a:latin typeface="Cambria Math" panose="02040503050406030204" pitchFamily="18" charset="0"/>
                        </a:rPr>
                        <m:t> </m:t>
                      </m:r>
                      <m:r>
                        <a:rPr lang="en-US" sz="1100" i="1" smtClean="0">
                          <a:latin typeface="Cambria Math" panose="02040503050406030204" pitchFamily="18" charset="0"/>
                        </a:rPr>
                        <m:t>𝑥</m:t>
                      </m:r>
                    </m:oMath>
                  </m:oMathPara>
                </a14:m>
                <a:endParaRPr lang="en-US" sz="1100" dirty="0"/>
              </a:p>
            </p:txBody>
          </p:sp>
        </mc:Choice>
        <mc:Fallback xmlns="">
          <p:sp>
            <p:nvSpPr>
              <p:cNvPr id="24" name="TextBox 23">
                <a:extLst>
                  <a:ext uri="{FF2B5EF4-FFF2-40B4-BE49-F238E27FC236}">
                    <a16:creationId xmlns:a16="http://schemas.microsoft.com/office/drawing/2014/main" id="{00E5ACEC-1949-D9C5-69E4-4D18B65846A3}"/>
                  </a:ext>
                </a:extLst>
              </p:cNvPr>
              <p:cNvSpPr txBox="1">
                <a:spLocks noRot="1" noChangeAspect="1" noMove="1" noResize="1" noEditPoints="1" noAdjustHandles="1" noChangeArrowheads="1" noChangeShapeType="1" noTextEdit="1"/>
              </p:cNvSpPr>
              <p:nvPr/>
            </p:nvSpPr>
            <p:spPr>
              <a:xfrm>
                <a:off x="9945441" y="5154410"/>
                <a:ext cx="1423269" cy="261610"/>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81BD3C50-45B8-6489-27AF-C7A7D4E5001E}"/>
                  </a:ext>
                </a:extLst>
              </p:cNvPr>
              <p:cNvSpPr txBox="1"/>
              <p:nvPr/>
            </p:nvSpPr>
            <p:spPr>
              <a:xfrm>
                <a:off x="6365915" y="3572694"/>
                <a:ext cx="1423269" cy="2616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100" b="0" i="1" smtClean="0">
                          <a:latin typeface="Cambria Math" panose="02040503050406030204" pitchFamily="18" charset="0"/>
                        </a:rPr>
                        <m:t> </m:t>
                      </m:r>
                      <m:r>
                        <a:rPr lang="en-US" sz="1100" i="1" smtClean="0">
                          <a:latin typeface="Cambria Math" panose="02040503050406030204" pitchFamily="18" charset="0"/>
                        </a:rPr>
                        <m:t>𝑦</m:t>
                      </m:r>
                    </m:oMath>
                  </m:oMathPara>
                </a14:m>
                <a:endParaRPr lang="en-US" sz="1100" dirty="0"/>
              </a:p>
            </p:txBody>
          </p:sp>
        </mc:Choice>
        <mc:Fallback xmlns="">
          <p:sp>
            <p:nvSpPr>
              <p:cNvPr id="25" name="TextBox 24">
                <a:extLst>
                  <a:ext uri="{FF2B5EF4-FFF2-40B4-BE49-F238E27FC236}">
                    <a16:creationId xmlns:a16="http://schemas.microsoft.com/office/drawing/2014/main" id="{81BD3C50-45B8-6489-27AF-C7A7D4E5001E}"/>
                  </a:ext>
                </a:extLst>
              </p:cNvPr>
              <p:cNvSpPr txBox="1">
                <a:spLocks noRot="1" noChangeAspect="1" noMove="1" noResize="1" noEditPoints="1" noAdjustHandles="1" noChangeArrowheads="1" noChangeShapeType="1" noTextEdit="1"/>
              </p:cNvSpPr>
              <p:nvPr/>
            </p:nvSpPr>
            <p:spPr>
              <a:xfrm>
                <a:off x="6365915" y="3572694"/>
                <a:ext cx="1423269" cy="261610"/>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04063871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CCEB929-993B-9A09-A66C-87C3F9E01390}"/>
              </a:ext>
            </a:extLst>
          </p:cNvPr>
          <p:cNvSpPr>
            <a:spLocks noGrp="1"/>
          </p:cNvSpPr>
          <p:nvPr>
            <p:ph type="title"/>
          </p:nvPr>
        </p:nvSpPr>
        <p:spPr>
          <a:xfrm>
            <a:off x="1097280" y="298960"/>
            <a:ext cx="10058400" cy="1450757"/>
          </a:xfrm>
        </p:spPr>
        <p:txBody>
          <a:bodyPr>
            <a:normAutofit/>
          </a:bodyPr>
          <a:lstStyle/>
          <a:p>
            <a:r>
              <a:rPr lang="en-US" sz="4000" dirty="0" err="1"/>
              <a:t>kNN</a:t>
            </a:r>
            <a:r>
              <a:rPr lang="en-US" sz="4000" dirty="0"/>
              <a:t> Algorithm Summarized</a:t>
            </a:r>
          </a:p>
        </p:txBody>
      </p:sp>
      <p:sp>
        <p:nvSpPr>
          <p:cNvPr id="9" name="TextBox 8">
            <a:extLst>
              <a:ext uri="{FF2B5EF4-FFF2-40B4-BE49-F238E27FC236}">
                <a16:creationId xmlns:a16="http://schemas.microsoft.com/office/drawing/2014/main" id="{A86EA041-4F7A-4E8D-B91A-F2836533CEDE}"/>
              </a:ext>
            </a:extLst>
          </p:cNvPr>
          <p:cNvSpPr txBox="1"/>
          <p:nvPr/>
        </p:nvSpPr>
        <p:spPr>
          <a:xfrm>
            <a:off x="1054096" y="2088161"/>
            <a:ext cx="1595165" cy="261610"/>
          </a:xfrm>
          <a:prstGeom prst="rect">
            <a:avLst/>
          </a:prstGeom>
          <a:noFill/>
        </p:spPr>
        <p:txBody>
          <a:bodyPr wrap="square" rtlCol="0">
            <a:spAutoFit/>
          </a:bodyPr>
          <a:lstStyle/>
          <a:p>
            <a:pPr algn="ctr"/>
            <a:r>
              <a:rPr lang="en-US" sz="1100" dirty="0"/>
              <a:t>Step 0: Plot the data</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17EBBD44-8043-804B-D192-9FB9A3EE1AB1}"/>
                  </a:ext>
                </a:extLst>
              </p:cNvPr>
              <p:cNvSpPr txBox="1"/>
              <p:nvPr/>
            </p:nvSpPr>
            <p:spPr>
              <a:xfrm>
                <a:off x="1508036" y="3977036"/>
                <a:ext cx="1423269" cy="2616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100" b="0" i="1" smtClean="0">
                          <a:latin typeface="Cambria Math" panose="02040503050406030204" pitchFamily="18" charset="0"/>
                        </a:rPr>
                        <m:t> </m:t>
                      </m:r>
                      <m:r>
                        <a:rPr lang="en-US" sz="1100" i="1" smtClean="0">
                          <a:latin typeface="Cambria Math" panose="02040503050406030204" pitchFamily="18" charset="0"/>
                        </a:rPr>
                        <m:t>𝑥</m:t>
                      </m:r>
                    </m:oMath>
                  </m:oMathPara>
                </a14:m>
                <a:endParaRPr lang="en-US" sz="1100" dirty="0"/>
              </a:p>
            </p:txBody>
          </p:sp>
        </mc:Choice>
        <mc:Fallback xmlns="">
          <p:sp>
            <p:nvSpPr>
              <p:cNvPr id="17" name="TextBox 16">
                <a:extLst>
                  <a:ext uri="{FF2B5EF4-FFF2-40B4-BE49-F238E27FC236}">
                    <a16:creationId xmlns:a16="http://schemas.microsoft.com/office/drawing/2014/main" id="{17EBBD44-8043-804B-D192-9FB9A3EE1AB1}"/>
                  </a:ext>
                </a:extLst>
              </p:cNvPr>
              <p:cNvSpPr txBox="1">
                <a:spLocks noRot="1" noChangeAspect="1" noMove="1" noResize="1" noEditPoints="1" noAdjustHandles="1" noChangeArrowheads="1" noChangeShapeType="1" noTextEdit="1"/>
              </p:cNvSpPr>
              <p:nvPr/>
            </p:nvSpPr>
            <p:spPr>
              <a:xfrm>
                <a:off x="1508036" y="3977036"/>
                <a:ext cx="1423269" cy="261610"/>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4D1A94C8-1B19-30C1-3C32-4F3C2434A80D}"/>
                  </a:ext>
                </a:extLst>
              </p:cNvPr>
              <p:cNvSpPr txBox="1"/>
              <p:nvPr/>
            </p:nvSpPr>
            <p:spPr>
              <a:xfrm>
                <a:off x="278857" y="3046279"/>
                <a:ext cx="1423269" cy="2616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100" b="0" i="1" smtClean="0">
                          <a:latin typeface="Cambria Math" panose="02040503050406030204" pitchFamily="18" charset="0"/>
                        </a:rPr>
                        <m:t> </m:t>
                      </m:r>
                      <m:r>
                        <a:rPr lang="en-US" sz="1100" b="0" i="1" smtClean="0">
                          <a:latin typeface="Cambria Math" panose="02040503050406030204" pitchFamily="18" charset="0"/>
                        </a:rPr>
                        <m:t>𝑦</m:t>
                      </m:r>
                    </m:oMath>
                  </m:oMathPara>
                </a14:m>
                <a:endParaRPr lang="en-US" sz="1100" dirty="0"/>
              </a:p>
            </p:txBody>
          </p:sp>
        </mc:Choice>
        <mc:Fallback xmlns="">
          <p:sp>
            <p:nvSpPr>
              <p:cNvPr id="18" name="TextBox 17">
                <a:extLst>
                  <a:ext uri="{FF2B5EF4-FFF2-40B4-BE49-F238E27FC236}">
                    <a16:creationId xmlns:a16="http://schemas.microsoft.com/office/drawing/2014/main" id="{4D1A94C8-1B19-30C1-3C32-4F3C2434A80D}"/>
                  </a:ext>
                </a:extLst>
              </p:cNvPr>
              <p:cNvSpPr txBox="1">
                <a:spLocks noRot="1" noChangeAspect="1" noMove="1" noResize="1" noEditPoints="1" noAdjustHandles="1" noChangeArrowheads="1" noChangeShapeType="1" noTextEdit="1"/>
              </p:cNvSpPr>
              <p:nvPr/>
            </p:nvSpPr>
            <p:spPr>
              <a:xfrm>
                <a:off x="278857" y="3046279"/>
                <a:ext cx="1423269" cy="261610"/>
              </a:xfrm>
              <a:prstGeom prst="rect">
                <a:avLst/>
              </a:prstGeom>
              <a:blipFill>
                <a:blip r:embed="rId3"/>
                <a:stretch>
                  <a:fillRect/>
                </a:stretch>
              </a:blipFill>
            </p:spPr>
            <p:txBody>
              <a:bodyPr/>
              <a:lstStyle/>
              <a:p>
                <a:r>
                  <a:rPr lang="en-US">
                    <a:noFill/>
                  </a:rPr>
                  <a:t> </a:t>
                </a:r>
              </a:p>
            </p:txBody>
          </p:sp>
        </mc:Fallback>
      </mc:AlternateContent>
      <p:grpSp>
        <p:nvGrpSpPr>
          <p:cNvPr id="6265" name="Group 6264">
            <a:extLst>
              <a:ext uri="{FF2B5EF4-FFF2-40B4-BE49-F238E27FC236}">
                <a16:creationId xmlns:a16="http://schemas.microsoft.com/office/drawing/2014/main" id="{54463B08-5322-4A02-ED68-47B7E1E2AF0F}"/>
              </a:ext>
            </a:extLst>
          </p:cNvPr>
          <p:cNvGrpSpPr/>
          <p:nvPr/>
        </p:nvGrpSpPr>
        <p:grpSpPr>
          <a:xfrm>
            <a:off x="1169560" y="2398458"/>
            <a:ext cx="2100223" cy="1637366"/>
            <a:chOff x="1550855" y="2376634"/>
            <a:chExt cx="1462233" cy="1139979"/>
          </a:xfrm>
        </p:grpSpPr>
        <p:cxnSp>
          <p:nvCxnSpPr>
            <p:cNvPr id="11" name="Straight Arrow Connector 10">
              <a:extLst>
                <a:ext uri="{FF2B5EF4-FFF2-40B4-BE49-F238E27FC236}">
                  <a16:creationId xmlns:a16="http://schemas.microsoft.com/office/drawing/2014/main" id="{E48C1A6D-9196-4B1E-18EF-DE26E5651951}"/>
                </a:ext>
              </a:extLst>
            </p:cNvPr>
            <p:cNvCxnSpPr>
              <a:cxnSpLocks/>
            </p:cNvCxnSpPr>
            <p:nvPr/>
          </p:nvCxnSpPr>
          <p:spPr>
            <a:xfrm flipV="1">
              <a:off x="1554882" y="2376634"/>
              <a:ext cx="0" cy="11399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54124220-1F3C-59E1-01AF-12180295E13D}"/>
                </a:ext>
              </a:extLst>
            </p:cNvPr>
            <p:cNvCxnSpPr>
              <a:cxnSpLocks/>
            </p:cNvCxnSpPr>
            <p:nvPr/>
          </p:nvCxnSpPr>
          <p:spPr>
            <a:xfrm>
              <a:off x="1550855" y="3516613"/>
              <a:ext cx="146223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AD737C4D-9EB3-E25A-F449-46C72FDEFF3E}"/>
                </a:ext>
              </a:extLst>
            </p:cNvPr>
            <p:cNvSpPr/>
            <p:nvPr/>
          </p:nvSpPr>
          <p:spPr>
            <a:xfrm>
              <a:off x="2356493" y="2553875"/>
              <a:ext cx="92647" cy="92647"/>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3B7B65FC-C5A3-DC80-309E-2C145FDD3D42}"/>
                </a:ext>
              </a:extLst>
            </p:cNvPr>
            <p:cNvSpPr/>
            <p:nvPr/>
          </p:nvSpPr>
          <p:spPr>
            <a:xfrm>
              <a:off x="2349101" y="2706275"/>
              <a:ext cx="92647" cy="92647"/>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D9E35171-4F2E-8B8C-5A52-440D5A57D4F4}"/>
                </a:ext>
              </a:extLst>
            </p:cNvPr>
            <p:cNvSpPr/>
            <p:nvPr/>
          </p:nvSpPr>
          <p:spPr>
            <a:xfrm>
              <a:off x="2568645" y="2643164"/>
              <a:ext cx="92647" cy="92647"/>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371A0FC7-820D-B315-2C7A-68DA1EDDA719}"/>
                </a:ext>
              </a:extLst>
            </p:cNvPr>
            <p:cNvSpPr/>
            <p:nvPr/>
          </p:nvSpPr>
          <p:spPr>
            <a:xfrm>
              <a:off x="1735927" y="2847968"/>
              <a:ext cx="92647" cy="92647"/>
            </a:xfrm>
            <a:prstGeom prst="ellipse">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99CDC7EC-D470-E123-5D07-25B8119AA702}"/>
                </a:ext>
              </a:extLst>
            </p:cNvPr>
            <p:cNvSpPr/>
            <p:nvPr/>
          </p:nvSpPr>
          <p:spPr>
            <a:xfrm>
              <a:off x="1859344" y="3163532"/>
              <a:ext cx="92647" cy="92647"/>
            </a:xfrm>
            <a:prstGeom prst="ellipse">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38CF2080-1407-2652-8C4C-38D6B6AD43E1}"/>
                </a:ext>
              </a:extLst>
            </p:cNvPr>
            <p:cNvSpPr/>
            <p:nvPr/>
          </p:nvSpPr>
          <p:spPr>
            <a:xfrm>
              <a:off x="1969116" y="3033952"/>
              <a:ext cx="92647" cy="92647"/>
            </a:xfrm>
            <a:prstGeom prst="ellipse">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04CC858B-0F02-0511-6038-61AACC13029F}"/>
                </a:ext>
              </a:extLst>
            </p:cNvPr>
            <p:cNvSpPr/>
            <p:nvPr/>
          </p:nvSpPr>
          <p:spPr>
            <a:xfrm>
              <a:off x="2575359" y="3031162"/>
              <a:ext cx="92647" cy="92647"/>
            </a:xfrm>
            <a:prstGeom prst="ellipse">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825388C1-3F4A-52BC-AB05-2A0C8C5BF737}"/>
                </a:ext>
              </a:extLst>
            </p:cNvPr>
            <p:cNvSpPr/>
            <p:nvPr/>
          </p:nvSpPr>
          <p:spPr>
            <a:xfrm>
              <a:off x="2445931" y="3214468"/>
              <a:ext cx="92647" cy="92647"/>
            </a:xfrm>
            <a:prstGeom prst="ellipse">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729A687D-F849-3EAA-F4B1-B437BD6AFBB7}"/>
                </a:ext>
              </a:extLst>
            </p:cNvPr>
            <p:cNvSpPr/>
            <p:nvPr/>
          </p:nvSpPr>
          <p:spPr>
            <a:xfrm>
              <a:off x="2838801" y="3040951"/>
              <a:ext cx="92647" cy="92647"/>
            </a:xfrm>
            <a:prstGeom prst="ellipse">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CB87D24F-9124-752F-2724-1D93379567D6}"/>
                </a:ext>
              </a:extLst>
            </p:cNvPr>
            <p:cNvSpPr/>
            <p:nvPr/>
          </p:nvSpPr>
          <p:spPr>
            <a:xfrm>
              <a:off x="2044674" y="3267392"/>
              <a:ext cx="92647" cy="92647"/>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 name="TextBox 29">
            <a:extLst>
              <a:ext uri="{FF2B5EF4-FFF2-40B4-BE49-F238E27FC236}">
                <a16:creationId xmlns:a16="http://schemas.microsoft.com/office/drawing/2014/main" id="{6F803156-33DD-BB60-663C-3672E0013BB8}"/>
              </a:ext>
            </a:extLst>
          </p:cNvPr>
          <p:cNvSpPr txBox="1"/>
          <p:nvPr/>
        </p:nvSpPr>
        <p:spPr>
          <a:xfrm>
            <a:off x="1435381" y="4432371"/>
            <a:ext cx="1595165" cy="600164"/>
          </a:xfrm>
          <a:prstGeom prst="rect">
            <a:avLst/>
          </a:prstGeom>
          <a:noFill/>
        </p:spPr>
        <p:txBody>
          <a:bodyPr wrap="square" rtlCol="0">
            <a:spAutoFit/>
          </a:bodyPr>
          <a:lstStyle/>
          <a:p>
            <a:pPr algn="ctr"/>
            <a:r>
              <a:rPr lang="en-US" sz="1100" dirty="0"/>
              <a:t>Task: classify the red point into a class. There are 3 potential classes</a:t>
            </a:r>
          </a:p>
        </p:txBody>
      </p:sp>
      <p:sp>
        <p:nvSpPr>
          <p:cNvPr id="31" name="TextBox 30">
            <a:extLst>
              <a:ext uri="{FF2B5EF4-FFF2-40B4-BE49-F238E27FC236}">
                <a16:creationId xmlns:a16="http://schemas.microsoft.com/office/drawing/2014/main" id="{E89DC36F-5711-F439-ABAA-BAAB70691AE6}"/>
              </a:ext>
            </a:extLst>
          </p:cNvPr>
          <p:cNvSpPr txBox="1"/>
          <p:nvPr/>
        </p:nvSpPr>
        <p:spPr>
          <a:xfrm>
            <a:off x="3741113" y="2103516"/>
            <a:ext cx="1901155" cy="261610"/>
          </a:xfrm>
          <a:prstGeom prst="rect">
            <a:avLst/>
          </a:prstGeom>
          <a:noFill/>
        </p:spPr>
        <p:txBody>
          <a:bodyPr wrap="square" rtlCol="0">
            <a:spAutoFit/>
          </a:bodyPr>
          <a:lstStyle/>
          <a:p>
            <a:pPr algn="ctr"/>
            <a:r>
              <a:rPr lang="en-US" sz="1100" dirty="0"/>
              <a:t>Step 1: Calculate Distances</a:t>
            </a:r>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A112353F-AC0B-5E2D-2AC6-FE22EE37E6B0}"/>
                  </a:ext>
                </a:extLst>
              </p:cNvPr>
              <p:cNvSpPr txBox="1"/>
              <p:nvPr/>
            </p:nvSpPr>
            <p:spPr>
              <a:xfrm>
                <a:off x="4272475" y="3963525"/>
                <a:ext cx="1423269" cy="2616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100" b="0" i="1" smtClean="0">
                          <a:latin typeface="Cambria Math" panose="02040503050406030204" pitchFamily="18" charset="0"/>
                        </a:rPr>
                        <m:t> </m:t>
                      </m:r>
                      <m:r>
                        <a:rPr lang="en-US" sz="1100" i="1" smtClean="0">
                          <a:latin typeface="Cambria Math" panose="02040503050406030204" pitchFamily="18" charset="0"/>
                        </a:rPr>
                        <m:t>𝑥</m:t>
                      </m:r>
                    </m:oMath>
                  </m:oMathPara>
                </a14:m>
                <a:endParaRPr lang="en-US" sz="1100" dirty="0"/>
              </a:p>
            </p:txBody>
          </p:sp>
        </mc:Choice>
        <mc:Fallback xmlns="">
          <p:sp>
            <p:nvSpPr>
              <p:cNvPr id="34" name="TextBox 33">
                <a:extLst>
                  <a:ext uri="{FF2B5EF4-FFF2-40B4-BE49-F238E27FC236}">
                    <a16:creationId xmlns:a16="http://schemas.microsoft.com/office/drawing/2014/main" id="{A112353F-AC0B-5E2D-2AC6-FE22EE37E6B0}"/>
                  </a:ext>
                </a:extLst>
              </p:cNvPr>
              <p:cNvSpPr txBox="1">
                <a:spLocks noRot="1" noChangeAspect="1" noMove="1" noResize="1" noEditPoints="1" noAdjustHandles="1" noChangeArrowheads="1" noChangeShapeType="1" noTextEdit="1"/>
              </p:cNvSpPr>
              <p:nvPr/>
            </p:nvSpPr>
            <p:spPr>
              <a:xfrm>
                <a:off x="4272475" y="3963525"/>
                <a:ext cx="1423269" cy="261610"/>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A3EFC0FC-4C4A-0134-BAD9-BA817D70608A}"/>
                  </a:ext>
                </a:extLst>
              </p:cNvPr>
              <p:cNvSpPr txBox="1"/>
              <p:nvPr/>
            </p:nvSpPr>
            <p:spPr>
              <a:xfrm>
                <a:off x="3079058" y="3051596"/>
                <a:ext cx="1423269" cy="2616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100" b="0" i="1" smtClean="0">
                          <a:latin typeface="Cambria Math" panose="02040503050406030204" pitchFamily="18" charset="0"/>
                        </a:rPr>
                        <m:t> </m:t>
                      </m:r>
                      <m:r>
                        <a:rPr lang="en-US" sz="1100" i="1" smtClean="0">
                          <a:latin typeface="Cambria Math" panose="02040503050406030204" pitchFamily="18" charset="0"/>
                        </a:rPr>
                        <m:t>𝑦</m:t>
                      </m:r>
                    </m:oMath>
                  </m:oMathPara>
                </a14:m>
                <a:endParaRPr lang="en-US" sz="1100" dirty="0"/>
              </a:p>
            </p:txBody>
          </p:sp>
        </mc:Choice>
        <mc:Fallback xmlns="">
          <p:sp>
            <p:nvSpPr>
              <p:cNvPr id="35" name="TextBox 34">
                <a:extLst>
                  <a:ext uri="{FF2B5EF4-FFF2-40B4-BE49-F238E27FC236}">
                    <a16:creationId xmlns:a16="http://schemas.microsoft.com/office/drawing/2014/main" id="{A3EFC0FC-4C4A-0134-BAD9-BA817D70608A}"/>
                  </a:ext>
                </a:extLst>
              </p:cNvPr>
              <p:cNvSpPr txBox="1">
                <a:spLocks noRot="1" noChangeAspect="1" noMove="1" noResize="1" noEditPoints="1" noAdjustHandles="1" noChangeArrowheads="1" noChangeShapeType="1" noTextEdit="1"/>
              </p:cNvSpPr>
              <p:nvPr/>
            </p:nvSpPr>
            <p:spPr>
              <a:xfrm>
                <a:off x="3079058" y="3051596"/>
                <a:ext cx="1423269" cy="261610"/>
              </a:xfrm>
              <a:prstGeom prst="rect">
                <a:avLst/>
              </a:prstGeom>
              <a:blipFill>
                <a:blip r:embed="rId5"/>
                <a:stretch>
                  <a:fillRect/>
                </a:stretch>
              </a:blipFill>
            </p:spPr>
            <p:txBody>
              <a:bodyPr/>
              <a:lstStyle/>
              <a:p>
                <a:r>
                  <a:rPr lang="en-US">
                    <a:noFill/>
                  </a:rPr>
                  <a:t> </a:t>
                </a:r>
              </a:p>
            </p:txBody>
          </p:sp>
        </mc:Fallback>
      </mc:AlternateContent>
      <p:sp>
        <p:nvSpPr>
          <p:cNvPr id="46" name="TextBox 45">
            <a:extLst>
              <a:ext uri="{FF2B5EF4-FFF2-40B4-BE49-F238E27FC236}">
                <a16:creationId xmlns:a16="http://schemas.microsoft.com/office/drawing/2014/main" id="{63D63190-C8CC-4EC1-F369-454455B07E4B}"/>
              </a:ext>
            </a:extLst>
          </p:cNvPr>
          <p:cNvSpPr txBox="1"/>
          <p:nvPr/>
        </p:nvSpPr>
        <p:spPr>
          <a:xfrm>
            <a:off x="4208934" y="4432371"/>
            <a:ext cx="1595165" cy="600164"/>
          </a:xfrm>
          <a:prstGeom prst="rect">
            <a:avLst/>
          </a:prstGeom>
          <a:noFill/>
        </p:spPr>
        <p:txBody>
          <a:bodyPr wrap="square" rtlCol="0">
            <a:spAutoFit/>
          </a:bodyPr>
          <a:lstStyle/>
          <a:p>
            <a:pPr algn="ctr"/>
            <a:r>
              <a:rPr lang="en-US" sz="1100" dirty="0"/>
              <a:t>Start by calculating the distances between the red point and all others</a:t>
            </a:r>
          </a:p>
        </p:txBody>
      </p:sp>
      <p:grpSp>
        <p:nvGrpSpPr>
          <p:cNvPr id="6266" name="Group 6265">
            <a:extLst>
              <a:ext uri="{FF2B5EF4-FFF2-40B4-BE49-F238E27FC236}">
                <a16:creationId xmlns:a16="http://schemas.microsoft.com/office/drawing/2014/main" id="{9ED98D8E-B9C3-5220-35BD-8A8EC5C5C5A4}"/>
              </a:ext>
            </a:extLst>
          </p:cNvPr>
          <p:cNvGrpSpPr/>
          <p:nvPr/>
        </p:nvGrpSpPr>
        <p:grpSpPr>
          <a:xfrm>
            <a:off x="3923625" y="2398458"/>
            <a:ext cx="2100222" cy="1637365"/>
            <a:chOff x="4304920" y="2376634"/>
            <a:chExt cx="1462233" cy="1139979"/>
          </a:xfrm>
        </p:grpSpPr>
        <p:cxnSp>
          <p:nvCxnSpPr>
            <p:cNvPr id="32" name="Straight Arrow Connector 31">
              <a:extLst>
                <a:ext uri="{FF2B5EF4-FFF2-40B4-BE49-F238E27FC236}">
                  <a16:creationId xmlns:a16="http://schemas.microsoft.com/office/drawing/2014/main" id="{CBF7C765-AE22-5C88-0E8D-22131448F679}"/>
                </a:ext>
              </a:extLst>
            </p:cNvPr>
            <p:cNvCxnSpPr>
              <a:cxnSpLocks/>
            </p:cNvCxnSpPr>
            <p:nvPr/>
          </p:nvCxnSpPr>
          <p:spPr>
            <a:xfrm flipV="1">
              <a:off x="4308947" y="2376634"/>
              <a:ext cx="0" cy="11399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0B94D833-4CF4-96E1-70C6-D7ECAE38D17A}"/>
                </a:ext>
              </a:extLst>
            </p:cNvPr>
            <p:cNvCxnSpPr/>
            <p:nvPr/>
          </p:nvCxnSpPr>
          <p:spPr>
            <a:xfrm>
              <a:off x="4304920" y="3516613"/>
              <a:ext cx="146223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6C86CCEE-92A1-5E4D-BCC2-CAB9F85EF8E7}"/>
                </a:ext>
              </a:extLst>
            </p:cNvPr>
            <p:cNvCxnSpPr>
              <a:cxnSpLocks/>
            </p:cNvCxnSpPr>
            <p:nvPr/>
          </p:nvCxnSpPr>
          <p:spPr>
            <a:xfrm flipH="1" flipV="1">
              <a:off x="4659732" y="3211682"/>
              <a:ext cx="185330" cy="10386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A1150EFD-EF46-70F8-EFD3-359DF9FAD2E4}"/>
                </a:ext>
              </a:extLst>
            </p:cNvPr>
            <p:cNvCxnSpPr>
              <a:cxnSpLocks/>
              <a:stCxn id="45" idx="1"/>
              <a:endCxn id="39" idx="5"/>
            </p:cNvCxnSpPr>
            <p:nvPr/>
          </p:nvCxnSpPr>
          <p:spPr>
            <a:xfrm flipH="1" flipV="1">
              <a:off x="4582639" y="2944607"/>
              <a:ext cx="229668" cy="336353"/>
            </a:xfrm>
            <a:prstGeom prst="line">
              <a:avLst/>
            </a:prstGeom>
            <a:ln>
              <a:prstDash val="sysDot"/>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5689666F-09CA-F6C8-7BB1-C399FD352F6E}"/>
                </a:ext>
              </a:extLst>
            </p:cNvPr>
            <p:cNvCxnSpPr>
              <a:cxnSpLocks/>
              <a:stCxn id="45" idx="0"/>
              <a:endCxn id="41" idx="4"/>
            </p:cNvCxnSpPr>
            <p:nvPr/>
          </p:nvCxnSpPr>
          <p:spPr>
            <a:xfrm flipH="1" flipV="1">
              <a:off x="4800313" y="3132836"/>
              <a:ext cx="44750" cy="134556"/>
            </a:xfrm>
            <a:prstGeom prst="line">
              <a:avLst/>
            </a:prstGeom>
            <a:ln>
              <a:prstDash val="sysDot"/>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F4B3DDBB-0A00-5F20-C8D1-551D91D2AB20}"/>
                </a:ext>
              </a:extLst>
            </p:cNvPr>
            <p:cNvCxnSpPr>
              <a:cxnSpLocks/>
              <a:stCxn id="45" idx="7"/>
              <a:endCxn id="37" idx="3"/>
            </p:cNvCxnSpPr>
            <p:nvPr/>
          </p:nvCxnSpPr>
          <p:spPr>
            <a:xfrm flipV="1">
              <a:off x="4877818" y="2785354"/>
              <a:ext cx="238916" cy="495606"/>
            </a:xfrm>
            <a:prstGeom prst="line">
              <a:avLst/>
            </a:prstGeom>
            <a:ln>
              <a:prstDash val="sysDot"/>
            </a:ln>
          </p:spPr>
          <p:style>
            <a:lnRef idx="1">
              <a:schemeClr val="accent1"/>
            </a:lnRef>
            <a:fillRef idx="0">
              <a:schemeClr val="accent1"/>
            </a:fillRef>
            <a:effectRef idx="0">
              <a:schemeClr val="accent1"/>
            </a:effectRef>
            <a:fontRef idx="minor">
              <a:schemeClr val="tx1"/>
            </a:fontRef>
          </p:style>
        </p:cxnSp>
        <p:cxnSp>
          <p:nvCxnSpPr>
            <p:cNvPr id="6147" name="Straight Connector 6146">
              <a:extLst>
                <a:ext uri="{FF2B5EF4-FFF2-40B4-BE49-F238E27FC236}">
                  <a16:creationId xmlns:a16="http://schemas.microsoft.com/office/drawing/2014/main" id="{7CB061AB-1107-5993-178F-934B14B58BAF}"/>
                </a:ext>
              </a:extLst>
            </p:cNvPr>
            <p:cNvCxnSpPr>
              <a:cxnSpLocks/>
              <a:stCxn id="45" idx="7"/>
              <a:endCxn id="36" idx="3"/>
            </p:cNvCxnSpPr>
            <p:nvPr/>
          </p:nvCxnSpPr>
          <p:spPr>
            <a:xfrm flipV="1">
              <a:off x="4877818" y="2632954"/>
              <a:ext cx="246308" cy="648006"/>
            </a:xfrm>
            <a:prstGeom prst="line">
              <a:avLst/>
            </a:prstGeom>
            <a:ln>
              <a:prstDash val="sysDot"/>
            </a:ln>
          </p:spPr>
          <p:style>
            <a:lnRef idx="1">
              <a:schemeClr val="accent1"/>
            </a:lnRef>
            <a:fillRef idx="0">
              <a:schemeClr val="accent1"/>
            </a:fillRef>
            <a:effectRef idx="0">
              <a:schemeClr val="accent1"/>
            </a:effectRef>
            <a:fontRef idx="minor">
              <a:schemeClr val="tx1"/>
            </a:fontRef>
          </p:style>
        </p:cxnSp>
        <p:cxnSp>
          <p:nvCxnSpPr>
            <p:cNvPr id="6150" name="Straight Connector 6149">
              <a:extLst>
                <a:ext uri="{FF2B5EF4-FFF2-40B4-BE49-F238E27FC236}">
                  <a16:creationId xmlns:a16="http://schemas.microsoft.com/office/drawing/2014/main" id="{932C1622-228E-419C-A16E-418F19C06339}"/>
                </a:ext>
              </a:extLst>
            </p:cNvPr>
            <p:cNvCxnSpPr>
              <a:cxnSpLocks/>
              <a:stCxn id="45" idx="7"/>
              <a:endCxn id="38" idx="3"/>
            </p:cNvCxnSpPr>
            <p:nvPr/>
          </p:nvCxnSpPr>
          <p:spPr>
            <a:xfrm flipV="1">
              <a:off x="4877818" y="2722243"/>
              <a:ext cx="458460" cy="558717"/>
            </a:xfrm>
            <a:prstGeom prst="line">
              <a:avLst/>
            </a:prstGeom>
            <a:ln>
              <a:prstDash val="sysDot"/>
            </a:ln>
          </p:spPr>
          <p:style>
            <a:lnRef idx="1">
              <a:schemeClr val="accent1"/>
            </a:lnRef>
            <a:fillRef idx="0">
              <a:schemeClr val="accent1"/>
            </a:fillRef>
            <a:effectRef idx="0">
              <a:schemeClr val="accent1"/>
            </a:effectRef>
            <a:fontRef idx="minor">
              <a:schemeClr val="tx1"/>
            </a:fontRef>
          </p:style>
        </p:cxnSp>
        <p:cxnSp>
          <p:nvCxnSpPr>
            <p:cNvPr id="6153" name="Straight Connector 6152">
              <a:extLst>
                <a:ext uri="{FF2B5EF4-FFF2-40B4-BE49-F238E27FC236}">
                  <a16:creationId xmlns:a16="http://schemas.microsoft.com/office/drawing/2014/main" id="{E53F099A-8C7B-E2A0-E1AB-9D02DA12BBBE}"/>
                </a:ext>
              </a:extLst>
            </p:cNvPr>
            <p:cNvCxnSpPr>
              <a:cxnSpLocks/>
              <a:stCxn id="45" idx="6"/>
              <a:endCxn id="43" idx="2"/>
            </p:cNvCxnSpPr>
            <p:nvPr/>
          </p:nvCxnSpPr>
          <p:spPr>
            <a:xfrm flipV="1">
              <a:off x="4891386" y="3271551"/>
              <a:ext cx="303961" cy="42165"/>
            </a:xfrm>
            <a:prstGeom prst="line">
              <a:avLst/>
            </a:prstGeom>
            <a:ln>
              <a:prstDash val="sysDot"/>
            </a:ln>
          </p:spPr>
          <p:style>
            <a:lnRef idx="1">
              <a:schemeClr val="accent1"/>
            </a:lnRef>
            <a:fillRef idx="0">
              <a:schemeClr val="accent1"/>
            </a:fillRef>
            <a:effectRef idx="0">
              <a:schemeClr val="accent1"/>
            </a:effectRef>
            <a:fontRef idx="minor">
              <a:schemeClr val="tx1"/>
            </a:fontRef>
          </p:style>
        </p:cxnSp>
        <p:cxnSp>
          <p:nvCxnSpPr>
            <p:cNvPr id="6157" name="Straight Connector 6156">
              <a:extLst>
                <a:ext uri="{FF2B5EF4-FFF2-40B4-BE49-F238E27FC236}">
                  <a16:creationId xmlns:a16="http://schemas.microsoft.com/office/drawing/2014/main" id="{18426892-19BA-944B-3176-24E39BC88C7F}"/>
                </a:ext>
              </a:extLst>
            </p:cNvPr>
            <p:cNvCxnSpPr>
              <a:cxnSpLocks/>
              <a:stCxn id="45" idx="6"/>
              <a:endCxn id="42" idx="3"/>
            </p:cNvCxnSpPr>
            <p:nvPr/>
          </p:nvCxnSpPr>
          <p:spPr>
            <a:xfrm flipV="1">
              <a:off x="4891386" y="3110241"/>
              <a:ext cx="451606" cy="203475"/>
            </a:xfrm>
            <a:prstGeom prst="line">
              <a:avLst/>
            </a:prstGeom>
            <a:ln>
              <a:prstDash val="sysDot"/>
            </a:ln>
          </p:spPr>
          <p:style>
            <a:lnRef idx="1">
              <a:schemeClr val="accent1"/>
            </a:lnRef>
            <a:fillRef idx="0">
              <a:schemeClr val="accent1"/>
            </a:fillRef>
            <a:effectRef idx="0">
              <a:schemeClr val="accent1"/>
            </a:effectRef>
            <a:fontRef idx="minor">
              <a:schemeClr val="tx1"/>
            </a:fontRef>
          </p:style>
        </p:cxnSp>
        <p:cxnSp>
          <p:nvCxnSpPr>
            <p:cNvPr id="6160" name="Straight Connector 6159">
              <a:extLst>
                <a:ext uri="{FF2B5EF4-FFF2-40B4-BE49-F238E27FC236}">
                  <a16:creationId xmlns:a16="http://schemas.microsoft.com/office/drawing/2014/main" id="{550392A3-BFA9-80E7-FD6C-030580D7F9B3}"/>
                </a:ext>
              </a:extLst>
            </p:cNvPr>
            <p:cNvCxnSpPr>
              <a:cxnSpLocks/>
              <a:stCxn id="45" idx="6"/>
              <a:endCxn id="44" idx="7"/>
            </p:cNvCxnSpPr>
            <p:nvPr/>
          </p:nvCxnSpPr>
          <p:spPr>
            <a:xfrm flipV="1">
              <a:off x="4891386" y="3054519"/>
              <a:ext cx="780559" cy="259197"/>
            </a:xfrm>
            <a:prstGeom prst="line">
              <a:avLst/>
            </a:prstGeom>
            <a:ln>
              <a:prstDash val="sysDot"/>
            </a:ln>
          </p:spPr>
          <p:style>
            <a:lnRef idx="1">
              <a:schemeClr val="accent1"/>
            </a:lnRef>
            <a:fillRef idx="0">
              <a:schemeClr val="accent1"/>
            </a:fillRef>
            <a:effectRef idx="0">
              <a:schemeClr val="accent1"/>
            </a:effectRef>
            <a:fontRef idx="minor">
              <a:schemeClr val="tx1"/>
            </a:fontRef>
          </p:style>
        </p:cxnSp>
        <p:sp>
          <p:nvSpPr>
            <p:cNvPr id="36" name="Oval 35">
              <a:extLst>
                <a:ext uri="{FF2B5EF4-FFF2-40B4-BE49-F238E27FC236}">
                  <a16:creationId xmlns:a16="http://schemas.microsoft.com/office/drawing/2014/main" id="{E648615F-223A-D42E-3096-7736C3EA826D}"/>
                </a:ext>
              </a:extLst>
            </p:cNvPr>
            <p:cNvSpPr/>
            <p:nvPr/>
          </p:nvSpPr>
          <p:spPr>
            <a:xfrm>
              <a:off x="5110558" y="2553875"/>
              <a:ext cx="92647" cy="92647"/>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1AFB8B35-63A2-6C6B-CDB7-5EEB42F30FBE}"/>
                </a:ext>
              </a:extLst>
            </p:cNvPr>
            <p:cNvSpPr/>
            <p:nvPr/>
          </p:nvSpPr>
          <p:spPr>
            <a:xfrm>
              <a:off x="5103166" y="2706275"/>
              <a:ext cx="92647" cy="92647"/>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B08922D5-2C11-6D54-E7E2-C5C92784A719}"/>
                </a:ext>
              </a:extLst>
            </p:cNvPr>
            <p:cNvSpPr/>
            <p:nvPr/>
          </p:nvSpPr>
          <p:spPr>
            <a:xfrm>
              <a:off x="5322710" y="2643164"/>
              <a:ext cx="92647" cy="92647"/>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9C011A28-17DA-C3DA-D1C3-632407922788}"/>
                </a:ext>
              </a:extLst>
            </p:cNvPr>
            <p:cNvSpPr/>
            <p:nvPr/>
          </p:nvSpPr>
          <p:spPr>
            <a:xfrm>
              <a:off x="4503560" y="2865528"/>
              <a:ext cx="92647" cy="92647"/>
            </a:xfrm>
            <a:prstGeom prst="ellipse">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B4D82771-F77F-1645-82C9-BA5875CE383C}"/>
                </a:ext>
              </a:extLst>
            </p:cNvPr>
            <p:cNvSpPr/>
            <p:nvPr/>
          </p:nvSpPr>
          <p:spPr>
            <a:xfrm>
              <a:off x="4613409" y="3163532"/>
              <a:ext cx="92647" cy="92647"/>
            </a:xfrm>
            <a:prstGeom prst="ellipse">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1C292D6C-CAEE-277D-6CB6-05DA994740D4}"/>
                </a:ext>
              </a:extLst>
            </p:cNvPr>
            <p:cNvSpPr/>
            <p:nvPr/>
          </p:nvSpPr>
          <p:spPr>
            <a:xfrm>
              <a:off x="4753989" y="3040189"/>
              <a:ext cx="92647" cy="92647"/>
            </a:xfrm>
            <a:prstGeom prst="ellipse">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D342540B-1EB7-730E-2C36-AC6B8D440162}"/>
                </a:ext>
              </a:extLst>
            </p:cNvPr>
            <p:cNvSpPr/>
            <p:nvPr/>
          </p:nvSpPr>
          <p:spPr>
            <a:xfrm>
              <a:off x="5329424" y="3031162"/>
              <a:ext cx="92647" cy="92647"/>
            </a:xfrm>
            <a:prstGeom prst="ellipse">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BDB412BA-71C8-98AE-3C68-1CF3037E24A8}"/>
                </a:ext>
              </a:extLst>
            </p:cNvPr>
            <p:cNvSpPr/>
            <p:nvPr/>
          </p:nvSpPr>
          <p:spPr>
            <a:xfrm>
              <a:off x="5195347" y="3225227"/>
              <a:ext cx="92647" cy="92647"/>
            </a:xfrm>
            <a:prstGeom prst="ellipse">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3FF6C2DB-80EB-1DD7-0A84-BDB7327CEEBE}"/>
                </a:ext>
              </a:extLst>
            </p:cNvPr>
            <p:cNvSpPr/>
            <p:nvPr/>
          </p:nvSpPr>
          <p:spPr>
            <a:xfrm>
              <a:off x="5592866" y="3040951"/>
              <a:ext cx="92647" cy="92647"/>
            </a:xfrm>
            <a:prstGeom prst="ellipse">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CD9A6902-A201-1F92-6CF4-9E89245A43D6}"/>
                </a:ext>
              </a:extLst>
            </p:cNvPr>
            <p:cNvSpPr/>
            <p:nvPr/>
          </p:nvSpPr>
          <p:spPr>
            <a:xfrm>
              <a:off x="4798739" y="3267392"/>
              <a:ext cx="92647" cy="92647"/>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164" name="TextBox 6163">
            <a:extLst>
              <a:ext uri="{FF2B5EF4-FFF2-40B4-BE49-F238E27FC236}">
                <a16:creationId xmlns:a16="http://schemas.microsoft.com/office/drawing/2014/main" id="{5AA8699D-D723-BFC2-A538-701B826CEF3B}"/>
              </a:ext>
            </a:extLst>
          </p:cNvPr>
          <p:cNvSpPr txBox="1"/>
          <p:nvPr/>
        </p:nvSpPr>
        <p:spPr>
          <a:xfrm>
            <a:off x="6290959" y="2088161"/>
            <a:ext cx="1901155" cy="261610"/>
          </a:xfrm>
          <a:prstGeom prst="rect">
            <a:avLst/>
          </a:prstGeom>
          <a:noFill/>
        </p:spPr>
        <p:txBody>
          <a:bodyPr wrap="square" rtlCol="0">
            <a:spAutoFit/>
          </a:bodyPr>
          <a:lstStyle/>
          <a:p>
            <a:pPr algn="ctr"/>
            <a:r>
              <a:rPr lang="en-US" sz="1100" dirty="0"/>
              <a:t>Step 3: Find Neighbors</a:t>
            </a:r>
          </a:p>
        </p:txBody>
      </p:sp>
      <p:sp>
        <p:nvSpPr>
          <p:cNvPr id="6168" name="TextBox 6167">
            <a:extLst>
              <a:ext uri="{FF2B5EF4-FFF2-40B4-BE49-F238E27FC236}">
                <a16:creationId xmlns:a16="http://schemas.microsoft.com/office/drawing/2014/main" id="{B001C4C3-E782-7CBC-629E-40E661AA0D4B}"/>
              </a:ext>
            </a:extLst>
          </p:cNvPr>
          <p:cNvSpPr txBox="1"/>
          <p:nvPr/>
        </p:nvSpPr>
        <p:spPr>
          <a:xfrm>
            <a:off x="6446697" y="4432371"/>
            <a:ext cx="2194988" cy="938719"/>
          </a:xfrm>
          <a:prstGeom prst="rect">
            <a:avLst/>
          </a:prstGeom>
          <a:noFill/>
        </p:spPr>
        <p:txBody>
          <a:bodyPr wrap="square" rtlCol="0">
            <a:spAutoFit/>
          </a:bodyPr>
          <a:lstStyle/>
          <a:p>
            <a:pPr algn="ctr"/>
            <a:r>
              <a:rPr lang="en-US" sz="1100" dirty="0"/>
              <a:t>Next find the nearest neighbors by ranking points by increasing distance. The nearest neighbors (NNs) of the red point are the ones closest in the data space</a:t>
            </a:r>
          </a:p>
        </p:txBody>
      </p:sp>
      <p:grpSp>
        <p:nvGrpSpPr>
          <p:cNvPr id="6267" name="Group 6266">
            <a:extLst>
              <a:ext uri="{FF2B5EF4-FFF2-40B4-BE49-F238E27FC236}">
                <a16:creationId xmlns:a16="http://schemas.microsoft.com/office/drawing/2014/main" id="{659944B6-13D7-6AC8-A0A2-6D0E16AA5EF8}"/>
              </a:ext>
            </a:extLst>
          </p:cNvPr>
          <p:cNvGrpSpPr/>
          <p:nvPr/>
        </p:nvGrpSpPr>
        <p:grpSpPr>
          <a:xfrm>
            <a:off x="6411439" y="2387633"/>
            <a:ext cx="2230246" cy="1453533"/>
            <a:chOff x="6975423" y="2256875"/>
            <a:chExt cx="1176888" cy="767021"/>
          </a:xfrm>
        </p:grpSpPr>
        <p:sp>
          <p:nvSpPr>
            <p:cNvPr id="6188" name="Oval 6187">
              <a:extLst>
                <a:ext uri="{FF2B5EF4-FFF2-40B4-BE49-F238E27FC236}">
                  <a16:creationId xmlns:a16="http://schemas.microsoft.com/office/drawing/2014/main" id="{37857B8A-6066-50A1-979B-401DB9D9576F}"/>
                </a:ext>
              </a:extLst>
            </p:cNvPr>
            <p:cNvSpPr/>
            <p:nvPr/>
          </p:nvSpPr>
          <p:spPr>
            <a:xfrm>
              <a:off x="6975423" y="2416345"/>
              <a:ext cx="92647" cy="92647"/>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89" name="Oval 6188">
              <a:extLst>
                <a:ext uri="{FF2B5EF4-FFF2-40B4-BE49-F238E27FC236}">
                  <a16:creationId xmlns:a16="http://schemas.microsoft.com/office/drawing/2014/main" id="{E6CFE4B0-712E-2839-06DF-51B80BC431D4}"/>
                </a:ext>
              </a:extLst>
            </p:cNvPr>
            <p:cNvSpPr/>
            <p:nvPr/>
          </p:nvSpPr>
          <p:spPr>
            <a:xfrm>
              <a:off x="7207910" y="2582654"/>
              <a:ext cx="92647" cy="92647"/>
            </a:xfrm>
            <a:prstGeom prst="ellipse">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90" name="Oval 6189">
              <a:extLst>
                <a:ext uri="{FF2B5EF4-FFF2-40B4-BE49-F238E27FC236}">
                  <a16:creationId xmlns:a16="http://schemas.microsoft.com/office/drawing/2014/main" id="{0471BFAE-44A9-A88A-5237-2976065AABD2}"/>
                </a:ext>
              </a:extLst>
            </p:cNvPr>
            <p:cNvSpPr/>
            <p:nvPr/>
          </p:nvSpPr>
          <p:spPr>
            <a:xfrm>
              <a:off x="7207910" y="2415197"/>
              <a:ext cx="92647" cy="92647"/>
            </a:xfrm>
            <a:prstGeom prst="ellipse">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93" name="Oval 6192">
              <a:extLst>
                <a:ext uri="{FF2B5EF4-FFF2-40B4-BE49-F238E27FC236}">
                  <a16:creationId xmlns:a16="http://schemas.microsoft.com/office/drawing/2014/main" id="{CFC00881-8642-0C29-D039-EB457FCCB86F}"/>
                </a:ext>
              </a:extLst>
            </p:cNvPr>
            <p:cNvSpPr/>
            <p:nvPr/>
          </p:nvSpPr>
          <p:spPr>
            <a:xfrm>
              <a:off x="7207910" y="2747571"/>
              <a:ext cx="92647" cy="92647"/>
            </a:xfrm>
            <a:prstGeom prst="ellipse">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94" name="Oval 6193">
              <a:extLst>
                <a:ext uri="{FF2B5EF4-FFF2-40B4-BE49-F238E27FC236}">
                  <a16:creationId xmlns:a16="http://schemas.microsoft.com/office/drawing/2014/main" id="{679714D2-FC32-56B5-2898-799904E0F823}"/>
                </a:ext>
              </a:extLst>
            </p:cNvPr>
            <p:cNvSpPr/>
            <p:nvPr/>
          </p:nvSpPr>
          <p:spPr>
            <a:xfrm>
              <a:off x="7207910" y="2912486"/>
              <a:ext cx="92647" cy="92647"/>
            </a:xfrm>
            <a:prstGeom prst="ellipse">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95" name="Oval 6194">
              <a:extLst>
                <a:ext uri="{FF2B5EF4-FFF2-40B4-BE49-F238E27FC236}">
                  <a16:creationId xmlns:a16="http://schemas.microsoft.com/office/drawing/2014/main" id="{614C965A-F6C1-26E9-24F6-0FB988F73872}"/>
                </a:ext>
              </a:extLst>
            </p:cNvPr>
            <p:cNvSpPr/>
            <p:nvPr/>
          </p:nvSpPr>
          <p:spPr>
            <a:xfrm>
              <a:off x="6975423" y="2583184"/>
              <a:ext cx="92647" cy="92647"/>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96" name="Oval 6195">
              <a:extLst>
                <a:ext uri="{FF2B5EF4-FFF2-40B4-BE49-F238E27FC236}">
                  <a16:creationId xmlns:a16="http://schemas.microsoft.com/office/drawing/2014/main" id="{6A499864-1C88-0022-E26A-A3A82BEC82BB}"/>
                </a:ext>
              </a:extLst>
            </p:cNvPr>
            <p:cNvSpPr/>
            <p:nvPr/>
          </p:nvSpPr>
          <p:spPr>
            <a:xfrm>
              <a:off x="6975423" y="2747483"/>
              <a:ext cx="92647" cy="92647"/>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97" name="Oval 6196">
              <a:extLst>
                <a:ext uri="{FF2B5EF4-FFF2-40B4-BE49-F238E27FC236}">
                  <a16:creationId xmlns:a16="http://schemas.microsoft.com/office/drawing/2014/main" id="{C86B4228-66CF-6976-0297-5CD513D76A5F}"/>
                </a:ext>
              </a:extLst>
            </p:cNvPr>
            <p:cNvSpPr/>
            <p:nvPr/>
          </p:nvSpPr>
          <p:spPr>
            <a:xfrm>
              <a:off x="6975423" y="2911783"/>
              <a:ext cx="92647" cy="92647"/>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198" name="Straight Connector 6197">
              <a:extLst>
                <a:ext uri="{FF2B5EF4-FFF2-40B4-BE49-F238E27FC236}">
                  <a16:creationId xmlns:a16="http://schemas.microsoft.com/office/drawing/2014/main" id="{B8414C6E-1EC3-242B-6D37-B81E6C51BC21}"/>
                </a:ext>
              </a:extLst>
            </p:cNvPr>
            <p:cNvCxnSpPr>
              <a:cxnSpLocks/>
              <a:stCxn id="6188" idx="6"/>
              <a:endCxn id="6190" idx="2"/>
            </p:cNvCxnSpPr>
            <p:nvPr/>
          </p:nvCxnSpPr>
          <p:spPr>
            <a:xfrm flipV="1">
              <a:off x="7068070" y="2461521"/>
              <a:ext cx="139840" cy="1148"/>
            </a:xfrm>
            <a:prstGeom prst="line">
              <a:avLst/>
            </a:prstGeom>
            <a:ln>
              <a:prstDash val="sysDot"/>
            </a:ln>
          </p:spPr>
          <p:style>
            <a:lnRef idx="1">
              <a:schemeClr val="accent1"/>
            </a:lnRef>
            <a:fillRef idx="0">
              <a:schemeClr val="accent1"/>
            </a:fillRef>
            <a:effectRef idx="0">
              <a:schemeClr val="accent1"/>
            </a:effectRef>
            <a:fontRef idx="minor">
              <a:schemeClr val="tx1"/>
            </a:fontRef>
          </p:style>
        </p:cxnSp>
        <p:cxnSp>
          <p:nvCxnSpPr>
            <p:cNvPr id="6201" name="Straight Connector 6200">
              <a:extLst>
                <a:ext uri="{FF2B5EF4-FFF2-40B4-BE49-F238E27FC236}">
                  <a16:creationId xmlns:a16="http://schemas.microsoft.com/office/drawing/2014/main" id="{75F9E2C5-550E-3CF5-D2CF-1BCA0794EB65}"/>
                </a:ext>
              </a:extLst>
            </p:cNvPr>
            <p:cNvCxnSpPr>
              <a:cxnSpLocks/>
              <a:stCxn id="6195" idx="6"/>
              <a:endCxn id="6189" idx="2"/>
            </p:cNvCxnSpPr>
            <p:nvPr/>
          </p:nvCxnSpPr>
          <p:spPr>
            <a:xfrm flipV="1">
              <a:off x="7068070" y="2628978"/>
              <a:ext cx="139840" cy="53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cxnSp>
          <p:nvCxnSpPr>
            <p:cNvPr id="6204" name="Straight Connector 6203">
              <a:extLst>
                <a:ext uri="{FF2B5EF4-FFF2-40B4-BE49-F238E27FC236}">
                  <a16:creationId xmlns:a16="http://schemas.microsoft.com/office/drawing/2014/main" id="{1FE4F3DC-5882-69F0-DAF8-2B2EB304D116}"/>
                </a:ext>
              </a:extLst>
            </p:cNvPr>
            <p:cNvCxnSpPr>
              <a:cxnSpLocks/>
              <a:stCxn id="6196" idx="6"/>
              <a:endCxn id="6193" idx="2"/>
            </p:cNvCxnSpPr>
            <p:nvPr/>
          </p:nvCxnSpPr>
          <p:spPr>
            <a:xfrm>
              <a:off x="7068070" y="2793807"/>
              <a:ext cx="139840" cy="88"/>
            </a:xfrm>
            <a:prstGeom prst="line">
              <a:avLst/>
            </a:prstGeom>
            <a:ln>
              <a:prstDash val="sysDot"/>
            </a:ln>
          </p:spPr>
          <p:style>
            <a:lnRef idx="1">
              <a:schemeClr val="accent1"/>
            </a:lnRef>
            <a:fillRef idx="0">
              <a:schemeClr val="accent1"/>
            </a:fillRef>
            <a:effectRef idx="0">
              <a:schemeClr val="accent1"/>
            </a:effectRef>
            <a:fontRef idx="minor">
              <a:schemeClr val="tx1"/>
            </a:fontRef>
          </p:style>
        </p:cxnSp>
        <p:cxnSp>
          <p:nvCxnSpPr>
            <p:cNvPr id="6207" name="Straight Connector 6206">
              <a:extLst>
                <a:ext uri="{FF2B5EF4-FFF2-40B4-BE49-F238E27FC236}">
                  <a16:creationId xmlns:a16="http://schemas.microsoft.com/office/drawing/2014/main" id="{09814815-5908-D953-D814-F6145F7F9A90}"/>
                </a:ext>
              </a:extLst>
            </p:cNvPr>
            <p:cNvCxnSpPr>
              <a:cxnSpLocks/>
              <a:stCxn id="6197" idx="6"/>
              <a:endCxn id="6194" idx="2"/>
            </p:cNvCxnSpPr>
            <p:nvPr/>
          </p:nvCxnSpPr>
          <p:spPr>
            <a:xfrm>
              <a:off x="7068070" y="2958107"/>
              <a:ext cx="139840" cy="703"/>
            </a:xfrm>
            <a:prstGeom prst="line">
              <a:avLst/>
            </a:prstGeom>
            <a:ln>
              <a:prstDash val="sysDot"/>
            </a:ln>
          </p:spPr>
          <p:style>
            <a:lnRef idx="1">
              <a:schemeClr val="accent1"/>
            </a:lnRef>
            <a:fillRef idx="0">
              <a:schemeClr val="accent1"/>
            </a:fillRef>
            <a:effectRef idx="0">
              <a:schemeClr val="accent1"/>
            </a:effectRef>
            <a:fontRef idx="minor">
              <a:schemeClr val="tx1"/>
            </a:fontRef>
          </p:style>
        </p:cxnSp>
        <p:sp>
          <p:nvSpPr>
            <p:cNvPr id="6210" name="TextBox 6209">
              <a:extLst>
                <a:ext uri="{FF2B5EF4-FFF2-40B4-BE49-F238E27FC236}">
                  <a16:creationId xmlns:a16="http://schemas.microsoft.com/office/drawing/2014/main" id="{C512F86A-2EE2-70A2-18B0-5ACED054FE62}"/>
                </a:ext>
              </a:extLst>
            </p:cNvPr>
            <p:cNvSpPr txBox="1"/>
            <p:nvPr/>
          </p:nvSpPr>
          <p:spPr>
            <a:xfrm>
              <a:off x="7335219" y="2385240"/>
              <a:ext cx="198109" cy="133990"/>
            </a:xfrm>
            <a:prstGeom prst="rect">
              <a:avLst/>
            </a:prstGeom>
            <a:noFill/>
          </p:spPr>
          <p:txBody>
            <a:bodyPr wrap="none" rtlCol="0">
              <a:spAutoFit/>
            </a:bodyPr>
            <a:lstStyle/>
            <a:p>
              <a:r>
                <a:rPr lang="en-US" sz="1050" dirty="0"/>
                <a:t>1.8</a:t>
              </a:r>
            </a:p>
          </p:txBody>
        </p:sp>
        <p:sp>
          <p:nvSpPr>
            <p:cNvPr id="6211" name="TextBox 6210">
              <a:extLst>
                <a:ext uri="{FF2B5EF4-FFF2-40B4-BE49-F238E27FC236}">
                  <a16:creationId xmlns:a16="http://schemas.microsoft.com/office/drawing/2014/main" id="{51FE9C96-8FE9-571A-5D9F-349C4DD17E41}"/>
                </a:ext>
              </a:extLst>
            </p:cNvPr>
            <p:cNvSpPr txBox="1"/>
            <p:nvPr/>
          </p:nvSpPr>
          <p:spPr>
            <a:xfrm>
              <a:off x="7337214" y="2555304"/>
              <a:ext cx="198109" cy="133990"/>
            </a:xfrm>
            <a:prstGeom prst="rect">
              <a:avLst/>
            </a:prstGeom>
            <a:noFill/>
          </p:spPr>
          <p:txBody>
            <a:bodyPr wrap="none" rtlCol="0">
              <a:spAutoFit/>
            </a:bodyPr>
            <a:lstStyle/>
            <a:p>
              <a:r>
                <a:rPr lang="en-US" sz="1050" dirty="0"/>
                <a:t>1.9</a:t>
              </a:r>
            </a:p>
          </p:txBody>
        </p:sp>
        <p:sp>
          <p:nvSpPr>
            <p:cNvPr id="6212" name="TextBox 6211">
              <a:extLst>
                <a:ext uri="{FF2B5EF4-FFF2-40B4-BE49-F238E27FC236}">
                  <a16:creationId xmlns:a16="http://schemas.microsoft.com/office/drawing/2014/main" id="{02B764E6-0432-4DC9-CC36-BF38ACAB9D61}"/>
                </a:ext>
              </a:extLst>
            </p:cNvPr>
            <p:cNvSpPr txBox="1"/>
            <p:nvPr/>
          </p:nvSpPr>
          <p:spPr>
            <a:xfrm>
              <a:off x="7337214" y="2716378"/>
              <a:ext cx="198109" cy="133990"/>
            </a:xfrm>
            <a:prstGeom prst="rect">
              <a:avLst/>
            </a:prstGeom>
            <a:noFill/>
          </p:spPr>
          <p:txBody>
            <a:bodyPr wrap="none" rtlCol="0">
              <a:spAutoFit/>
            </a:bodyPr>
            <a:lstStyle/>
            <a:p>
              <a:r>
                <a:rPr lang="en-US" sz="1050" dirty="0"/>
                <a:t>2.8</a:t>
              </a:r>
            </a:p>
          </p:txBody>
        </p:sp>
        <p:sp>
          <p:nvSpPr>
            <p:cNvPr id="6213" name="TextBox 6212">
              <a:extLst>
                <a:ext uri="{FF2B5EF4-FFF2-40B4-BE49-F238E27FC236}">
                  <a16:creationId xmlns:a16="http://schemas.microsoft.com/office/drawing/2014/main" id="{58487F76-CDBF-DE1F-F412-7B1460975D94}"/>
                </a:ext>
              </a:extLst>
            </p:cNvPr>
            <p:cNvSpPr txBox="1"/>
            <p:nvPr/>
          </p:nvSpPr>
          <p:spPr>
            <a:xfrm>
              <a:off x="7336917" y="2882264"/>
              <a:ext cx="198109" cy="133990"/>
            </a:xfrm>
            <a:prstGeom prst="rect">
              <a:avLst/>
            </a:prstGeom>
            <a:noFill/>
          </p:spPr>
          <p:txBody>
            <a:bodyPr wrap="none" rtlCol="0">
              <a:spAutoFit/>
            </a:bodyPr>
            <a:lstStyle/>
            <a:p>
              <a:r>
                <a:rPr lang="en-US" sz="1050" dirty="0"/>
                <a:t>3.0</a:t>
              </a:r>
            </a:p>
          </p:txBody>
        </p:sp>
        <p:sp>
          <p:nvSpPr>
            <p:cNvPr id="6214" name="TextBox 6213">
              <a:extLst>
                <a:ext uri="{FF2B5EF4-FFF2-40B4-BE49-F238E27FC236}">
                  <a16:creationId xmlns:a16="http://schemas.microsoft.com/office/drawing/2014/main" id="{9CDFFA5B-A138-3195-E36C-545B07A0CFA8}"/>
                </a:ext>
              </a:extLst>
            </p:cNvPr>
            <p:cNvSpPr txBox="1"/>
            <p:nvPr/>
          </p:nvSpPr>
          <p:spPr>
            <a:xfrm>
              <a:off x="7277597" y="2256875"/>
              <a:ext cx="360521" cy="133990"/>
            </a:xfrm>
            <a:prstGeom prst="rect">
              <a:avLst/>
            </a:prstGeom>
            <a:noFill/>
          </p:spPr>
          <p:txBody>
            <a:bodyPr wrap="none" rtlCol="0">
              <a:spAutoFit/>
            </a:bodyPr>
            <a:lstStyle/>
            <a:p>
              <a:r>
                <a:rPr lang="en-US" sz="1050" dirty="0"/>
                <a:t>Distance</a:t>
              </a:r>
            </a:p>
          </p:txBody>
        </p:sp>
        <p:cxnSp>
          <p:nvCxnSpPr>
            <p:cNvPr id="6216" name="Straight Arrow Connector 6215">
              <a:extLst>
                <a:ext uri="{FF2B5EF4-FFF2-40B4-BE49-F238E27FC236}">
                  <a16:creationId xmlns:a16="http://schemas.microsoft.com/office/drawing/2014/main" id="{DFA37946-4662-DD1C-2F13-E460430FDBE1}"/>
                </a:ext>
              </a:extLst>
            </p:cNvPr>
            <p:cNvCxnSpPr>
              <a:cxnSpLocks/>
            </p:cNvCxnSpPr>
            <p:nvPr/>
          </p:nvCxnSpPr>
          <p:spPr>
            <a:xfrm>
              <a:off x="7641506" y="2465349"/>
              <a:ext cx="226353" cy="17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217" name="TextBox 6216">
              <a:extLst>
                <a:ext uri="{FF2B5EF4-FFF2-40B4-BE49-F238E27FC236}">
                  <a16:creationId xmlns:a16="http://schemas.microsoft.com/office/drawing/2014/main" id="{748D7315-6C00-7276-E6B6-BE1647FF5AC4}"/>
                </a:ext>
              </a:extLst>
            </p:cNvPr>
            <p:cNvSpPr txBox="1"/>
            <p:nvPr/>
          </p:nvSpPr>
          <p:spPr>
            <a:xfrm>
              <a:off x="7858480" y="2396506"/>
              <a:ext cx="278469" cy="129929"/>
            </a:xfrm>
            <a:prstGeom prst="rect">
              <a:avLst/>
            </a:prstGeom>
            <a:noFill/>
          </p:spPr>
          <p:txBody>
            <a:bodyPr wrap="none" rtlCol="0">
              <a:spAutoFit/>
            </a:bodyPr>
            <a:lstStyle/>
            <a:p>
              <a:r>
                <a:rPr lang="en-US" sz="1000" dirty="0"/>
                <a:t>1</a:t>
              </a:r>
              <a:r>
                <a:rPr lang="en-US" sz="1000" baseline="30000" dirty="0"/>
                <a:t>st</a:t>
              </a:r>
              <a:r>
                <a:rPr lang="en-US" sz="1000" dirty="0"/>
                <a:t> NN</a:t>
              </a:r>
            </a:p>
          </p:txBody>
        </p:sp>
        <p:cxnSp>
          <p:nvCxnSpPr>
            <p:cNvPr id="6218" name="Straight Arrow Connector 6217">
              <a:extLst>
                <a:ext uri="{FF2B5EF4-FFF2-40B4-BE49-F238E27FC236}">
                  <a16:creationId xmlns:a16="http://schemas.microsoft.com/office/drawing/2014/main" id="{E160F0F4-E480-E7F2-5AEF-44FA10D4C1FD}"/>
                </a:ext>
              </a:extLst>
            </p:cNvPr>
            <p:cNvCxnSpPr/>
            <p:nvPr/>
          </p:nvCxnSpPr>
          <p:spPr>
            <a:xfrm flipV="1">
              <a:off x="7629872" y="2630821"/>
              <a:ext cx="238970" cy="11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219" name="TextBox 6218">
              <a:extLst>
                <a:ext uri="{FF2B5EF4-FFF2-40B4-BE49-F238E27FC236}">
                  <a16:creationId xmlns:a16="http://schemas.microsoft.com/office/drawing/2014/main" id="{DD103C92-2A90-CE50-EC31-7B660C263D20}"/>
                </a:ext>
              </a:extLst>
            </p:cNvPr>
            <p:cNvSpPr txBox="1"/>
            <p:nvPr/>
          </p:nvSpPr>
          <p:spPr>
            <a:xfrm>
              <a:off x="7859462" y="2562079"/>
              <a:ext cx="292849" cy="129929"/>
            </a:xfrm>
            <a:prstGeom prst="rect">
              <a:avLst/>
            </a:prstGeom>
            <a:noFill/>
          </p:spPr>
          <p:txBody>
            <a:bodyPr wrap="none" rtlCol="0">
              <a:spAutoFit/>
            </a:bodyPr>
            <a:lstStyle/>
            <a:p>
              <a:r>
                <a:rPr lang="en-US" sz="1000" dirty="0"/>
                <a:t>2</a:t>
              </a:r>
              <a:r>
                <a:rPr lang="en-US" sz="1000" baseline="30000" dirty="0"/>
                <a:t>nd</a:t>
              </a:r>
              <a:r>
                <a:rPr lang="en-US" sz="1000" dirty="0"/>
                <a:t> NN</a:t>
              </a:r>
            </a:p>
          </p:txBody>
        </p:sp>
        <p:cxnSp>
          <p:nvCxnSpPr>
            <p:cNvPr id="6220" name="Straight Arrow Connector 6219">
              <a:extLst>
                <a:ext uri="{FF2B5EF4-FFF2-40B4-BE49-F238E27FC236}">
                  <a16:creationId xmlns:a16="http://schemas.microsoft.com/office/drawing/2014/main" id="{53E4A3BC-D637-53B3-4F24-D9F3851E5EE9}"/>
                </a:ext>
              </a:extLst>
            </p:cNvPr>
            <p:cNvCxnSpPr/>
            <p:nvPr/>
          </p:nvCxnSpPr>
          <p:spPr>
            <a:xfrm flipV="1">
              <a:off x="7628889" y="2801633"/>
              <a:ext cx="238970" cy="11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221" name="TextBox 6220">
              <a:extLst>
                <a:ext uri="{FF2B5EF4-FFF2-40B4-BE49-F238E27FC236}">
                  <a16:creationId xmlns:a16="http://schemas.microsoft.com/office/drawing/2014/main" id="{1AD1A909-8729-04AD-3D16-E26099757EEA}"/>
                </a:ext>
              </a:extLst>
            </p:cNvPr>
            <p:cNvSpPr txBox="1"/>
            <p:nvPr/>
          </p:nvSpPr>
          <p:spPr>
            <a:xfrm>
              <a:off x="7858480" y="2732893"/>
              <a:ext cx="283544" cy="129929"/>
            </a:xfrm>
            <a:prstGeom prst="rect">
              <a:avLst/>
            </a:prstGeom>
            <a:noFill/>
          </p:spPr>
          <p:txBody>
            <a:bodyPr wrap="none" rtlCol="0">
              <a:spAutoFit/>
            </a:bodyPr>
            <a:lstStyle/>
            <a:p>
              <a:r>
                <a:rPr lang="en-US" sz="1000" dirty="0"/>
                <a:t>3</a:t>
              </a:r>
              <a:r>
                <a:rPr lang="en-US" sz="1000" baseline="30000" dirty="0"/>
                <a:t>rd</a:t>
              </a:r>
              <a:r>
                <a:rPr lang="en-US" sz="1000" dirty="0"/>
                <a:t> NN</a:t>
              </a:r>
            </a:p>
          </p:txBody>
        </p:sp>
        <p:cxnSp>
          <p:nvCxnSpPr>
            <p:cNvPr id="6222" name="Straight Arrow Connector 6221">
              <a:extLst>
                <a:ext uri="{FF2B5EF4-FFF2-40B4-BE49-F238E27FC236}">
                  <a16:creationId xmlns:a16="http://schemas.microsoft.com/office/drawing/2014/main" id="{6611390A-92B0-259A-C182-E6E45A231BA1}"/>
                </a:ext>
              </a:extLst>
            </p:cNvPr>
            <p:cNvCxnSpPr/>
            <p:nvPr/>
          </p:nvCxnSpPr>
          <p:spPr>
            <a:xfrm flipV="1">
              <a:off x="7626510" y="2962708"/>
              <a:ext cx="238970" cy="11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223" name="TextBox 6222">
              <a:extLst>
                <a:ext uri="{FF2B5EF4-FFF2-40B4-BE49-F238E27FC236}">
                  <a16:creationId xmlns:a16="http://schemas.microsoft.com/office/drawing/2014/main" id="{E65B54DC-B314-6913-5549-DEB29AD16FD8}"/>
                </a:ext>
              </a:extLst>
            </p:cNvPr>
            <p:cNvSpPr txBox="1"/>
            <p:nvPr/>
          </p:nvSpPr>
          <p:spPr>
            <a:xfrm>
              <a:off x="7856099" y="2893967"/>
              <a:ext cx="281853" cy="129929"/>
            </a:xfrm>
            <a:prstGeom prst="rect">
              <a:avLst/>
            </a:prstGeom>
            <a:noFill/>
          </p:spPr>
          <p:txBody>
            <a:bodyPr wrap="none" rtlCol="0">
              <a:spAutoFit/>
            </a:bodyPr>
            <a:lstStyle/>
            <a:p>
              <a:r>
                <a:rPr lang="en-US" sz="1000" dirty="0"/>
                <a:t>4</a:t>
              </a:r>
              <a:r>
                <a:rPr lang="en-US" sz="1000" baseline="30000" dirty="0"/>
                <a:t>th</a:t>
              </a:r>
              <a:r>
                <a:rPr lang="en-US" sz="1000" dirty="0"/>
                <a:t> NN</a:t>
              </a:r>
            </a:p>
          </p:txBody>
        </p:sp>
      </p:grpSp>
      <p:sp>
        <p:nvSpPr>
          <p:cNvPr id="6224" name="TextBox 6223">
            <a:extLst>
              <a:ext uri="{FF2B5EF4-FFF2-40B4-BE49-F238E27FC236}">
                <a16:creationId xmlns:a16="http://schemas.microsoft.com/office/drawing/2014/main" id="{45169CE9-CB47-7E30-C86E-35F1297D1632}"/>
              </a:ext>
            </a:extLst>
          </p:cNvPr>
          <p:cNvSpPr txBox="1"/>
          <p:nvPr/>
        </p:nvSpPr>
        <p:spPr>
          <a:xfrm>
            <a:off x="9084995" y="2080581"/>
            <a:ext cx="1901155" cy="261610"/>
          </a:xfrm>
          <a:prstGeom prst="rect">
            <a:avLst/>
          </a:prstGeom>
          <a:noFill/>
        </p:spPr>
        <p:txBody>
          <a:bodyPr wrap="square" rtlCol="0">
            <a:spAutoFit/>
          </a:bodyPr>
          <a:lstStyle/>
          <a:p>
            <a:pPr algn="ctr"/>
            <a:r>
              <a:rPr lang="en-US" sz="1100" dirty="0"/>
              <a:t>Step 4: Vote on Labels</a:t>
            </a:r>
          </a:p>
        </p:txBody>
      </p:sp>
      <p:sp>
        <p:nvSpPr>
          <p:cNvPr id="6225" name="TextBox 6224">
            <a:extLst>
              <a:ext uri="{FF2B5EF4-FFF2-40B4-BE49-F238E27FC236}">
                <a16:creationId xmlns:a16="http://schemas.microsoft.com/office/drawing/2014/main" id="{FB4B08D9-C294-5A0B-E388-7D0278477430}"/>
              </a:ext>
            </a:extLst>
          </p:cNvPr>
          <p:cNvSpPr txBox="1"/>
          <p:nvPr/>
        </p:nvSpPr>
        <p:spPr>
          <a:xfrm>
            <a:off x="9107020" y="4432371"/>
            <a:ext cx="1832898" cy="769441"/>
          </a:xfrm>
          <a:prstGeom prst="rect">
            <a:avLst/>
          </a:prstGeom>
          <a:noFill/>
        </p:spPr>
        <p:txBody>
          <a:bodyPr wrap="square" rtlCol="0">
            <a:spAutoFit/>
          </a:bodyPr>
          <a:lstStyle/>
          <a:p>
            <a:pPr algn="ctr"/>
            <a:r>
              <a:rPr lang="en-US" sz="1100" dirty="0"/>
              <a:t>Vote on the predicted class labels based on the classes of the k nearest neighbors (here k=3)</a:t>
            </a:r>
          </a:p>
        </p:txBody>
      </p:sp>
      <p:sp>
        <p:nvSpPr>
          <p:cNvPr id="6242" name="TextBox 6241">
            <a:extLst>
              <a:ext uri="{FF2B5EF4-FFF2-40B4-BE49-F238E27FC236}">
                <a16:creationId xmlns:a16="http://schemas.microsoft.com/office/drawing/2014/main" id="{1D6C154D-FC0A-FF62-DE0F-BB60E25322B6}"/>
              </a:ext>
            </a:extLst>
          </p:cNvPr>
          <p:cNvSpPr txBox="1"/>
          <p:nvPr/>
        </p:nvSpPr>
        <p:spPr>
          <a:xfrm>
            <a:off x="8864922" y="2389373"/>
            <a:ext cx="489236" cy="253916"/>
          </a:xfrm>
          <a:prstGeom prst="rect">
            <a:avLst/>
          </a:prstGeom>
          <a:noFill/>
        </p:spPr>
        <p:txBody>
          <a:bodyPr wrap="none" rtlCol="0">
            <a:spAutoFit/>
          </a:bodyPr>
          <a:lstStyle/>
          <a:p>
            <a:r>
              <a:rPr lang="en-US" sz="1050" dirty="0"/>
              <a:t>Class</a:t>
            </a:r>
          </a:p>
        </p:txBody>
      </p:sp>
      <p:sp>
        <p:nvSpPr>
          <p:cNvPr id="6251" name="TextBox 6250">
            <a:extLst>
              <a:ext uri="{FF2B5EF4-FFF2-40B4-BE49-F238E27FC236}">
                <a16:creationId xmlns:a16="http://schemas.microsoft.com/office/drawing/2014/main" id="{F6B038B7-4008-2013-DF1B-71C5F2F7DBE9}"/>
              </a:ext>
            </a:extLst>
          </p:cNvPr>
          <p:cNvSpPr txBox="1"/>
          <p:nvPr/>
        </p:nvSpPr>
        <p:spPr>
          <a:xfrm>
            <a:off x="9273770" y="2387633"/>
            <a:ext cx="502061" cy="253916"/>
          </a:xfrm>
          <a:prstGeom prst="rect">
            <a:avLst/>
          </a:prstGeom>
          <a:noFill/>
        </p:spPr>
        <p:txBody>
          <a:bodyPr wrap="none" rtlCol="0">
            <a:spAutoFit/>
          </a:bodyPr>
          <a:lstStyle/>
          <a:p>
            <a:r>
              <a:rPr lang="en-US" sz="1050" dirty="0"/>
              <a:t>Votes</a:t>
            </a:r>
          </a:p>
        </p:txBody>
      </p:sp>
      <p:grpSp>
        <p:nvGrpSpPr>
          <p:cNvPr id="6270" name="Group 6269">
            <a:extLst>
              <a:ext uri="{FF2B5EF4-FFF2-40B4-BE49-F238E27FC236}">
                <a16:creationId xmlns:a16="http://schemas.microsoft.com/office/drawing/2014/main" id="{7AD6AB3D-EBF0-D24B-C543-322CAB37A119}"/>
              </a:ext>
            </a:extLst>
          </p:cNvPr>
          <p:cNvGrpSpPr/>
          <p:nvPr/>
        </p:nvGrpSpPr>
        <p:grpSpPr>
          <a:xfrm>
            <a:off x="9007095" y="2594600"/>
            <a:ext cx="2010723" cy="621074"/>
            <a:chOff x="8800972" y="2471693"/>
            <a:chExt cx="1195687" cy="369325"/>
          </a:xfrm>
        </p:grpSpPr>
        <p:sp>
          <p:nvSpPr>
            <p:cNvPr id="6228" name="Oval 6227">
              <a:extLst>
                <a:ext uri="{FF2B5EF4-FFF2-40B4-BE49-F238E27FC236}">
                  <a16:creationId xmlns:a16="http://schemas.microsoft.com/office/drawing/2014/main" id="{2474FDE5-3F3C-54EE-342E-90A74DAEB133}"/>
                </a:ext>
              </a:extLst>
            </p:cNvPr>
            <p:cNvSpPr/>
            <p:nvPr/>
          </p:nvSpPr>
          <p:spPr>
            <a:xfrm>
              <a:off x="8800973" y="2520698"/>
              <a:ext cx="92647" cy="92647"/>
            </a:xfrm>
            <a:prstGeom prst="ellipse">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229" name="Oval 6228">
              <a:extLst>
                <a:ext uri="{FF2B5EF4-FFF2-40B4-BE49-F238E27FC236}">
                  <a16:creationId xmlns:a16="http://schemas.microsoft.com/office/drawing/2014/main" id="{C412926E-80D7-8E7F-6479-09E0E65EB847}"/>
                </a:ext>
              </a:extLst>
            </p:cNvPr>
            <p:cNvSpPr/>
            <p:nvPr/>
          </p:nvSpPr>
          <p:spPr>
            <a:xfrm>
              <a:off x="8800972" y="2716671"/>
              <a:ext cx="92647" cy="92647"/>
            </a:xfrm>
            <a:prstGeom prst="ellipse">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239" name="TextBox 6238">
              <a:extLst>
                <a:ext uri="{FF2B5EF4-FFF2-40B4-BE49-F238E27FC236}">
                  <a16:creationId xmlns:a16="http://schemas.microsoft.com/office/drawing/2014/main" id="{FABFD82C-E23A-F110-94C2-9BA3703EDF46}"/>
                </a:ext>
              </a:extLst>
            </p:cNvPr>
            <p:cNvSpPr txBox="1"/>
            <p:nvPr/>
          </p:nvSpPr>
          <p:spPr>
            <a:xfrm>
              <a:off x="9030570" y="2471693"/>
              <a:ext cx="156522" cy="150993"/>
            </a:xfrm>
            <a:prstGeom prst="rect">
              <a:avLst/>
            </a:prstGeom>
            <a:noFill/>
          </p:spPr>
          <p:txBody>
            <a:bodyPr wrap="none" rtlCol="0">
              <a:spAutoFit/>
            </a:bodyPr>
            <a:lstStyle/>
            <a:p>
              <a:r>
                <a:rPr lang="en-US" sz="1050" dirty="0"/>
                <a:t>3</a:t>
              </a:r>
            </a:p>
          </p:txBody>
        </p:sp>
        <p:sp>
          <p:nvSpPr>
            <p:cNvPr id="6240" name="TextBox 6239">
              <a:extLst>
                <a:ext uri="{FF2B5EF4-FFF2-40B4-BE49-F238E27FC236}">
                  <a16:creationId xmlns:a16="http://schemas.microsoft.com/office/drawing/2014/main" id="{7B8EDBB9-7D15-7682-7276-FBE763AE8E2E}"/>
                </a:ext>
              </a:extLst>
            </p:cNvPr>
            <p:cNvSpPr txBox="1"/>
            <p:nvPr/>
          </p:nvSpPr>
          <p:spPr>
            <a:xfrm>
              <a:off x="9037039" y="2690025"/>
              <a:ext cx="156522" cy="150993"/>
            </a:xfrm>
            <a:prstGeom prst="rect">
              <a:avLst/>
            </a:prstGeom>
            <a:noFill/>
          </p:spPr>
          <p:txBody>
            <a:bodyPr wrap="none" rtlCol="0">
              <a:spAutoFit/>
            </a:bodyPr>
            <a:lstStyle/>
            <a:p>
              <a:r>
                <a:rPr lang="en-US" sz="1050" dirty="0"/>
                <a:t>1</a:t>
              </a:r>
            </a:p>
          </p:txBody>
        </p:sp>
        <p:sp>
          <p:nvSpPr>
            <p:cNvPr id="6252" name="Oval 6251">
              <a:extLst>
                <a:ext uri="{FF2B5EF4-FFF2-40B4-BE49-F238E27FC236}">
                  <a16:creationId xmlns:a16="http://schemas.microsoft.com/office/drawing/2014/main" id="{61881052-151A-27A4-424F-E68D339DA548}"/>
                </a:ext>
              </a:extLst>
            </p:cNvPr>
            <p:cNvSpPr/>
            <p:nvPr/>
          </p:nvSpPr>
          <p:spPr>
            <a:xfrm>
              <a:off x="9603439" y="2613345"/>
              <a:ext cx="92647" cy="92647"/>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253" name="Arrow: Right 6252">
              <a:extLst>
                <a:ext uri="{FF2B5EF4-FFF2-40B4-BE49-F238E27FC236}">
                  <a16:creationId xmlns:a16="http://schemas.microsoft.com/office/drawing/2014/main" id="{36CD6C8A-B413-BDA9-BB81-A38EEEEB0820}"/>
                </a:ext>
              </a:extLst>
            </p:cNvPr>
            <p:cNvSpPr/>
            <p:nvPr/>
          </p:nvSpPr>
          <p:spPr>
            <a:xfrm>
              <a:off x="9301379" y="2567010"/>
              <a:ext cx="136950" cy="16932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255" name="Oval 6254">
              <a:extLst>
                <a:ext uri="{FF2B5EF4-FFF2-40B4-BE49-F238E27FC236}">
                  <a16:creationId xmlns:a16="http://schemas.microsoft.com/office/drawing/2014/main" id="{052E077C-0016-AB77-6F9E-A28F52803A59}"/>
                </a:ext>
              </a:extLst>
            </p:cNvPr>
            <p:cNvSpPr/>
            <p:nvPr/>
          </p:nvSpPr>
          <p:spPr>
            <a:xfrm>
              <a:off x="9904012" y="2613345"/>
              <a:ext cx="92647" cy="92647"/>
            </a:xfrm>
            <a:prstGeom prst="ellipse">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a:p>
          </p:txBody>
        </p:sp>
      </p:grpSp>
      <p:cxnSp>
        <p:nvCxnSpPr>
          <p:cNvPr id="6272" name="Straight Arrow Connector 6271">
            <a:extLst>
              <a:ext uri="{FF2B5EF4-FFF2-40B4-BE49-F238E27FC236}">
                <a16:creationId xmlns:a16="http://schemas.microsoft.com/office/drawing/2014/main" id="{412E4550-F05D-A4E1-4BB6-53FA8BE3E227}"/>
              </a:ext>
            </a:extLst>
          </p:cNvPr>
          <p:cNvCxnSpPr>
            <a:cxnSpLocks/>
            <a:stCxn id="6252" idx="6"/>
            <a:endCxn id="6255" idx="2"/>
          </p:cNvCxnSpPr>
          <p:nvPr/>
        </p:nvCxnSpPr>
        <p:spPr>
          <a:xfrm>
            <a:off x="10512361" y="2910709"/>
            <a:ext cx="34965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622028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7112000" y="685804"/>
            <a:ext cx="4673600" cy="1077218"/>
          </a:xfrm>
          <a:prstGeom prst="rect">
            <a:avLst/>
          </a:prstGeom>
          <a:noFill/>
        </p:spPr>
        <p:txBody>
          <a:bodyPr wrap="square" rtlCol="0">
            <a:spAutoFit/>
          </a:bodyPr>
          <a:lstStyle/>
          <a:p>
            <a:r>
              <a:rPr lang="en-US" sz="3200" b="1" dirty="0"/>
              <a:t>How many neighbors to consider?</a:t>
            </a:r>
          </a:p>
        </p:txBody>
      </p:sp>
      <p:graphicFrame>
        <p:nvGraphicFramePr>
          <p:cNvPr id="5" name="Diagram 4"/>
          <p:cNvGraphicFramePr/>
          <p:nvPr/>
        </p:nvGraphicFramePr>
        <p:xfrm>
          <a:off x="7160883" y="2648624"/>
          <a:ext cx="4319924" cy="324925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132" name="Group 131">
            <a:extLst>
              <a:ext uri="{FF2B5EF4-FFF2-40B4-BE49-F238E27FC236}">
                <a16:creationId xmlns:a16="http://schemas.microsoft.com/office/drawing/2014/main" id="{FE9BB2C1-ED68-4B90-BA74-B2BF8F3D8807}"/>
              </a:ext>
            </a:extLst>
          </p:cNvPr>
          <p:cNvGrpSpPr/>
          <p:nvPr/>
        </p:nvGrpSpPr>
        <p:grpSpPr>
          <a:xfrm>
            <a:off x="974170" y="955841"/>
            <a:ext cx="5181521" cy="4420844"/>
            <a:chOff x="959222" y="796530"/>
            <a:chExt cx="3886141" cy="3684037"/>
          </a:xfrm>
        </p:grpSpPr>
        <p:sp>
          <p:nvSpPr>
            <p:cNvPr id="133" name="Oval 132">
              <a:extLst>
                <a:ext uri="{FF2B5EF4-FFF2-40B4-BE49-F238E27FC236}">
                  <a16:creationId xmlns:a16="http://schemas.microsoft.com/office/drawing/2014/main" id="{E4BFBB47-2FB6-4340-B610-11F12E6FF5AF}"/>
                </a:ext>
              </a:extLst>
            </p:cNvPr>
            <p:cNvSpPr/>
            <p:nvPr/>
          </p:nvSpPr>
          <p:spPr>
            <a:xfrm>
              <a:off x="2791749" y="2824134"/>
              <a:ext cx="209359" cy="155970"/>
            </a:xfrm>
            <a:prstGeom prst="ellipse">
              <a:avLst/>
            </a:prstGeom>
            <a:solidFill>
              <a:srgbClr val="FF000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34" name="Oval 133">
              <a:extLst>
                <a:ext uri="{FF2B5EF4-FFF2-40B4-BE49-F238E27FC236}">
                  <a16:creationId xmlns:a16="http://schemas.microsoft.com/office/drawing/2014/main" id="{E7F7CAF2-4527-4C00-B3CE-930C29014DBF}"/>
                </a:ext>
              </a:extLst>
            </p:cNvPr>
            <p:cNvSpPr/>
            <p:nvPr/>
          </p:nvSpPr>
          <p:spPr>
            <a:xfrm>
              <a:off x="1605379" y="952500"/>
              <a:ext cx="209359" cy="155970"/>
            </a:xfrm>
            <a:prstGeom prst="ellipse">
              <a:avLst/>
            </a:prstGeom>
            <a:solidFill>
              <a:srgbClr val="FF000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35" name="Oval 134">
              <a:extLst>
                <a:ext uri="{FF2B5EF4-FFF2-40B4-BE49-F238E27FC236}">
                  <a16:creationId xmlns:a16="http://schemas.microsoft.com/office/drawing/2014/main" id="{A62ED2E5-6B9C-4391-84B1-88B1CA0B08D8}"/>
                </a:ext>
              </a:extLst>
            </p:cNvPr>
            <p:cNvSpPr/>
            <p:nvPr/>
          </p:nvSpPr>
          <p:spPr>
            <a:xfrm>
              <a:off x="2577404" y="1144930"/>
              <a:ext cx="209359" cy="155970"/>
            </a:xfrm>
            <a:prstGeom prst="ellipse">
              <a:avLst/>
            </a:prstGeom>
            <a:solidFill>
              <a:srgbClr val="FF000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36" name="Oval 135">
              <a:extLst>
                <a:ext uri="{FF2B5EF4-FFF2-40B4-BE49-F238E27FC236}">
                  <a16:creationId xmlns:a16="http://schemas.microsoft.com/office/drawing/2014/main" id="{F16B3CDF-1300-4BCB-B87E-371B106EB061}"/>
                </a:ext>
              </a:extLst>
            </p:cNvPr>
            <p:cNvSpPr/>
            <p:nvPr/>
          </p:nvSpPr>
          <p:spPr>
            <a:xfrm>
              <a:off x="2373030" y="1576378"/>
              <a:ext cx="209359" cy="155970"/>
            </a:xfrm>
            <a:prstGeom prst="ellipse">
              <a:avLst/>
            </a:prstGeom>
            <a:solidFill>
              <a:srgbClr val="FF000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37" name="Oval 136">
              <a:extLst>
                <a:ext uri="{FF2B5EF4-FFF2-40B4-BE49-F238E27FC236}">
                  <a16:creationId xmlns:a16="http://schemas.microsoft.com/office/drawing/2014/main" id="{E04F40AC-AC35-4AAE-A53F-BB21B3F17F3B}"/>
                </a:ext>
              </a:extLst>
            </p:cNvPr>
            <p:cNvSpPr/>
            <p:nvPr/>
          </p:nvSpPr>
          <p:spPr>
            <a:xfrm>
              <a:off x="4591241" y="2819577"/>
              <a:ext cx="209359" cy="155970"/>
            </a:xfrm>
            <a:prstGeom prst="ellipse">
              <a:avLst/>
            </a:prstGeom>
            <a:solidFill>
              <a:srgbClr val="FF000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38" name="Oval 137">
              <a:extLst>
                <a:ext uri="{FF2B5EF4-FFF2-40B4-BE49-F238E27FC236}">
                  <a16:creationId xmlns:a16="http://schemas.microsoft.com/office/drawing/2014/main" id="{99ABDC03-D9B0-44CF-A70F-5FA62D9EDD3A}"/>
                </a:ext>
              </a:extLst>
            </p:cNvPr>
            <p:cNvSpPr/>
            <p:nvPr/>
          </p:nvSpPr>
          <p:spPr>
            <a:xfrm>
              <a:off x="3181464" y="1222915"/>
              <a:ext cx="209359" cy="155970"/>
            </a:xfrm>
            <a:prstGeom prst="ellipse">
              <a:avLst/>
            </a:prstGeom>
            <a:solidFill>
              <a:srgbClr val="FF000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39" name="Oval 138">
              <a:extLst>
                <a:ext uri="{FF2B5EF4-FFF2-40B4-BE49-F238E27FC236}">
                  <a16:creationId xmlns:a16="http://schemas.microsoft.com/office/drawing/2014/main" id="{EF08F9BE-374D-4892-AB6E-78BCC38926B4}"/>
                </a:ext>
              </a:extLst>
            </p:cNvPr>
            <p:cNvSpPr/>
            <p:nvPr/>
          </p:nvSpPr>
          <p:spPr>
            <a:xfrm>
              <a:off x="3294755" y="2146072"/>
              <a:ext cx="209359" cy="155970"/>
            </a:xfrm>
            <a:prstGeom prst="ellipse">
              <a:avLst/>
            </a:prstGeom>
            <a:solidFill>
              <a:srgbClr val="FF000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40" name="Oval 139">
              <a:extLst>
                <a:ext uri="{FF2B5EF4-FFF2-40B4-BE49-F238E27FC236}">
                  <a16:creationId xmlns:a16="http://schemas.microsoft.com/office/drawing/2014/main" id="{1C66EEE6-0BAB-4332-8247-5BB48865E48D}"/>
                </a:ext>
              </a:extLst>
            </p:cNvPr>
            <p:cNvSpPr/>
            <p:nvPr/>
          </p:nvSpPr>
          <p:spPr>
            <a:xfrm>
              <a:off x="3070894" y="2599801"/>
              <a:ext cx="209359" cy="155970"/>
            </a:xfrm>
            <a:prstGeom prst="ellipse">
              <a:avLst/>
            </a:prstGeom>
            <a:solidFill>
              <a:srgbClr val="FF000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41" name="Oval 140">
              <a:extLst>
                <a:ext uri="{FF2B5EF4-FFF2-40B4-BE49-F238E27FC236}">
                  <a16:creationId xmlns:a16="http://schemas.microsoft.com/office/drawing/2014/main" id="{E7D5FE3F-2D4F-4F50-A11D-59D751D2FB93}"/>
                </a:ext>
              </a:extLst>
            </p:cNvPr>
            <p:cNvSpPr/>
            <p:nvPr/>
          </p:nvSpPr>
          <p:spPr>
            <a:xfrm>
              <a:off x="4494265" y="1815903"/>
              <a:ext cx="209359" cy="155970"/>
            </a:xfrm>
            <a:prstGeom prst="ellipse">
              <a:avLst/>
            </a:prstGeom>
            <a:solidFill>
              <a:srgbClr val="FF000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42" name="Oval 141">
              <a:extLst>
                <a:ext uri="{FF2B5EF4-FFF2-40B4-BE49-F238E27FC236}">
                  <a16:creationId xmlns:a16="http://schemas.microsoft.com/office/drawing/2014/main" id="{E618BCCD-F518-4AE7-93B1-871A2F284299}"/>
                </a:ext>
              </a:extLst>
            </p:cNvPr>
            <p:cNvSpPr/>
            <p:nvPr/>
          </p:nvSpPr>
          <p:spPr>
            <a:xfrm>
              <a:off x="3365900" y="1420409"/>
              <a:ext cx="209359" cy="155970"/>
            </a:xfrm>
            <a:prstGeom prst="ellipse">
              <a:avLst/>
            </a:prstGeom>
            <a:solidFill>
              <a:srgbClr val="FF000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43" name="Oval 142">
              <a:extLst>
                <a:ext uri="{FF2B5EF4-FFF2-40B4-BE49-F238E27FC236}">
                  <a16:creationId xmlns:a16="http://schemas.microsoft.com/office/drawing/2014/main" id="{AE5141B9-2E2A-4F42-8E94-46D0E739C30B}"/>
                </a:ext>
              </a:extLst>
            </p:cNvPr>
            <p:cNvSpPr/>
            <p:nvPr/>
          </p:nvSpPr>
          <p:spPr>
            <a:xfrm>
              <a:off x="4374177" y="4126074"/>
              <a:ext cx="209359" cy="155970"/>
            </a:xfrm>
            <a:prstGeom prst="ellipse">
              <a:avLst/>
            </a:prstGeom>
            <a:solidFill>
              <a:srgbClr val="FF000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44" name="Oval 143">
              <a:extLst>
                <a:ext uri="{FF2B5EF4-FFF2-40B4-BE49-F238E27FC236}">
                  <a16:creationId xmlns:a16="http://schemas.microsoft.com/office/drawing/2014/main" id="{1F9589DD-2505-4C10-BD1D-56E79CB6117C}"/>
                </a:ext>
              </a:extLst>
            </p:cNvPr>
            <p:cNvSpPr/>
            <p:nvPr/>
          </p:nvSpPr>
          <p:spPr>
            <a:xfrm>
              <a:off x="4075547" y="1186454"/>
              <a:ext cx="209359" cy="155970"/>
            </a:xfrm>
            <a:prstGeom prst="ellipse">
              <a:avLst/>
            </a:prstGeom>
            <a:solidFill>
              <a:srgbClr val="FF000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45" name="Oval 144">
              <a:extLst>
                <a:ext uri="{FF2B5EF4-FFF2-40B4-BE49-F238E27FC236}">
                  <a16:creationId xmlns:a16="http://schemas.microsoft.com/office/drawing/2014/main" id="{96116C19-F11C-44C1-AEF4-DBA7EDDCFB4D}"/>
                </a:ext>
              </a:extLst>
            </p:cNvPr>
            <p:cNvSpPr/>
            <p:nvPr/>
          </p:nvSpPr>
          <p:spPr>
            <a:xfrm>
              <a:off x="1752203" y="2432185"/>
              <a:ext cx="209359" cy="155970"/>
            </a:xfrm>
            <a:prstGeom prst="ellipse">
              <a:avLst/>
            </a:prstGeom>
            <a:solidFill>
              <a:srgbClr val="FF000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46" name="Oval 145">
              <a:extLst>
                <a:ext uri="{FF2B5EF4-FFF2-40B4-BE49-F238E27FC236}">
                  <a16:creationId xmlns:a16="http://schemas.microsoft.com/office/drawing/2014/main" id="{4E810F90-8880-4E32-8862-A3E1A1BBF5ED}"/>
                </a:ext>
              </a:extLst>
            </p:cNvPr>
            <p:cNvSpPr/>
            <p:nvPr/>
          </p:nvSpPr>
          <p:spPr>
            <a:xfrm>
              <a:off x="2163671" y="2599801"/>
              <a:ext cx="209359" cy="155970"/>
            </a:xfrm>
            <a:prstGeom prst="ellipse">
              <a:avLst/>
            </a:prstGeom>
            <a:solidFill>
              <a:srgbClr val="FF000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47" name="Oval 146">
              <a:extLst>
                <a:ext uri="{FF2B5EF4-FFF2-40B4-BE49-F238E27FC236}">
                  <a16:creationId xmlns:a16="http://schemas.microsoft.com/office/drawing/2014/main" id="{A564F0F5-BED3-4127-A859-CD62B95553F9}"/>
                </a:ext>
              </a:extLst>
            </p:cNvPr>
            <p:cNvSpPr/>
            <p:nvPr/>
          </p:nvSpPr>
          <p:spPr>
            <a:xfrm>
              <a:off x="1265058" y="2677786"/>
              <a:ext cx="209359" cy="155970"/>
            </a:xfrm>
            <a:prstGeom prst="ellipse">
              <a:avLst/>
            </a:prstGeom>
            <a:solidFill>
              <a:srgbClr val="FF000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48" name="Oval 147">
              <a:extLst>
                <a:ext uri="{FF2B5EF4-FFF2-40B4-BE49-F238E27FC236}">
                  <a16:creationId xmlns:a16="http://schemas.microsoft.com/office/drawing/2014/main" id="{11FD673D-105B-4C99-B111-1990C3B74F95}"/>
                </a:ext>
              </a:extLst>
            </p:cNvPr>
            <p:cNvSpPr/>
            <p:nvPr/>
          </p:nvSpPr>
          <p:spPr>
            <a:xfrm>
              <a:off x="1447800" y="3848100"/>
              <a:ext cx="209359" cy="155970"/>
            </a:xfrm>
            <a:prstGeom prst="ellipse">
              <a:avLst/>
            </a:prstGeom>
            <a:solidFill>
              <a:srgbClr val="FF000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49" name="Oval 148">
              <a:extLst>
                <a:ext uri="{FF2B5EF4-FFF2-40B4-BE49-F238E27FC236}">
                  <a16:creationId xmlns:a16="http://schemas.microsoft.com/office/drawing/2014/main" id="{F531B071-7897-4E1E-AC52-7C8C427D7515}"/>
                </a:ext>
              </a:extLst>
            </p:cNvPr>
            <p:cNvSpPr/>
            <p:nvPr/>
          </p:nvSpPr>
          <p:spPr>
            <a:xfrm>
              <a:off x="1298591" y="1880721"/>
              <a:ext cx="209359" cy="155970"/>
            </a:xfrm>
            <a:prstGeom prst="ellipse">
              <a:avLst/>
            </a:prstGeom>
            <a:solidFill>
              <a:srgbClr val="FF000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50" name="Oval 149">
              <a:extLst>
                <a:ext uri="{FF2B5EF4-FFF2-40B4-BE49-F238E27FC236}">
                  <a16:creationId xmlns:a16="http://schemas.microsoft.com/office/drawing/2014/main" id="{90FA1515-66C8-4CC4-9ED0-5E17CEAFBD9D}"/>
                </a:ext>
              </a:extLst>
            </p:cNvPr>
            <p:cNvSpPr/>
            <p:nvPr/>
          </p:nvSpPr>
          <p:spPr>
            <a:xfrm>
              <a:off x="1596769" y="1417370"/>
              <a:ext cx="209359" cy="155970"/>
            </a:xfrm>
            <a:prstGeom prst="ellipse">
              <a:avLst/>
            </a:prstGeom>
            <a:solidFill>
              <a:srgbClr val="FF000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51" name="Oval 150">
              <a:extLst>
                <a:ext uri="{FF2B5EF4-FFF2-40B4-BE49-F238E27FC236}">
                  <a16:creationId xmlns:a16="http://schemas.microsoft.com/office/drawing/2014/main" id="{38AAA468-67F0-48D4-AF92-D756C67B400C}"/>
                </a:ext>
              </a:extLst>
            </p:cNvPr>
            <p:cNvSpPr/>
            <p:nvPr/>
          </p:nvSpPr>
          <p:spPr>
            <a:xfrm>
              <a:off x="2050380" y="2084799"/>
              <a:ext cx="209359" cy="155970"/>
            </a:xfrm>
            <a:prstGeom prst="ellipse">
              <a:avLst/>
            </a:prstGeom>
            <a:solidFill>
              <a:srgbClr val="FF000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52" name="Oval 151">
              <a:extLst>
                <a:ext uri="{FF2B5EF4-FFF2-40B4-BE49-F238E27FC236}">
                  <a16:creationId xmlns:a16="http://schemas.microsoft.com/office/drawing/2014/main" id="{8C5FE0C8-8ACE-459E-8952-4F0D534A28C4}"/>
                </a:ext>
              </a:extLst>
            </p:cNvPr>
            <p:cNvSpPr/>
            <p:nvPr/>
          </p:nvSpPr>
          <p:spPr>
            <a:xfrm>
              <a:off x="2818483" y="1463959"/>
              <a:ext cx="209359" cy="155970"/>
            </a:xfrm>
            <a:prstGeom prst="ellipse">
              <a:avLst/>
            </a:prstGeom>
            <a:solidFill>
              <a:srgbClr val="FF000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53" name="Oval 152">
              <a:extLst>
                <a:ext uri="{FF2B5EF4-FFF2-40B4-BE49-F238E27FC236}">
                  <a16:creationId xmlns:a16="http://schemas.microsoft.com/office/drawing/2014/main" id="{E0CEE7AB-5C81-4EB1-ACA1-20BC92D52635}"/>
                </a:ext>
              </a:extLst>
            </p:cNvPr>
            <p:cNvSpPr/>
            <p:nvPr/>
          </p:nvSpPr>
          <p:spPr>
            <a:xfrm>
              <a:off x="2364419" y="2041248"/>
              <a:ext cx="209359" cy="155970"/>
            </a:xfrm>
            <a:prstGeom prst="ellipse">
              <a:avLst/>
            </a:prstGeom>
            <a:solidFill>
              <a:srgbClr val="FF000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54" name="Oval 153">
              <a:extLst>
                <a:ext uri="{FF2B5EF4-FFF2-40B4-BE49-F238E27FC236}">
                  <a16:creationId xmlns:a16="http://schemas.microsoft.com/office/drawing/2014/main" id="{4590EAF4-552C-404A-B2DC-BA48A249AB8B}"/>
                </a:ext>
              </a:extLst>
            </p:cNvPr>
            <p:cNvSpPr/>
            <p:nvPr/>
          </p:nvSpPr>
          <p:spPr>
            <a:xfrm>
              <a:off x="3962256" y="2766912"/>
              <a:ext cx="209359" cy="155970"/>
            </a:xfrm>
            <a:prstGeom prst="ellipse">
              <a:avLst/>
            </a:prstGeom>
            <a:solidFill>
              <a:srgbClr val="FF000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55" name="Oval 154">
              <a:extLst>
                <a:ext uri="{FF2B5EF4-FFF2-40B4-BE49-F238E27FC236}">
                  <a16:creationId xmlns:a16="http://schemas.microsoft.com/office/drawing/2014/main" id="{5B1B4CF5-2EB9-4F1A-967A-03CC54AE3E97}"/>
                </a:ext>
              </a:extLst>
            </p:cNvPr>
            <p:cNvSpPr/>
            <p:nvPr/>
          </p:nvSpPr>
          <p:spPr>
            <a:xfrm>
              <a:off x="2914841" y="2247900"/>
              <a:ext cx="209359" cy="155970"/>
            </a:xfrm>
            <a:prstGeom prst="ellipse">
              <a:avLst/>
            </a:prstGeom>
            <a:solidFill>
              <a:srgbClr val="FF000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56" name="Oval 155">
              <a:extLst>
                <a:ext uri="{FF2B5EF4-FFF2-40B4-BE49-F238E27FC236}">
                  <a16:creationId xmlns:a16="http://schemas.microsoft.com/office/drawing/2014/main" id="{260C6F36-47F7-44AB-90B8-00C1DCBACBFA}"/>
                </a:ext>
              </a:extLst>
            </p:cNvPr>
            <p:cNvSpPr/>
            <p:nvPr/>
          </p:nvSpPr>
          <p:spPr>
            <a:xfrm>
              <a:off x="2686162" y="1961745"/>
              <a:ext cx="209359" cy="155970"/>
            </a:xfrm>
            <a:prstGeom prst="ellipse">
              <a:avLst/>
            </a:prstGeom>
            <a:solidFill>
              <a:srgbClr val="FF000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57" name="Oval 156">
              <a:extLst>
                <a:ext uri="{FF2B5EF4-FFF2-40B4-BE49-F238E27FC236}">
                  <a16:creationId xmlns:a16="http://schemas.microsoft.com/office/drawing/2014/main" id="{D6EEBB6C-F97C-4366-9330-C7D2E482DD20}"/>
                </a:ext>
              </a:extLst>
            </p:cNvPr>
            <p:cNvSpPr/>
            <p:nvPr/>
          </p:nvSpPr>
          <p:spPr>
            <a:xfrm>
              <a:off x="3495503" y="2579546"/>
              <a:ext cx="209359" cy="155970"/>
            </a:xfrm>
            <a:prstGeom prst="ellipse">
              <a:avLst/>
            </a:prstGeom>
            <a:solidFill>
              <a:srgbClr val="FF000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58" name="Oval 157">
              <a:extLst>
                <a:ext uri="{FF2B5EF4-FFF2-40B4-BE49-F238E27FC236}">
                  <a16:creationId xmlns:a16="http://schemas.microsoft.com/office/drawing/2014/main" id="{B7848338-6042-45E1-B10A-DE298E9A4A8D}"/>
                </a:ext>
              </a:extLst>
            </p:cNvPr>
            <p:cNvSpPr/>
            <p:nvPr/>
          </p:nvSpPr>
          <p:spPr>
            <a:xfrm>
              <a:off x="4373271" y="2423576"/>
              <a:ext cx="209359" cy="155970"/>
            </a:xfrm>
            <a:prstGeom prst="ellipse">
              <a:avLst/>
            </a:prstGeom>
            <a:solidFill>
              <a:srgbClr val="FF000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59" name="Oval 158">
              <a:extLst>
                <a:ext uri="{FF2B5EF4-FFF2-40B4-BE49-F238E27FC236}">
                  <a16:creationId xmlns:a16="http://schemas.microsoft.com/office/drawing/2014/main" id="{F1AB40AE-4815-422F-A82C-065B7D066470}"/>
                </a:ext>
              </a:extLst>
            </p:cNvPr>
            <p:cNvSpPr/>
            <p:nvPr/>
          </p:nvSpPr>
          <p:spPr>
            <a:xfrm>
              <a:off x="2523050" y="4324597"/>
              <a:ext cx="209359" cy="155970"/>
            </a:xfrm>
            <a:prstGeom prst="ellipse">
              <a:avLst/>
            </a:prstGeom>
            <a:solidFill>
              <a:srgbClr val="FF000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60" name="Oval 159">
              <a:extLst>
                <a:ext uri="{FF2B5EF4-FFF2-40B4-BE49-F238E27FC236}">
                  <a16:creationId xmlns:a16="http://schemas.microsoft.com/office/drawing/2014/main" id="{85FA34AC-D891-4BF4-97DA-F6A817051EEF}"/>
                </a:ext>
              </a:extLst>
            </p:cNvPr>
            <p:cNvSpPr/>
            <p:nvPr/>
          </p:nvSpPr>
          <p:spPr>
            <a:xfrm>
              <a:off x="3357290" y="1885279"/>
              <a:ext cx="209359" cy="155970"/>
            </a:xfrm>
            <a:prstGeom prst="ellipse">
              <a:avLst/>
            </a:prstGeom>
            <a:solidFill>
              <a:srgbClr val="FF000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61" name="Oval 160">
              <a:extLst>
                <a:ext uri="{FF2B5EF4-FFF2-40B4-BE49-F238E27FC236}">
                  <a16:creationId xmlns:a16="http://schemas.microsoft.com/office/drawing/2014/main" id="{D471F7EE-8162-47F5-AACF-E1C777614269}"/>
                </a:ext>
              </a:extLst>
            </p:cNvPr>
            <p:cNvSpPr/>
            <p:nvPr/>
          </p:nvSpPr>
          <p:spPr>
            <a:xfrm>
              <a:off x="4066936" y="1651324"/>
              <a:ext cx="209359" cy="155970"/>
            </a:xfrm>
            <a:prstGeom prst="ellipse">
              <a:avLst/>
            </a:prstGeom>
            <a:solidFill>
              <a:srgbClr val="FF000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62" name="Oval 161">
              <a:extLst>
                <a:ext uri="{FF2B5EF4-FFF2-40B4-BE49-F238E27FC236}">
                  <a16:creationId xmlns:a16="http://schemas.microsoft.com/office/drawing/2014/main" id="{1228F5E4-8795-43C3-BC9C-781F985D406F}"/>
                </a:ext>
              </a:extLst>
            </p:cNvPr>
            <p:cNvSpPr/>
            <p:nvPr/>
          </p:nvSpPr>
          <p:spPr>
            <a:xfrm>
              <a:off x="1732717" y="2668165"/>
              <a:ext cx="209359" cy="155970"/>
            </a:xfrm>
            <a:prstGeom prst="ellipse">
              <a:avLst/>
            </a:prstGeom>
            <a:solidFill>
              <a:srgbClr val="FF000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63" name="Oval 162">
              <a:extLst>
                <a:ext uri="{FF2B5EF4-FFF2-40B4-BE49-F238E27FC236}">
                  <a16:creationId xmlns:a16="http://schemas.microsoft.com/office/drawing/2014/main" id="{953E24E1-3DE8-4256-9F8C-A510DD283F59}"/>
                </a:ext>
              </a:extLst>
            </p:cNvPr>
            <p:cNvSpPr/>
            <p:nvPr/>
          </p:nvSpPr>
          <p:spPr>
            <a:xfrm>
              <a:off x="1289981" y="2345591"/>
              <a:ext cx="209359" cy="155970"/>
            </a:xfrm>
            <a:prstGeom prst="ellipse">
              <a:avLst/>
            </a:prstGeom>
            <a:solidFill>
              <a:srgbClr val="FF000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66" name="Oval 165">
              <a:extLst>
                <a:ext uri="{FF2B5EF4-FFF2-40B4-BE49-F238E27FC236}">
                  <a16:creationId xmlns:a16="http://schemas.microsoft.com/office/drawing/2014/main" id="{BCE08730-BA63-4A7E-ACDB-E3EE09E21A06}"/>
                </a:ext>
              </a:extLst>
            </p:cNvPr>
            <p:cNvSpPr/>
            <p:nvPr/>
          </p:nvSpPr>
          <p:spPr>
            <a:xfrm>
              <a:off x="4636004" y="983702"/>
              <a:ext cx="209359" cy="155970"/>
            </a:xfrm>
            <a:prstGeom prst="ellipse">
              <a:avLst/>
            </a:prstGeom>
            <a:solidFill>
              <a:srgbClr val="FF000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67" name="Oval 166">
              <a:extLst>
                <a:ext uri="{FF2B5EF4-FFF2-40B4-BE49-F238E27FC236}">
                  <a16:creationId xmlns:a16="http://schemas.microsoft.com/office/drawing/2014/main" id="{56C60D64-41EA-4981-A598-3A984CFA6BAA}"/>
                </a:ext>
              </a:extLst>
            </p:cNvPr>
            <p:cNvSpPr/>
            <p:nvPr/>
          </p:nvSpPr>
          <p:spPr>
            <a:xfrm>
              <a:off x="3433873" y="796530"/>
              <a:ext cx="209359" cy="155970"/>
            </a:xfrm>
            <a:prstGeom prst="ellipse">
              <a:avLst/>
            </a:prstGeom>
            <a:solidFill>
              <a:srgbClr val="FF000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68" name="Oval 167">
              <a:extLst>
                <a:ext uri="{FF2B5EF4-FFF2-40B4-BE49-F238E27FC236}">
                  <a16:creationId xmlns:a16="http://schemas.microsoft.com/office/drawing/2014/main" id="{11D20554-2A3D-4AEE-A660-F3258F8F3A02}"/>
                </a:ext>
              </a:extLst>
            </p:cNvPr>
            <p:cNvSpPr/>
            <p:nvPr/>
          </p:nvSpPr>
          <p:spPr>
            <a:xfrm>
              <a:off x="2413071" y="796530"/>
              <a:ext cx="209359" cy="155970"/>
            </a:xfrm>
            <a:prstGeom prst="ellipse">
              <a:avLst/>
            </a:prstGeom>
            <a:solidFill>
              <a:srgbClr val="FF000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69" name="Oval 168">
              <a:extLst>
                <a:ext uri="{FF2B5EF4-FFF2-40B4-BE49-F238E27FC236}">
                  <a16:creationId xmlns:a16="http://schemas.microsoft.com/office/drawing/2014/main" id="{3CF1DAB7-68CC-4FD7-A8B8-C362DA1EF74B}"/>
                </a:ext>
              </a:extLst>
            </p:cNvPr>
            <p:cNvSpPr/>
            <p:nvPr/>
          </p:nvSpPr>
          <p:spPr>
            <a:xfrm>
              <a:off x="2000441" y="1257300"/>
              <a:ext cx="209359" cy="155970"/>
            </a:xfrm>
            <a:prstGeom prst="ellipse">
              <a:avLst/>
            </a:prstGeom>
            <a:solidFill>
              <a:srgbClr val="FF000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70" name="Oval 169">
              <a:extLst>
                <a:ext uri="{FF2B5EF4-FFF2-40B4-BE49-F238E27FC236}">
                  <a16:creationId xmlns:a16="http://schemas.microsoft.com/office/drawing/2014/main" id="{3C0BE665-BD08-49F9-A417-DB6B053A3EAC}"/>
                </a:ext>
              </a:extLst>
            </p:cNvPr>
            <p:cNvSpPr/>
            <p:nvPr/>
          </p:nvSpPr>
          <p:spPr>
            <a:xfrm>
              <a:off x="3848100" y="2114676"/>
              <a:ext cx="209359" cy="155970"/>
            </a:xfrm>
            <a:prstGeom prst="ellipse">
              <a:avLst/>
            </a:prstGeom>
            <a:solidFill>
              <a:srgbClr val="FF000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71" name="Oval 170">
              <a:extLst>
                <a:ext uri="{FF2B5EF4-FFF2-40B4-BE49-F238E27FC236}">
                  <a16:creationId xmlns:a16="http://schemas.microsoft.com/office/drawing/2014/main" id="{6230275C-7597-4F75-8D3D-5B48C0018720}"/>
                </a:ext>
              </a:extLst>
            </p:cNvPr>
            <p:cNvSpPr/>
            <p:nvPr/>
          </p:nvSpPr>
          <p:spPr>
            <a:xfrm>
              <a:off x="959222" y="2081016"/>
              <a:ext cx="209359" cy="155970"/>
            </a:xfrm>
            <a:prstGeom prst="ellipse">
              <a:avLst/>
            </a:prstGeom>
            <a:solidFill>
              <a:srgbClr val="FF000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72" name="Oval 171">
              <a:extLst>
                <a:ext uri="{FF2B5EF4-FFF2-40B4-BE49-F238E27FC236}">
                  <a16:creationId xmlns:a16="http://schemas.microsoft.com/office/drawing/2014/main" id="{5CF0A8B2-17FC-45FA-BCC3-04EC897F58CC}"/>
                </a:ext>
              </a:extLst>
            </p:cNvPr>
            <p:cNvSpPr/>
            <p:nvPr/>
          </p:nvSpPr>
          <p:spPr>
            <a:xfrm>
              <a:off x="1006942" y="2501561"/>
              <a:ext cx="209359" cy="155970"/>
            </a:xfrm>
            <a:prstGeom prst="ellipse">
              <a:avLst/>
            </a:prstGeom>
            <a:solidFill>
              <a:srgbClr val="FF000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73" name="Oval 172">
              <a:extLst>
                <a:ext uri="{FF2B5EF4-FFF2-40B4-BE49-F238E27FC236}">
                  <a16:creationId xmlns:a16="http://schemas.microsoft.com/office/drawing/2014/main" id="{3C007430-04BA-4103-82CA-A1A9D80F3FB1}"/>
                </a:ext>
              </a:extLst>
            </p:cNvPr>
            <p:cNvSpPr/>
            <p:nvPr/>
          </p:nvSpPr>
          <p:spPr>
            <a:xfrm>
              <a:off x="2652686" y="2501561"/>
              <a:ext cx="209359" cy="155970"/>
            </a:xfrm>
            <a:prstGeom prst="ellipse">
              <a:avLst/>
            </a:prstGeom>
            <a:solidFill>
              <a:srgbClr val="FF000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74" name="Oval 173">
              <a:extLst>
                <a:ext uri="{FF2B5EF4-FFF2-40B4-BE49-F238E27FC236}">
                  <a16:creationId xmlns:a16="http://schemas.microsoft.com/office/drawing/2014/main" id="{A6AE47E0-B88C-424D-BA79-8586E530E9AE}"/>
                </a:ext>
              </a:extLst>
            </p:cNvPr>
            <p:cNvSpPr/>
            <p:nvPr/>
          </p:nvSpPr>
          <p:spPr>
            <a:xfrm>
              <a:off x="3469772" y="2922882"/>
              <a:ext cx="209359" cy="155970"/>
            </a:xfrm>
            <a:prstGeom prst="ellipse">
              <a:avLst/>
            </a:prstGeom>
            <a:solidFill>
              <a:srgbClr val="FF000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75" name="Oval 174">
              <a:extLst>
                <a:ext uri="{FF2B5EF4-FFF2-40B4-BE49-F238E27FC236}">
                  <a16:creationId xmlns:a16="http://schemas.microsoft.com/office/drawing/2014/main" id="{DC5679B4-E968-4A0E-B075-C572BD5E2F78}"/>
                </a:ext>
              </a:extLst>
            </p:cNvPr>
            <p:cNvSpPr/>
            <p:nvPr/>
          </p:nvSpPr>
          <p:spPr>
            <a:xfrm>
              <a:off x="3962400" y="3050670"/>
              <a:ext cx="209359" cy="155970"/>
            </a:xfrm>
            <a:prstGeom prst="ellipse">
              <a:avLst/>
            </a:prstGeom>
            <a:solidFill>
              <a:srgbClr val="FF000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76" name="Oval 175">
              <a:extLst>
                <a:ext uri="{FF2B5EF4-FFF2-40B4-BE49-F238E27FC236}">
                  <a16:creationId xmlns:a16="http://schemas.microsoft.com/office/drawing/2014/main" id="{BCFA6260-1032-4953-9CA8-FB2842804018}"/>
                </a:ext>
              </a:extLst>
            </p:cNvPr>
            <p:cNvSpPr/>
            <p:nvPr/>
          </p:nvSpPr>
          <p:spPr>
            <a:xfrm>
              <a:off x="4010120" y="2408818"/>
              <a:ext cx="209359" cy="155970"/>
            </a:xfrm>
            <a:prstGeom prst="ellipse">
              <a:avLst/>
            </a:prstGeom>
            <a:solidFill>
              <a:srgbClr val="FF000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grpSp>
        <p:nvGrpSpPr>
          <p:cNvPr id="177" name="Group 176">
            <a:extLst>
              <a:ext uri="{FF2B5EF4-FFF2-40B4-BE49-F238E27FC236}">
                <a16:creationId xmlns:a16="http://schemas.microsoft.com/office/drawing/2014/main" id="{CDD1A377-7474-4962-AC01-C8CF941D378E}"/>
              </a:ext>
            </a:extLst>
          </p:cNvPr>
          <p:cNvGrpSpPr/>
          <p:nvPr/>
        </p:nvGrpSpPr>
        <p:grpSpPr>
          <a:xfrm>
            <a:off x="1021121" y="1210636"/>
            <a:ext cx="5229203" cy="4732969"/>
            <a:chOff x="994441" y="1008859"/>
            <a:chExt cx="3921902" cy="3944141"/>
          </a:xfrm>
        </p:grpSpPr>
        <p:sp>
          <p:nvSpPr>
            <p:cNvPr id="178" name="Oval 177">
              <a:extLst>
                <a:ext uri="{FF2B5EF4-FFF2-40B4-BE49-F238E27FC236}">
                  <a16:creationId xmlns:a16="http://schemas.microsoft.com/office/drawing/2014/main" id="{907FEDA8-4B36-4C17-9C10-2E31F2A3AD91}"/>
                </a:ext>
              </a:extLst>
            </p:cNvPr>
            <p:cNvSpPr/>
            <p:nvPr/>
          </p:nvSpPr>
          <p:spPr>
            <a:xfrm>
              <a:off x="2850027" y="3140034"/>
              <a:ext cx="208381" cy="152400"/>
            </a:xfrm>
            <a:prstGeom prst="ellipse">
              <a:avLst/>
            </a:prstGeom>
            <a:solidFill>
              <a:srgbClr val="0070C0"/>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79" name="Oval 178">
              <a:extLst>
                <a:ext uri="{FF2B5EF4-FFF2-40B4-BE49-F238E27FC236}">
                  <a16:creationId xmlns:a16="http://schemas.microsoft.com/office/drawing/2014/main" id="{198C9C32-F9F3-4B73-8F4D-0EBD3208B06C}"/>
                </a:ext>
              </a:extLst>
            </p:cNvPr>
            <p:cNvSpPr/>
            <p:nvPr/>
          </p:nvSpPr>
          <p:spPr>
            <a:xfrm>
              <a:off x="1862697" y="1739736"/>
              <a:ext cx="208381" cy="152400"/>
            </a:xfrm>
            <a:prstGeom prst="ellipse">
              <a:avLst/>
            </a:prstGeom>
            <a:solidFill>
              <a:srgbClr val="0070C0"/>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80" name="Oval 179">
              <a:extLst>
                <a:ext uri="{FF2B5EF4-FFF2-40B4-BE49-F238E27FC236}">
                  <a16:creationId xmlns:a16="http://schemas.microsoft.com/office/drawing/2014/main" id="{3F5A3593-D78E-42A4-AE43-7DB1969C98DD}"/>
                </a:ext>
              </a:extLst>
            </p:cNvPr>
            <p:cNvSpPr/>
            <p:nvPr/>
          </p:nvSpPr>
          <p:spPr>
            <a:xfrm>
              <a:off x="2564067" y="2247900"/>
              <a:ext cx="208381" cy="152400"/>
            </a:xfrm>
            <a:prstGeom prst="ellipse">
              <a:avLst/>
            </a:prstGeom>
            <a:solidFill>
              <a:srgbClr val="0070C0"/>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81" name="Oval 180">
              <a:extLst>
                <a:ext uri="{FF2B5EF4-FFF2-40B4-BE49-F238E27FC236}">
                  <a16:creationId xmlns:a16="http://schemas.microsoft.com/office/drawing/2014/main" id="{9511CAC6-EC00-4BBB-8B57-973849A3B93E}"/>
                </a:ext>
              </a:extLst>
            </p:cNvPr>
            <p:cNvSpPr/>
            <p:nvPr/>
          </p:nvSpPr>
          <p:spPr>
            <a:xfrm>
              <a:off x="3225002" y="1008859"/>
              <a:ext cx="208381" cy="152400"/>
            </a:xfrm>
            <a:prstGeom prst="ellipse">
              <a:avLst/>
            </a:prstGeom>
            <a:solidFill>
              <a:srgbClr val="0070C0"/>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82" name="Oval 181">
              <a:extLst>
                <a:ext uri="{FF2B5EF4-FFF2-40B4-BE49-F238E27FC236}">
                  <a16:creationId xmlns:a16="http://schemas.microsoft.com/office/drawing/2014/main" id="{1C4B7296-E873-43C5-A0EB-F60F253F9846}"/>
                </a:ext>
              </a:extLst>
            </p:cNvPr>
            <p:cNvSpPr/>
            <p:nvPr/>
          </p:nvSpPr>
          <p:spPr>
            <a:xfrm>
              <a:off x="1768880" y="3455719"/>
              <a:ext cx="208381" cy="152400"/>
            </a:xfrm>
            <a:prstGeom prst="ellipse">
              <a:avLst/>
            </a:prstGeom>
            <a:solidFill>
              <a:srgbClr val="0070C0"/>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83" name="Oval 182">
              <a:extLst>
                <a:ext uri="{FF2B5EF4-FFF2-40B4-BE49-F238E27FC236}">
                  <a16:creationId xmlns:a16="http://schemas.microsoft.com/office/drawing/2014/main" id="{63E43F62-F3E9-488B-91B0-B526A44CD45A}"/>
                </a:ext>
              </a:extLst>
            </p:cNvPr>
            <p:cNvSpPr/>
            <p:nvPr/>
          </p:nvSpPr>
          <p:spPr>
            <a:xfrm>
              <a:off x="2481076" y="3814454"/>
              <a:ext cx="208381" cy="152400"/>
            </a:xfrm>
            <a:prstGeom prst="ellipse">
              <a:avLst/>
            </a:prstGeom>
            <a:solidFill>
              <a:srgbClr val="0070C0"/>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84" name="Oval 183">
              <a:extLst>
                <a:ext uri="{FF2B5EF4-FFF2-40B4-BE49-F238E27FC236}">
                  <a16:creationId xmlns:a16="http://schemas.microsoft.com/office/drawing/2014/main" id="{D52DA6AA-9FD1-4E06-98F1-DAFEC6420D11}"/>
                </a:ext>
              </a:extLst>
            </p:cNvPr>
            <p:cNvSpPr/>
            <p:nvPr/>
          </p:nvSpPr>
          <p:spPr>
            <a:xfrm>
              <a:off x="1098632" y="3578926"/>
              <a:ext cx="208381" cy="152400"/>
            </a:xfrm>
            <a:prstGeom prst="ellipse">
              <a:avLst/>
            </a:prstGeom>
            <a:solidFill>
              <a:srgbClr val="0070C0"/>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85" name="Oval 184">
              <a:extLst>
                <a:ext uri="{FF2B5EF4-FFF2-40B4-BE49-F238E27FC236}">
                  <a16:creationId xmlns:a16="http://schemas.microsoft.com/office/drawing/2014/main" id="{FB5B6550-DDBA-4282-9379-493BA8F971FF}"/>
                </a:ext>
              </a:extLst>
            </p:cNvPr>
            <p:cNvSpPr/>
            <p:nvPr/>
          </p:nvSpPr>
          <p:spPr>
            <a:xfrm>
              <a:off x="2137381" y="4300352"/>
              <a:ext cx="208381" cy="152400"/>
            </a:xfrm>
            <a:prstGeom prst="ellipse">
              <a:avLst/>
            </a:prstGeom>
            <a:solidFill>
              <a:srgbClr val="0070C0"/>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86" name="Oval 185">
              <a:extLst>
                <a:ext uri="{FF2B5EF4-FFF2-40B4-BE49-F238E27FC236}">
                  <a16:creationId xmlns:a16="http://schemas.microsoft.com/office/drawing/2014/main" id="{9BA529F3-19C0-4472-8922-0039E1023073}"/>
                </a:ext>
              </a:extLst>
            </p:cNvPr>
            <p:cNvSpPr/>
            <p:nvPr/>
          </p:nvSpPr>
          <p:spPr>
            <a:xfrm>
              <a:off x="2258712" y="3152899"/>
              <a:ext cx="208381" cy="152400"/>
            </a:xfrm>
            <a:prstGeom prst="ellipse">
              <a:avLst/>
            </a:prstGeom>
            <a:solidFill>
              <a:srgbClr val="0070C0"/>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87" name="Oval 186">
              <a:extLst>
                <a:ext uri="{FF2B5EF4-FFF2-40B4-BE49-F238E27FC236}">
                  <a16:creationId xmlns:a16="http://schemas.microsoft.com/office/drawing/2014/main" id="{A38B3A83-7E4E-46E9-97A3-9993C9E5A1C5}"/>
                </a:ext>
              </a:extLst>
            </p:cNvPr>
            <p:cNvSpPr/>
            <p:nvPr/>
          </p:nvSpPr>
          <p:spPr>
            <a:xfrm>
              <a:off x="3460287" y="4595751"/>
              <a:ext cx="208381" cy="152400"/>
            </a:xfrm>
            <a:prstGeom prst="ellipse">
              <a:avLst/>
            </a:prstGeom>
            <a:solidFill>
              <a:srgbClr val="0070C0"/>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88" name="Oval 187">
              <a:extLst>
                <a:ext uri="{FF2B5EF4-FFF2-40B4-BE49-F238E27FC236}">
                  <a16:creationId xmlns:a16="http://schemas.microsoft.com/office/drawing/2014/main" id="{17F92F47-203C-4A2F-A611-9AA517C0B42D}"/>
                </a:ext>
              </a:extLst>
            </p:cNvPr>
            <p:cNvSpPr/>
            <p:nvPr/>
          </p:nvSpPr>
          <p:spPr>
            <a:xfrm>
              <a:off x="2875737" y="3956957"/>
              <a:ext cx="208381" cy="152400"/>
            </a:xfrm>
            <a:prstGeom prst="ellipse">
              <a:avLst/>
            </a:prstGeom>
            <a:solidFill>
              <a:srgbClr val="0070C0"/>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89" name="Oval 188">
              <a:extLst>
                <a:ext uri="{FF2B5EF4-FFF2-40B4-BE49-F238E27FC236}">
                  <a16:creationId xmlns:a16="http://schemas.microsoft.com/office/drawing/2014/main" id="{2BF26F0D-B72F-4BB4-B6BB-ED704AB37977}"/>
                </a:ext>
              </a:extLst>
            </p:cNvPr>
            <p:cNvSpPr/>
            <p:nvPr/>
          </p:nvSpPr>
          <p:spPr>
            <a:xfrm>
              <a:off x="3564478" y="3658095"/>
              <a:ext cx="208381" cy="152400"/>
            </a:xfrm>
            <a:prstGeom prst="ellipse">
              <a:avLst/>
            </a:prstGeom>
            <a:solidFill>
              <a:srgbClr val="0070C0"/>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91" name="Oval 190">
              <a:extLst>
                <a:ext uri="{FF2B5EF4-FFF2-40B4-BE49-F238E27FC236}">
                  <a16:creationId xmlns:a16="http://schemas.microsoft.com/office/drawing/2014/main" id="{5FACBAA9-6250-42EB-9C13-B884B624F783}"/>
                </a:ext>
              </a:extLst>
            </p:cNvPr>
            <p:cNvSpPr/>
            <p:nvPr/>
          </p:nvSpPr>
          <p:spPr>
            <a:xfrm>
              <a:off x="2583461" y="3370613"/>
              <a:ext cx="208381" cy="152400"/>
            </a:xfrm>
            <a:prstGeom prst="ellipse">
              <a:avLst/>
            </a:prstGeom>
            <a:solidFill>
              <a:srgbClr val="0070C0"/>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92" name="Oval 191">
              <a:extLst>
                <a:ext uri="{FF2B5EF4-FFF2-40B4-BE49-F238E27FC236}">
                  <a16:creationId xmlns:a16="http://schemas.microsoft.com/office/drawing/2014/main" id="{564AA6E9-DF81-4386-A9C3-0C47B039765C}"/>
                </a:ext>
              </a:extLst>
            </p:cNvPr>
            <p:cNvSpPr/>
            <p:nvPr/>
          </p:nvSpPr>
          <p:spPr>
            <a:xfrm>
              <a:off x="2722382" y="3639292"/>
              <a:ext cx="208381" cy="152400"/>
            </a:xfrm>
            <a:prstGeom prst="ellipse">
              <a:avLst/>
            </a:prstGeom>
            <a:solidFill>
              <a:srgbClr val="0070C0"/>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47" name="Oval 246">
              <a:extLst>
                <a:ext uri="{FF2B5EF4-FFF2-40B4-BE49-F238E27FC236}">
                  <a16:creationId xmlns:a16="http://schemas.microsoft.com/office/drawing/2014/main" id="{A83AC4FB-DF74-4175-8359-9758643CB220}"/>
                </a:ext>
              </a:extLst>
            </p:cNvPr>
            <p:cNvSpPr/>
            <p:nvPr/>
          </p:nvSpPr>
          <p:spPr>
            <a:xfrm>
              <a:off x="3243335" y="3190009"/>
              <a:ext cx="208381" cy="152400"/>
            </a:xfrm>
            <a:prstGeom prst="ellipse">
              <a:avLst/>
            </a:prstGeom>
            <a:solidFill>
              <a:srgbClr val="0070C0"/>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48" name="Oval 247">
              <a:extLst>
                <a:ext uri="{FF2B5EF4-FFF2-40B4-BE49-F238E27FC236}">
                  <a16:creationId xmlns:a16="http://schemas.microsoft.com/office/drawing/2014/main" id="{23BDB034-590A-45CF-8025-849D97946898}"/>
                </a:ext>
              </a:extLst>
            </p:cNvPr>
            <p:cNvSpPr/>
            <p:nvPr/>
          </p:nvSpPr>
          <p:spPr>
            <a:xfrm>
              <a:off x="4058819" y="3638302"/>
              <a:ext cx="208381" cy="152400"/>
            </a:xfrm>
            <a:prstGeom prst="ellipse">
              <a:avLst/>
            </a:prstGeom>
            <a:solidFill>
              <a:srgbClr val="0070C0"/>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49" name="Oval 248">
              <a:extLst>
                <a:ext uri="{FF2B5EF4-FFF2-40B4-BE49-F238E27FC236}">
                  <a16:creationId xmlns:a16="http://schemas.microsoft.com/office/drawing/2014/main" id="{ED8FB02C-B0A2-4039-927E-A77CA950A50B}"/>
                </a:ext>
              </a:extLst>
            </p:cNvPr>
            <p:cNvSpPr/>
            <p:nvPr/>
          </p:nvSpPr>
          <p:spPr>
            <a:xfrm>
              <a:off x="4058819" y="4762500"/>
              <a:ext cx="208381" cy="152400"/>
            </a:xfrm>
            <a:prstGeom prst="ellipse">
              <a:avLst/>
            </a:prstGeom>
            <a:solidFill>
              <a:srgbClr val="0070C0"/>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50" name="Oval 249">
              <a:extLst>
                <a:ext uri="{FF2B5EF4-FFF2-40B4-BE49-F238E27FC236}">
                  <a16:creationId xmlns:a16="http://schemas.microsoft.com/office/drawing/2014/main" id="{58B1F0D6-B913-4594-9044-BD94A10B08E4}"/>
                </a:ext>
              </a:extLst>
            </p:cNvPr>
            <p:cNvSpPr/>
            <p:nvPr/>
          </p:nvSpPr>
          <p:spPr>
            <a:xfrm>
              <a:off x="1958317" y="3151414"/>
              <a:ext cx="208381" cy="152400"/>
            </a:xfrm>
            <a:prstGeom prst="ellipse">
              <a:avLst/>
            </a:prstGeom>
            <a:solidFill>
              <a:srgbClr val="0070C0"/>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51" name="Oval 250">
              <a:extLst>
                <a:ext uri="{FF2B5EF4-FFF2-40B4-BE49-F238E27FC236}">
                  <a16:creationId xmlns:a16="http://schemas.microsoft.com/office/drawing/2014/main" id="{71ED6FCF-4B9A-4271-9F39-FBACCF2A8B58}"/>
                </a:ext>
              </a:extLst>
            </p:cNvPr>
            <p:cNvSpPr/>
            <p:nvPr/>
          </p:nvSpPr>
          <p:spPr>
            <a:xfrm>
              <a:off x="1063902" y="3227614"/>
              <a:ext cx="208381" cy="152400"/>
            </a:xfrm>
            <a:prstGeom prst="ellipse">
              <a:avLst/>
            </a:prstGeom>
            <a:solidFill>
              <a:srgbClr val="0070C0"/>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52" name="Oval 251">
              <a:extLst>
                <a:ext uri="{FF2B5EF4-FFF2-40B4-BE49-F238E27FC236}">
                  <a16:creationId xmlns:a16="http://schemas.microsoft.com/office/drawing/2014/main" id="{EF5A4A24-FA79-4E05-8D8B-6CF256E19EB0}"/>
                </a:ext>
              </a:extLst>
            </p:cNvPr>
            <p:cNvSpPr/>
            <p:nvPr/>
          </p:nvSpPr>
          <p:spPr>
            <a:xfrm>
              <a:off x="1737758" y="4036126"/>
              <a:ext cx="208381" cy="152400"/>
            </a:xfrm>
            <a:prstGeom prst="ellipse">
              <a:avLst/>
            </a:prstGeom>
            <a:solidFill>
              <a:srgbClr val="0070C0"/>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53" name="Oval 252">
              <a:extLst>
                <a:ext uri="{FF2B5EF4-FFF2-40B4-BE49-F238E27FC236}">
                  <a16:creationId xmlns:a16="http://schemas.microsoft.com/office/drawing/2014/main" id="{2F94B5B7-1BFC-4C2C-AFE7-07D6E81B61AB}"/>
                </a:ext>
              </a:extLst>
            </p:cNvPr>
            <p:cNvSpPr/>
            <p:nvPr/>
          </p:nvSpPr>
          <p:spPr>
            <a:xfrm>
              <a:off x="1529376" y="3530930"/>
              <a:ext cx="208381" cy="152400"/>
            </a:xfrm>
            <a:prstGeom prst="ellipse">
              <a:avLst/>
            </a:prstGeom>
            <a:solidFill>
              <a:srgbClr val="0070C0"/>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54" name="Oval 253">
              <a:extLst>
                <a:ext uri="{FF2B5EF4-FFF2-40B4-BE49-F238E27FC236}">
                  <a16:creationId xmlns:a16="http://schemas.microsoft.com/office/drawing/2014/main" id="{81D66140-9D2C-4757-A6EC-3EF5DC83F344}"/>
                </a:ext>
              </a:extLst>
            </p:cNvPr>
            <p:cNvSpPr/>
            <p:nvPr/>
          </p:nvSpPr>
          <p:spPr>
            <a:xfrm>
              <a:off x="2041760" y="3891643"/>
              <a:ext cx="208381" cy="152400"/>
            </a:xfrm>
            <a:prstGeom prst="ellipse">
              <a:avLst/>
            </a:prstGeom>
            <a:solidFill>
              <a:srgbClr val="0070C0"/>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55" name="Oval 254">
              <a:extLst>
                <a:ext uri="{FF2B5EF4-FFF2-40B4-BE49-F238E27FC236}">
                  <a16:creationId xmlns:a16="http://schemas.microsoft.com/office/drawing/2014/main" id="{EA41F9FB-430F-40BF-9D1E-18EECC415E18}"/>
                </a:ext>
              </a:extLst>
            </p:cNvPr>
            <p:cNvSpPr/>
            <p:nvPr/>
          </p:nvSpPr>
          <p:spPr>
            <a:xfrm>
              <a:off x="1090062" y="4033157"/>
              <a:ext cx="208381" cy="152400"/>
            </a:xfrm>
            <a:prstGeom prst="ellipse">
              <a:avLst/>
            </a:prstGeom>
            <a:solidFill>
              <a:srgbClr val="0070C0"/>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56" name="Oval 255">
              <a:extLst>
                <a:ext uri="{FF2B5EF4-FFF2-40B4-BE49-F238E27FC236}">
                  <a16:creationId xmlns:a16="http://schemas.microsoft.com/office/drawing/2014/main" id="{787B67E3-2F98-47CB-9BA5-1D83B71B2838}"/>
                </a:ext>
              </a:extLst>
            </p:cNvPr>
            <p:cNvSpPr/>
            <p:nvPr/>
          </p:nvSpPr>
          <p:spPr>
            <a:xfrm>
              <a:off x="2041760" y="4602183"/>
              <a:ext cx="208381" cy="152400"/>
            </a:xfrm>
            <a:prstGeom prst="ellipse">
              <a:avLst/>
            </a:prstGeom>
            <a:solidFill>
              <a:srgbClr val="0070C0"/>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57" name="Oval 256">
              <a:extLst>
                <a:ext uri="{FF2B5EF4-FFF2-40B4-BE49-F238E27FC236}">
                  <a16:creationId xmlns:a16="http://schemas.microsoft.com/office/drawing/2014/main" id="{EF144953-CEED-4ECB-9012-2AE252962073}"/>
                </a:ext>
              </a:extLst>
            </p:cNvPr>
            <p:cNvSpPr/>
            <p:nvPr/>
          </p:nvSpPr>
          <p:spPr>
            <a:xfrm>
              <a:off x="1401280" y="4417126"/>
              <a:ext cx="208381" cy="152400"/>
            </a:xfrm>
            <a:prstGeom prst="ellipse">
              <a:avLst/>
            </a:prstGeom>
            <a:solidFill>
              <a:srgbClr val="0070C0"/>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58" name="Oval 257">
              <a:extLst>
                <a:ext uri="{FF2B5EF4-FFF2-40B4-BE49-F238E27FC236}">
                  <a16:creationId xmlns:a16="http://schemas.microsoft.com/office/drawing/2014/main" id="{50D711C1-76D3-4151-8B50-53EE6BB29E43}"/>
                </a:ext>
              </a:extLst>
            </p:cNvPr>
            <p:cNvSpPr/>
            <p:nvPr/>
          </p:nvSpPr>
          <p:spPr>
            <a:xfrm>
              <a:off x="2250142" y="3607130"/>
              <a:ext cx="208381" cy="152400"/>
            </a:xfrm>
            <a:prstGeom prst="ellipse">
              <a:avLst/>
            </a:prstGeom>
            <a:solidFill>
              <a:srgbClr val="0070C0"/>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59" name="Oval 258">
              <a:extLst>
                <a:ext uri="{FF2B5EF4-FFF2-40B4-BE49-F238E27FC236}">
                  <a16:creationId xmlns:a16="http://schemas.microsoft.com/office/drawing/2014/main" id="{60590282-91D1-405D-9E73-E0852BFE1068}"/>
                </a:ext>
              </a:extLst>
            </p:cNvPr>
            <p:cNvSpPr/>
            <p:nvPr/>
          </p:nvSpPr>
          <p:spPr>
            <a:xfrm>
              <a:off x="2514001" y="4754583"/>
              <a:ext cx="208381" cy="152400"/>
            </a:xfrm>
            <a:prstGeom prst="ellipse">
              <a:avLst/>
            </a:prstGeom>
            <a:solidFill>
              <a:srgbClr val="0070C0"/>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60" name="Oval 259">
              <a:extLst>
                <a:ext uri="{FF2B5EF4-FFF2-40B4-BE49-F238E27FC236}">
                  <a16:creationId xmlns:a16="http://schemas.microsoft.com/office/drawing/2014/main" id="{F1E72F3E-796E-4C78-82DE-70FEAC8586BA}"/>
                </a:ext>
              </a:extLst>
            </p:cNvPr>
            <p:cNvSpPr/>
            <p:nvPr/>
          </p:nvSpPr>
          <p:spPr>
            <a:xfrm>
              <a:off x="2946550" y="4671951"/>
              <a:ext cx="208381" cy="152400"/>
            </a:xfrm>
            <a:prstGeom prst="ellipse">
              <a:avLst/>
            </a:prstGeom>
            <a:solidFill>
              <a:srgbClr val="0070C0"/>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61" name="Oval 260">
              <a:extLst>
                <a:ext uri="{FF2B5EF4-FFF2-40B4-BE49-F238E27FC236}">
                  <a16:creationId xmlns:a16="http://schemas.microsoft.com/office/drawing/2014/main" id="{91D465E3-15FE-4656-BA96-4BAA4000ED54}"/>
                </a:ext>
              </a:extLst>
            </p:cNvPr>
            <p:cNvSpPr/>
            <p:nvPr/>
          </p:nvSpPr>
          <p:spPr>
            <a:xfrm>
              <a:off x="2849576" y="4340926"/>
              <a:ext cx="208381" cy="152400"/>
            </a:xfrm>
            <a:prstGeom prst="ellipse">
              <a:avLst/>
            </a:prstGeom>
            <a:solidFill>
              <a:srgbClr val="0070C0"/>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62" name="Oval 261">
              <a:extLst>
                <a:ext uri="{FF2B5EF4-FFF2-40B4-BE49-F238E27FC236}">
                  <a16:creationId xmlns:a16="http://schemas.microsoft.com/office/drawing/2014/main" id="{98A08453-7AEE-456C-98BE-4F6E9989689B}"/>
                </a:ext>
              </a:extLst>
            </p:cNvPr>
            <p:cNvSpPr/>
            <p:nvPr/>
          </p:nvSpPr>
          <p:spPr>
            <a:xfrm>
              <a:off x="3555908" y="4112326"/>
              <a:ext cx="208381" cy="152400"/>
            </a:xfrm>
            <a:prstGeom prst="ellipse">
              <a:avLst/>
            </a:prstGeom>
            <a:solidFill>
              <a:srgbClr val="0070C0"/>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63" name="Oval 262">
              <a:extLst>
                <a:ext uri="{FF2B5EF4-FFF2-40B4-BE49-F238E27FC236}">
                  <a16:creationId xmlns:a16="http://schemas.microsoft.com/office/drawing/2014/main" id="{DC8D4568-09A8-4B59-A5F9-6224B5B69484}"/>
                </a:ext>
              </a:extLst>
            </p:cNvPr>
            <p:cNvSpPr/>
            <p:nvPr/>
          </p:nvSpPr>
          <p:spPr>
            <a:xfrm>
              <a:off x="4625846" y="3408113"/>
              <a:ext cx="208381" cy="152400"/>
            </a:xfrm>
            <a:prstGeom prst="ellipse">
              <a:avLst/>
            </a:prstGeom>
            <a:solidFill>
              <a:srgbClr val="0070C0"/>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64" name="Oval 263">
              <a:extLst>
                <a:ext uri="{FF2B5EF4-FFF2-40B4-BE49-F238E27FC236}">
                  <a16:creationId xmlns:a16="http://schemas.microsoft.com/office/drawing/2014/main" id="{78D078EE-19DB-4DD4-841C-18F8F2CE1FE0}"/>
                </a:ext>
              </a:extLst>
            </p:cNvPr>
            <p:cNvSpPr/>
            <p:nvPr/>
          </p:nvSpPr>
          <p:spPr>
            <a:xfrm>
              <a:off x="4625845" y="4443351"/>
              <a:ext cx="208381" cy="152400"/>
            </a:xfrm>
            <a:prstGeom prst="ellipse">
              <a:avLst/>
            </a:prstGeom>
            <a:solidFill>
              <a:srgbClr val="0070C0"/>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65" name="Oval 264">
              <a:extLst>
                <a:ext uri="{FF2B5EF4-FFF2-40B4-BE49-F238E27FC236}">
                  <a16:creationId xmlns:a16="http://schemas.microsoft.com/office/drawing/2014/main" id="{A6AE17D9-78A4-4581-95A6-E4C8BC5FF65F}"/>
                </a:ext>
              </a:extLst>
            </p:cNvPr>
            <p:cNvSpPr/>
            <p:nvPr/>
          </p:nvSpPr>
          <p:spPr>
            <a:xfrm>
              <a:off x="4707962" y="3836226"/>
              <a:ext cx="208381" cy="152400"/>
            </a:xfrm>
            <a:prstGeom prst="ellipse">
              <a:avLst/>
            </a:prstGeom>
            <a:solidFill>
              <a:srgbClr val="0070C0"/>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66" name="Oval 265">
              <a:extLst>
                <a:ext uri="{FF2B5EF4-FFF2-40B4-BE49-F238E27FC236}">
                  <a16:creationId xmlns:a16="http://schemas.microsoft.com/office/drawing/2014/main" id="{ECE28C34-F224-4CC0-8131-2B521C55E4F7}"/>
                </a:ext>
              </a:extLst>
            </p:cNvPr>
            <p:cNvSpPr/>
            <p:nvPr/>
          </p:nvSpPr>
          <p:spPr>
            <a:xfrm>
              <a:off x="3972511" y="4004070"/>
              <a:ext cx="208381" cy="152400"/>
            </a:xfrm>
            <a:prstGeom prst="ellipse">
              <a:avLst/>
            </a:prstGeom>
            <a:solidFill>
              <a:srgbClr val="0070C0"/>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67" name="Oval 266">
              <a:extLst>
                <a:ext uri="{FF2B5EF4-FFF2-40B4-BE49-F238E27FC236}">
                  <a16:creationId xmlns:a16="http://schemas.microsoft.com/office/drawing/2014/main" id="{49AD4BDC-E8B9-4A0B-86B4-B3C4780B43D4}"/>
                </a:ext>
              </a:extLst>
            </p:cNvPr>
            <p:cNvSpPr/>
            <p:nvPr/>
          </p:nvSpPr>
          <p:spPr>
            <a:xfrm>
              <a:off x="3972511" y="4428506"/>
              <a:ext cx="208381" cy="152400"/>
            </a:xfrm>
            <a:prstGeom prst="ellipse">
              <a:avLst/>
            </a:prstGeom>
            <a:solidFill>
              <a:srgbClr val="0070C0"/>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68" name="Oval 267">
              <a:extLst>
                <a:ext uri="{FF2B5EF4-FFF2-40B4-BE49-F238E27FC236}">
                  <a16:creationId xmlns:a16="http://schemas.microsoft.com/office/drawing/2014/main" id="{376ADD0F-1EAA-4418-A744-1F0AADF37700}"/>
                </a:ext>
              </a:extLst>
            </p:cNvPr>
            <p:cNvSpPr/>
            <p:nvPr/>
          </p:nvSpPr>
          <p:spPr>
            <a:xfrm>
              <a:off x="3789781" y="3341914"/>
              <a:ext cx="208381" cy="152400"/>
            </a:xfrm>
            <a:prstGeom prst="ellipse">
              <a:avLst/>
            </a:prstGeom>
            <a:solidFill>
              <a:srgbClr val="0070C0"/>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69" name="Oval 268">
              <a:extLst>
                <a:ext uri="{FF2B5EF4-FFF2-40B4-BE49-F238E27FC236}">
                  <a16:creationId xmlns:a16="http://schemas.microsoft.com/office/drawing/2014/main" id="{5A840B30-ECE1-42AA-9508-761711DEB9CD}"/>
                </a:ext>
              </a:extLst>
            </p:cNvPr>
            <p:cNvSpPr/>
            <p:nvPr/>
          </p:nvSpPr>
          <p:spPr>
            <a:xfrm>
              <a:off x="4523332" y="4712030"/>
              <a:ext cx="208381" cy="152400"/>
            </a:xfrm>
            <a:prstGeom prst="ellipse">
              <a:avLst/>
            </a:prstGeom>
            <a:solidFill>
              <a:srgbClr val="0070C0"/>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70" name="Oval 269">
              <a:extLst>
                <a:ext uri="{FF2B5EF4-FFF2-40B4-BE49-F238E27FC236}">
                  <a16:creationId xmlns:a16="http://schemas.microsoft.com/office/drawing/2014/main" id="{0FFE98C8-BF1F-4EC4-AE98-9298E7959895}"/>
                </a:ext>
              </a:extLst>
            </p:cNvPr>
            <p:cNvSpPr/>
            <p:nvPr/>
          </p:nvSpPr>
          <p:spPr>
            <a:xfrm>
              <a:off x="1537947" y="3076699"/>
              <a:ext cx="208381" cy="152400"/>
            </a:xfrm>
            <a:prstGeom prst="ellipse">
              <a:avLst/>
            </a:prstGeom>
            <a:solidFill>
              <a:srgbClr val="0070C0"/>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71" name="Oval 270">
              <a:extLst>
                <a:ext uri="{FF2B5EF4-FFF2-40B4-BE49-F238E27FC236}">
                  <a16:creationId xmlns:a16="http://schemas.microsoft.com/office/drawing/2014/main" id="{2042F03F-E73A-4F24-B7A6-6AA50973416C}"/>
                </a:ext>
              </a:extLst>
            </p:cNvPr>
            <p:cNvSpPr/>
            <p:nvPr/>
          </p:nvSpPr>
          <p:spPr>
            <a:xfrm>
              <a:off x="4284906" y="3370613"/>
              <a:ext cx="208381" cy="152400"/>
            </a:xfrm>
            <a:prstGeom prst="ellipse">
              <a:avLst/>
            </a:prstGeom>
            <a:solidFill>
              <a:srgbClr val="0070C0"/>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72" name="Oval 271">
              <a:extLst>
                <a:ext uri="{FF2B5EF4-FFF2-40B4-BE49-F238E27FC236}">
                  <a16:creationId xmlns:a16="http://schemas.microsoft.com/office/drawing/2014/main" id="{8A0E6336-E8D8-4F20-8607-412501FA16B6}"/>
                </a:ext>
              </a:extLst>
            </p:cNvPr>
            <p:cNvSpPr/>
            <p:nvPr/>
          </p:nvSpPr>
          <p:spPr>
            <a:xfrm>
              <a:off x="4314951" y="3836226"/>
              <a:ext cx="208381" cy="152400"/>
            </a:xfrm>
            <a:prstGeom prst="ellipse">
              <a:avLst/>
            </a:prstGeom>
            <a:solidFill>
              <a:srgbClr val="0070C0"/>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73" name="Oval 272">
              <a:extLst>
                <a:ext uri="{FF2B5EF4-FFF2-40B4-BE49-F238E27FC236}">
                  <a16:creationId xmlns:a16="http://schemas.microsoft.com/office/drawing/2014/main" id="{EBA0BC01-B198-4D66-9209-CE38CEE41A3C}"/>
                </a:ext>
              </a:extLst>
            </p:cNvPr>
            <p:cNvSpPr/>
            <p:nvPr/>
          </p:nvSpPr>
          <p:spPr>
            <a:xfrm>
              <a:off x="1007920" y="4712030"/>
              <a:ext cx="208381" cy="152400"/>
            </a:xfrm>
            <a:prstGeom prst="ellipse">
              <a:avLst/>
            </a:prstGeom>
            <a:solidFill>
              <a:srgbClr val="0070C0"/>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74" name="Oval 273">
              <a:extLst>
                <a:ext uri="{FF2B5EF4-FFF2-40B4-BE49-F238E27FC236}">
                  <a16:creationId xmlns:a16="http://schemas.microsoft.com/office/drawing/2014/main" id="{9CDC36F4-F403-407A-8444-4DFA9B08250B}"/>
                </a:ext>
              </a:extLst>
            </p:cNvPr>
            <p:cNvSpPr/>
            <p:nvPr/>
          </p:nvSpPr>
          <p:spPr>
            <a:xfrm>
              <a:off x="1610799" y="4800600"/>
              <a:ext cx="208381" cy="152400"/>
            </a:xfrm>
            <a:prstGeom prst="ellipse">
              <a:avLst/>
            </a:prstGeom>
            <a:solidFill>
              <a:srgbClr val="0070C0"/>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75" name="Oval 274">
              <a:extLst>
                <a:ext uri="{FF2B5EF4-FFF2-40B4-BE49-F238E27FC236}">
                  <a16:creationId xmlns:a16="http://schemas.microsoft.com/office/drawing/2014/main" id="{84D9A113-5E7E-4C69-882F-8B3D0C97E639}"/>
                </a:ext>
              </a:extLst>
            </p:cNvPr>
            <p:cNvSpPr/>
            <p:nvPr/>
          </p:nvSpPr>
          <p:spPr>
            <a:xfrm>
              <a:off x="994441" y="4324597"/>
              <a:ext cx="208381" cy="152400"/>
            </a:xfrm>
            <a:prstGeom prst="ellipse">
              <a:avLst/>
            </a:prstGeom>
            <a:solidFill>
              <a:srgbClr val="0070C0"/>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Tree>
    <p:extLst>
      <p:ext uri="{BB962C8B-B14F-4D97-AF65-F5344CB8AC3E}">
        <p14:creationId xmlns:p14="http://schemas.microsoft.com/office/powerpoint/2010/main" val="2096431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2"/>
                                        </p:tgtEl>
                                        <p:attrNameLst>
                                          <p:attrName>style.visibility</p:attrName>
                                        </p:attrNameLst>
                                      </p:cBhvr>
                                      <p:to>
                                        <p:strVal val="visible"/>
                                      </p:to>
                                    </p:set>
                                    <p:animEffect transition="in" filter="fade">
                                      <p:cBhvr>
                                        <p:cTn id="12" dur="500"/>
                                        <p:tgtEl>
                                          <p:spTgt spid="13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77"/>
                                        </p:tgtEl>
                                        <p:attrNameLst>
                                          <p:attrName>style.visibility</p:attrName>
                                        </p:attrNameLst>
                                      </p:cBhvr>
                                      <p:to>
                                        <p:strVal val="visible"/>
                                      </p:to>
                                    </p:set>
                                    <p:animEffect transition="in" filter="fade">
                                      <p:cBhvr>
                                        <p:cTn id="17" dur="500"/>
                                        <p:tgtEl>
                                          <p:spTgt spid="1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CCEB929-993B-9A09-A66C-87C3F9E01390}"/>
              </a:ext>
            </a:extLst>
          </p:cNvPr>
          <p:cNvSpPr>
            <a:spLocks noGrp="1"/>
          </p:cNvSpPr>
          <p:nvPr>
            <p:ph type="title"/>
          </p:nvPr>
        </p:nvSpPr>
        <p:spPr/>
        <p:txBody>
          <a:bodyPr>
            <a:normAutofit/>
          </a:bodyPr>
          <a:lstStyle/>
          <a:p>
            <a:r>
              <a:rPr lang="en-US" sz="4000" dirty="0"/>
              <a:t>How to determine the number of neighbors: k?</a:t>
            </a:r>
          </a:p>
        </p:txBody>
      </p:sp>
      <p:sp>
        <p:nvSpPr>
          <p:cNvPr id="5" name="Content Placeholder 4">
            <a:extLst>
              <a:ext uri="{FF2B5EF4-FFF2-40B4-BE49-F238E27FC236}">
                <a16:creationId xmlns:a16="http://schemas.microsoft.com/office/drawing/2014/main" id="{DC619F6E-CD3F-6D40-1F28-9604AF687E4A}"/>
              </a:ext>
            </a:extLst>
          </p:cNvPr>
          <p:cNvSpPr>
            <a:spLocks noGrp="1"/>
          </p:cNvSpPr>
          <p:nvPr>
            <p:ph idx="1"/>
          </p:nvPr>
        </p:nvSpPr>
        <p:spPr>
          <a:xfrm>
            <a:off x="1207638" y="1960010"/>
            <a:ext cx="10058400" cy="3760891"/>
          </a:xfrm>
        </p:spPr>
        <p:txBody>
          <a:bodyPr vert="horz" lIns="0" tIns="45720" rIns="0" bIns="45720" rtlCol="0">
            <a:noAutofit/>
          </a:bodyPr>
          <a:lstStyle/>
          <a:p>
            <a:pPr marL="0" indent="0">
              <a:buNone/>
            </a:pPr>
            <a:r>
              <a:rPr lang="en-US" sz="1400" dirty="0"/>
              <a:t>Two important questions arise:</a:t>
            </a:r>
          </a:p>
          <a:p>
            <a:pPr marL="292608" lvl="1" indent="0">
              <a:buNone/>
            </a:pPr>
            <a:r>
              <a:rPr lang="en-US" sz="1200" dirty="0"/>
              <a:t>How many neighbors to consider?</a:t>
            </a:r>
          </a:p>
          <a:p>
            <a:pPr marL="292608" lvl="1" indent="0">
              <a:buNone/>
            </a:pPr>
            <a:r>
              <a:rPr lang="en-US" sz="1200" dirty="0"/>
              <a:t>In the present example, the idea of “neighbor” seems clear. How about in a general case – what would “neighbor” mean for some of the data sets we have looked at earlier? How would we calculate distance?</a:t>
            </a:r>
          </a:p>
          <a:p>
            <a:pPr marL="0" indent="0">
              <a:buNone/>
            </a:pPr>
            <a:r>
              <a:rPr lang="en-US" sz="1400" dirty="0"/>
              <a:t>Let us look at the easy question (the first one) first:</a:t>
            </a:r>
          </a:p>
          <a:p>
            <a:pPr marL="0" indent="0">
              <a:buNone/>
            </a:pPr>
            <a:r>
              <a:rPr lang="en-US" sz="1400" dirty="0"/>
              <a:t>If we consider too few neighbors, then we might end up classifying a case based on accidental occurrences that do not reflect the real situation. In the example, if we consider only one neighbor, we can see that in either case, the closest point is of the opposite color of the general pattern of the region. So too small a value for the number of neighbors could end up with noise determining our classification. </a:t>
            </a:r>
          </a:p>
          <a:p>
            <a:pPr marL="0" indent="0">
              <a:buNone/>
            </a:pPr>
            <a:r>
              <a:rPr lang="en-US" sz="1400" dirty="0"/>
              <a:t>On the other hand, too high a value would cause a loss of sharpness. In the above case, suppose we considered a value like 50 then we would classify every new case based simply on the overall majority, without considering “local” characteristics at all and this would be the equivalent of using the Naïve Rule. </a:t>
            </a:r>
          </a:p>
          <a:p>
            <a:pPr marL="0" indent="0">
              <a:buNone/>
            </a:pPr>
            <a:r>
              <a:rPr lang="en-US" sz="1400" dirty="0"/>
              <a:t>We need to strike a balance. </a:t>
            </a:r>
          </a:p>
          <a:p>
            <a:pPr marL="0" indent="0">
              <a:buNone/>
            </a:pPr>
            <a:r>
              <a:rPr lang="en-US" sz="1400" b="1" dirty="0"/>
              <a:t>We will build models with different values for k and choose the one that performs best on the validation partition.</a:t>
            </a:r>
          </a:p>
          <a:p>
            <a:pPr marL="0" indent="0">
              <a:buNone/>
            </a:pPr>
            <a:endParaRPr lang="en-US" sz="1400" dirty="0"/>
          </a:p>
        </p:txBody>
      </p:sp>
    </p:spTree>
    <p:extLst>
      <p:ext uri="{BB962C8B-B14F-4D97-AF65-F5344CB8AC3E}">
        <p14:creationId xmlns:p14="http://schemas.microsoft.com/office/powerpoint/2010/main" val="147241758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CCEB929-993B-9A09-A66C-87C3F9E01390}"/>
              </a:ext>
            </a:extLst>
          </p:cNvPr>
          <p:cNvSpPr>
            <a:spLocks noGrp="1"/>
          </p:cNvSpPr>
          <p:nvPr>
            <p:ph type="title"/>
          </p:nvPr>
        </p:nvSpPr>
        <p:spPr/>
        <p:txBody>
          <a:bodyPr>
            <a:normAutofit/>
          </a:bodyPr>
          <a:lstStyle/>
          <a:p>
            <a:r>
              <a:rPr lang="en-US" sz="4000" dirty="0"/>
              <a:t>Definition of distance and neighbors</a:t>
            </a:r>
          </a:p>
        </p:txBody>
      </p:sp>
      <p:sp>
        <p:nvSpPr>
          <p:cNvPr id="6" name="TextBox 5">
            <a:extLst>
              <a:ext uri="{FF2B5EF4-FFF2-40B4-BE49-F238E27FC236}">
                <a16:creationId xmlns:a16="http://schemas.microsoft.com/office/drawing/2014/main" id="{C02FDF23-6C9F-B3D2-7A02-D664AEF6628D}"/>
              </a:ext>
            </a:extLst>
          </p:cNvPr>
          <p:cNvSpPr txBox="1"/>
          <p:nvPr/>
        </p:nvSpPr>
        <p:spPr>
          <a:xfrm>
            <a:off x="6847023" y="1966910"/>
            <a:ext cx="2338147" cy="1569660"/>
          </a:xfrm>
          <a:prstGeom prst="rect">
            <a:avLst/>
          </a:prstGeom>
          <a:noFill/>
        </p:spPr>
        <p:txBody>
          <a:bodyPr wrap="square" rtlCol="0">
            <a:spAutoFit/>
          </a:bodyPr>
          <a:lstStyle/>
          <a:p>
            <a:r>
              <a:rPr lang="en-US" sz="3200" b="1" dirty="0"/>
              <a:t>Income: $85,000</a:t>
            </a:r>
          </a:p>
          <a:p>
            <a:r>
              <a:rPr lang="en-US" sz="3200" b="1" dirty="0"/>
              <a:t># Cars: 2</a:t>
            </a:r>
          </a:p>
        </p:txBody>
      </p:sp>
      <p:sp>
        <p:nvSpPr>
          <p:cNvPr id="7" name="TextBox 6">
            <a:extLst>
              <a:ext uri="{FF2B5EF4-FFF2-40B4-BE49-F238E27FC236}">
                <a16:creationId xmlns:a16="http://schemas.microsoft.com/office/drawing/2014/main" id="{BDED6315-9A66-9496-CAF1-EEDF3D091453}"/>
              </a:ext>
            </a:extLst>
          </p:cNvPr>
          <p:cNvSpPr txBox="1"/>
          <p:nvPr/>
        </p:nvSpPr>
        <p:spPr>
          <a:xfrm>
            <a:off x="6847023" y="4081584"/>
            <a:ext cx="2244368" cy="584775"/>
          </a:xfrm>
          <a:prstGeom prst="rect">
            <a:avLst/>
          </a:prstGeom>
          <a:noFill/>
        </p:spPr>
        <p:txBody>
          <a:bodyPr wrap="square" rtlCol="0">
            <a:spAutoFit/>
          </a:bodyPr>
          <a:lstStyle/>
          <a:p>
            <a:r>
              <a:rPr lang="en-US" sz="3200" b="1" dirty="0"/>
              <a:t>Neighbors?</a:t>
            </a:r>
          </a:p>
        </p:txBody>
      </p:sp>
      <p:pic>
        <p:nvPicPr>
          <p:cNvPr id="8" name="Picture 1">
            <a:extLst>
              <a:ext uri="{FF2B5EF4-FFF2-40B4-BE49-F238E27FC236}">
                <a16:creationId xmlns:a16="http://schemas.microsoft.com/office/drawing/2014/main" id="{77B3BBC3-3C62-8EBC-50FF-6B48947AB1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8750" y="2094398"/>
            <a:ext cx="4894582" cy="4048371"/>
          </a:xfrm>
          <a:prstGeom prst="flowChartDocumen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val="4085360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8A7182-2765-49EB-9B3E-6EB1B93A2B2B}"/>
              </a:ext>
            </a:extLst>
          </p:cNvPr>
          <p:cNvSpPr>
            <a:spLocks noGrp="1"/>
          </p:cNvSpPr>
          <p:nvPr>
            <p:ph type="title"/>
          </p:nvPr>
        </p:nvSpPr>
        <p:spPr/>
        <p:txBody>
          <a:bodyPr vert="horz" lIns="91440" tIns="45720" rIns="91440" bIns="45720" rtlCol="0" anchor="b">
            <a:normAutofit/>
          </a:bodyPr>
          <a:lstStyle/>
          <a:p>
            <a:r>
              <a:rPr lang="en-US" sz="4000" dirty="0"/>
              <a:t>Definition of distance and neighbors</a:t>
            </a:r>
          </a:p>
        </p:txBody>
      </p:sp>
      <p:sp>
        <p:nvSpPr>
          <p:cNvPr id="3" name="Content Placeholder 2">
            <a:extLst>
              <a:ext uri="{FF2B5EF4-FFF2-40B4-BE49-F238E27FC236}">
                <a16:creationId xmlns:a16="http://schemas.microsoft.com/office/drawing/2014/main" id="{E6C6DBC0-7C7A-4B8D-8B7B-A71595B46C79}"/>
              </a:ext>
            </a:extLst>
          </p:cNvPr>
          <p:cNvSpPr>
            <a:spLocks noGrp="1"/>
          </p:cNvSpPr>
          <p:nvPr>
            <p:ph idx="1"/>
          </p:nvPr>
        </p:nvSpPr>
        <p:spPr/>
        <p:txBody>
          <a:bodyPr>
            <a:normAutofit fontScale="92500" lnSpcReduction="10000"/>
          </a:bodyPr>
          <a:lstStyle/>
          <a:p>
            <a:r>
              <a:rPr lang="en-US" dirty="0"/>
              <a:t>Suppose our data is not inherently geographical, how would the concept of </a:t>
            </a:r>
            <a:r>
              <a:rPr lang="en-US" i="1" dirty="0"/>
              <a:t>neighbor</a:t>
            </a:r>
            <a:r>
              <a:rPr lang="en-US" dirty="0"/>
              <a:t> apply?</a:t>
            </a:r>
          </a:p>
          <a:p>
            <a:endParaRPr lang="en-US" dirty="0"/>
          </a:p>
          <a:p>
            <a:r>
              <a:rPr lang="en-US" dirty="0"/>
              <a:t>For example, suppose we have data like that shown on the left and have a person whose income is $85,000 and who owns 2 cars. How do we find the </a:t>
            </a:r>
            <a:r>
              <a:rPr lang="en-US" i="1" dirty="0"/>
              <a:t>neighbors</a:t>
            </a:r>
            <a:r>
              <a:rPr lang="en-US" dirty="0"/>
              <a:t> of this person?</a:t>
            </a:r>
          </a:p>
          <a:p>
            <a:endParaRPr lang="en-US" dirty="0"/>
          </a:p>
          <a:p>
            <a:r>
              <a:rPr lang="en-US" dirty="0"/>
              <a:t>We can use the notion of “distance” that we talked about in the first two lectures.</a:t>
            </a:r>
          </a:p>
          <a:p>
            <a:endParaRPr lang="en-US" dirty="0"/>
          </a:p>
          <a:p>
            <a:r>
              <a:rPr lang="en-US" dirty="0"/>
              <a:t>That is, we could consider each case as a set of x-y co-ordinates and then calculate the so-called Euclidian distance that results from applying Pythagoras’ theorem.</a:t>
            </a:r>
          </a:p>
          <a:p>
            <a:endParaRPr lang="en-US" dirty="0"/>
          </a:p>
        </p:txBody>
      </p:sp>
    </p:spTree>
    <p:extLst>
      <p:ext uri="{BB962C8B-B14F-4D97-AF65-F5344CB8AC3E}">
        <p14:creationId xmlns:p14="http://schemas.microsoft.com/office/powerpoint/2010/main" val="19664157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78950-1E9A-7E61-74CA-49558C414779}"/>
              </a:ext>
            </a:extLst>
          </p:cNvPr>
          <p:cNvSpPr>
            <a:spLocks noGrp="1"/>
          </p:cNvSpPr>
          <p:nvPr>
            <p:ph type="title"/>
          </p:nvPr>
        </p:nvSpPr>
        <p:spPr/>
        <p:txBody>
          <a:bodyPr/>
          <a:lstStyle/>
          <a:p>
            <a:r>
              <a:rPr lang="en-US" dirty="0"/>
              <a:t>Regression</a:t>
            </a:r>
          </a:p>
        </p:txBody>
      </p:sp>
      <p:sp>
        <p:nvSpPr>
          <p:cNvPr id="5" name="TextBox 4">
            <a:extLst>
              <a:ext uri="{FF2B5EF4-FFF2-40B4-BE49-F238E27FC236}">
                <a16:creationId xmlns:a16="http://schemas.microsoft.com/office/drawing/2014/main" id="{0C7950BE-610E-1CBB-8BF8-82B147429B95}"/>
              </a:ext>
            </a:extLst>
          </p:cNvPr>
          <p:cNvSpPr txBox="1"/>
          <p:nvPr/>
        </p:nvSpPr>
        <p:spPr>
          <a:xfrm>
            <a:off x="1097280" y="2169459"/>
            <a:ext cx="9527515" cy="369332"/>
          </a:xfrm>
          <a:prstGeom prst="rect">
            <a:avLst/>
          </a:prstGeom>
          <a:noFill/>
        </p:spPr>
        <p:txBody>
          <a:bodyPr wrap="square" rtlCol="0">
            <a:spAutoFit/>
          </a:bodyPr>
          <a:lstStyle/>
          <a:p>
            <a:r>
              <a:rPr lang="en-US" dirty="0"/>
              <a:t>Different models are used for different situations:</a:t>
            </a:r>
          </a:p>
        </p:txBody>
      </p:sp>
      <p:graphicFrame>
        <p:nvGraphicFramePr>
          <p:cNvPr id="6" name="Table 10">
            <a:extLst>
              <a:ext uri="{FF2B5EF4-FFF2-40B4-BE49-F238E27FC236}">
                <a16:creationId xmlns:a16="http://schemas.microsoft.com/office/drawing/2014/main" id="{5CA29314-401C-ABA4-5917-9CB6BDCFCD9F}"/>
              </a:ext>
            </a:extLst>
          </p:cNvPr>
          <p:cNvGraphicFramePr>
            <a:graphicFrameLocks noGrp="1"/>
          </p:cNvGraphicFramePr>
          <p:nvPr>
            <p:extLst>
              <p:ext uri="{D42A27DB-BD31-4B8C-83A1-F6EECF244321}">
                <p14:modId xmlns:p14="http://schemas.microsoft.com/office/powerpoint/2010/main" val="3439970732"/>
              </p:ext>
            </p:extLst>
          </p:nvPr>
        </p:nvGraphicFramePr>
        <p:xfrm>
          <a:off x="1272746" y="2953265"/>
          <a:ext cx="8847436" cy="2367227"/>
        </p:xfrm>
        <a:graphic>
          <a:graphicData uri="http://schemas.openxmlformats.org/drawingml/2006/table">
            <a:tbl>
              <a:tblPr firstRow="1" bandRow="1">
                <a:tableStyleId>{5C22544A-7EE6-4342-B048-85BDC9FD1C3A}</a:tableStyleId>
              </a:tblPr>
              <a:tblGrid>
                <a:gridCol w="1823504">
                  <a:extLst>
                    <a:ext uri="{9D8B030D-6E8A-4147-A177-3AD203B41FA5}">
                      <a16:colId xmlns:a16="http://schemas.microsoft.com/office/drawing/2014/main" val="3064100275"/>
                    </a:ext>
                  </a:extLst>
                </a:gridCol>
                <a:gridCol w="1987199">
                  <a:extLst>
                    <a:ext uri="{9D8B030D-6E8A-4147-A177-3AD203B41FA5}">
                      <a16:colId xmlns:a16="http://schemas.microsoft.com/office/drawing/2014/main" val="4165904071"/>
                    </a:ext>
                  </a:extLst>
                </a:gridCol>
                <a:gridCol w="2262156">
                  <a:extLst>
                    <a:ext uri="{9D8B030D-6E8A-4147-A177-3AD203B41FA5}">
                      <a16:colId xmlns:a16="http://schemas.microsoft.com/office/drawing/2014/main" val="3376885397"/>
                    </a:ext>
                  </a:extLst>
                </a:gridCol>
                <a:gridCol w="2774577">
                  <a:extLst>
                    <a:ext uri="{9D8B030D-6E8A-4147-A177-3AD203B41FA5}">
                      <a16:colId xmlns:a16="http://schemas.microsoft.com/office/drawing/2014/main" val="2279371406"/>
                    </a:ext>
                  </a:extLst>
                </a:gridCol>
              </a:tblGrid>
              <a:tr h="516515">
                <a:tc>
                  <a:txBody>
                    <a:bodyPr/>
                    <a:lstStyle/>
                    <a:p>
                      <a:endParaRPr lang="en-US" sz="1400"/>
                    </a:p>
                  </a:txBody>
                  <a:tcPr marL="110057" marR="110057" marT="55029" marB="55029"/>
                </a:tc>
                <a:tc>
                  <a:txBody>
                    <a:bodyPr/>
                    <a:lstStyle/>
                    <a:p>
                      <a:r>
                        <a:rPr lang="en-US" sz="1400" dirty="0"/>
                        <a:t>Linear Regression</a:t>
                      </a:r>
                    </a:p>
                  </a:txBody>
                  <a:tcPr marL="110057" marR="110057" marT="55029" marB="55029"/>
                </a:tc>
                <a:tc>
                  <a:txBody>
                    <a:bodyPr/>
                    <a:lstStyle/>
                    <a:p>
                      <a:r>
                        <a:rPr lang="en-US" sz="1400" dirty="0"/>
                        <a:t>Logistic Regression</a:t>
                      </a:r>
                    </a:p>
                  </a:txBody>
                  <a:tcPr marL="110057" marR="110057" marT="55029" marB="55029"/>
                </a:tc>
                <a:tc>
                  <a:txBody>
                    <a:bodyPr/>
                    <a:lstStyle/>
                    <a:p>
                      <a:r>
                        <a:rPr lang="en-US" sz="1400" dirty="0"/>
                        <a:t>Neural Networks</a:t>
                      </a:r>
                    </a:p>
                  </a:txBody>
                  <a:tcPr marL="110057" marR="110057" marT="55029" marB="55029"/>
                </a:tc>
                <a:extLst>
                  <a:ext uri="{0D108BD9-81ED-4DB2-BD59-A6C34878D82A}">
                    <a16:rowId xmlns:a16="http://schemas.microsoft.com/office/drawing/2014/main" val="3969542978"/>
                  </a:ext>
                </a:extLst>
              </a:tr>
              <a:tr h="550287">
                <a:tc>
                  <a:txBody>
                    <a:bodyPr/>
                    <a:lstStyle/>
                    <a:p>
                      <a:r>
                        <a:rPr lang="en-US" sz="1400" dirty="0"/>
                        <a:t>Features</a:t>
                      </a:r>
                    </a:p>
                  </a:txBody>
                  <a:tcPr marL="110057" marR="110057" marT="55029" marB="55029"/>
                </a:tc>
                <a:tc>
                  <a:txBody>
                    <a:bodyPr/>
                    <a:lstStyle/>
                    <a:p>
                      <a:r>
                        <a:rPr lang="en-US" sz="1400" dirty="0"/>
                        <a:t>Continuous numeric / categorical</a:t>
                      </a:r>
                    </a:p>
                  </a:txBody>
                  <a:tcPr marL="110057" marR="110057" marT="55029" marB="55029"/>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Continuous numeric / categorical</a:t>
                      </a:r>
                    </a:p>
                  </a:txBody>
                  <a:tcPr marL="110057" marR="110057" marT="55029" marB="55029"/>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Continuous numeric / categorical</a:t>
                      </a:r>
                    </a:p>
                  </a:txBody>
                  <a:tcPr marL="110057" marR="110057" marT="55029" marB="55029"/>
                </a:tc>
                <a:extLst>
                  <a:ext uri="{0D108BD9-81ED-4DB2-BD59-A6C34878D82A}">
                    <a16:rowId xmlns:a16="http://schemas.microsoft.com/office/drawing/2014/main" val="1802821353"/>
                  </a:ext>
                </a:extLst>
              </a:tr>
              <a:tr h="550287">
                <a:tc>
                  <a:txBody>
                    <a:bodyPr/>
                    <a:lstStyle/>
                    <a:p>
                      <a:r>
                        <a:rPr lang="en-US" sz="1400" dirty="0"/>
                        <a:t>Targets</a:t>
                      </a:r>
                    </a:p>
                  </a:txBody>
                  <a:tcPr marL="110057" marR="110057" marT="55029" marB="55029"/>
                </a:tc>
                <a:tc>
                  <a:txBody>
                    <a:bodyPr/>
                    <a:lstStyle/>
                    <a:p>
                      <a:r>
                        <a:rPr lang="en-US" sz="1400" dirty="0"/>
                        <a:t>Continuous numeric</a:t>
                      </a:r>
                    </a:p>
                  </a:txBody>
                  <a:tcPr marL="110057" marR="110057" marT="55029" marB="55029"/>
                </a:tc>
                <a:tc>
                  <a:txBody>
                    <a:bodyPr/>
                    <a:lstStyle/>
                    <a:p>
                      <a:r>
                        <a:rPr lang="en-US" sz="1400" dirty="0"/>
                        <a:t>Categorical (Probability)</a:t>
                      </a:r>
                    </a:p>
                  </a:txBody>
                  <a:tcPr marL="110057" marR="110057" marT="55029" marB="55029"/>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Continuous numeric</a:t>
                      </a:r>
                    </a:p>
                  </a:txBody>
                  <a:tcPr marL="110057" marR="110057" marT="55029" marB="55029"/>
                </a:tc>
                <a:extLst>
                  <a:ext uri="{0D108BD9-81ED-4DB2-BD59-A6C34878D82A}">
                    <a16:rowId xmlns:a16="http://schemas.microsoft.com/office/drawing/2014/main" val="1981344486"/>
                  </a:ext>
                </a:extLst>
              </a:tr>
              <a:tr h="550287">
                <a:tc>
                  <a:txBody>
                    <a:bodyPr/>
                    <a:lstStyle/>
                    <a:p>
                      <a:r>
                        <a:rPr lang="en-US" sz="1400" dirty="0"/>
                        <a:t>Relationship between Features and Targets</a:t>
                      </a:r>
                    </a:p>
                  </a:txBody>
                  <a:tcPr marL="110057" marR="110057" marT="55029" marB="55029"/>
                </a:tc>
                <a:tc>
                  <a:txBody>
                    <a:bodyPr/>
                    <a:lstStyle/>
                    <a:p>
                      <a:r>
                        <a:rPr lang="en-US" sz="1400" dirty="0"/>
                        <a:t>Linear</a:t>
                      </a:r>
                    </a:p>
                  </a:txBody>
                  <a:tcPr marL="110057" marR="110057" marT="55029" marB="55029"/>
                </a:tc>
                <a:tc>
                  <a:txBody>
                    <a:bodyPr/>
                    <a:lstStyle/>
                    <a:p>
                      <a:r>
                        <a:rPr lang="en-US" sz="1400" dirty="0"/>
                        <a:t>linear (with some transformations)</a:t>
                      </a:r>
                    </a:p>
                  </a:txBody>
                  <a:tcPr marL="110057" marR="110057" marT="55029" marB="55029"/>
                </a:tc>
                <a:tc>
                  <a:txBody>
                    <a:bodyPr/>
                    <a:lstStyle/>
                    <a:p>
                      <a:r>
                        <a:rPr lang="en-US" sz="1400" b="1" dirty="0"/>
                        <a:t>Any</a:t>
                      </a:r>
                      <a:r>
                        <a:rPr lang="en-US" sz="1400" dirty="0"/>
                        <a:t> continuous function</a:t>
                      </a:r>
                    </a:p>
                  </a:txBody>
                  <a:tcPr marL="110057" marR="110057" marT="55029" marB="55029"/>
                </a:tc>
                <a:extLst>
                  <a:ext uri="{0D108BD9-81ED-4DB2-BD59-A6C34878D82A}">
                    <a16:rowId xmlns:a16="http://schemas.microsoft.com/office/drawing/2014/main" val="1604941175"/>
                  </a:ext>
                </a:extLst>
              </a:tr>
            </a:tbl>
          </a:graphicData>
        </a:graphic>
      </p:graphicFrame>
    </p:spTree>
    <p:extLst>
      <p:ext uri="{BB962C8B-B14F-4D97-AF65-F5344CB8AC3E}">
        <p14:creationId xmlns:p14="http://schemas.microsoft.com/office/powerpoint/2010/main" val="91867632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8A7182-2765-49EB-9B3E-6EB1B93A2B2B}"/>
              </a:ext>
            </a:extLst>
          </p:cNvPr>
          <p:cNvSpPr>
            <a:spLocks noGrp="1"/>
          </p:cNvSpPr>
          <p:nvPr>
            <p:ph type="title"/>
          </p:nvPr>
        </p:nvSpPr>
        <p:spPr/>
        <p:txBody>
          <a:bodyPr/>
          <a:lstStyle/>
          <a:p>
            <a:r>
              <a:rPr lang="en-US" dirty="0"/>
              <a:t>Numeric attributes</a:t>
            </a:r>
          </a:p>
        </p:txBody>
      </p:sp>
      <p:sp>
        <p:nvSpPr>
          <p:cNvPr id="6" name="TextBox 5">
            <a:extLst>
              <a:ext uri="{FF2B5EF4-FFF2-40B4-BE49-F238E27FC236}">
                <a16:creationId xmlns:a16="http://schemas.microsoft.com/office/drawing/2014/main" id="{B95FA45A-A6D1-E0CD-BFB1-6E25D3D11652}"/>
              </a:ext>
            </a:extLst>
          </p:cNvPr>
          <p:cNvSpPr txBox="1"/>
          <p:nvPr/>
        </p:nvSpPr>
        <p:spPr>
          <a:xfrm>
            <a:off x="3390067" y="3313021"/>
            <a:ext cx="2073003" cy="584775"/>
          </a:xfrm>
          <a:prstGeom prst="rect">
            <a:avLst/>
          </a:prstGeom>
        </p:spPr>
        <p:style>
          <a:lnRef idx="1">
            <a:schemeClr val="accent3"/>
          </a:lnRef>
          <a:fillRef idx="2">
            <a:schemeClr val="accent3"/>
          </a:fillRef>
          <a:effectRef idx="1">
            <a:schemeClr val="accent3"/>
          </a:effectRef>
          <a:fontRef idx="minor">
            <a:schemeClr val="dk1"/>
          </a:fontRef>
        </p:style>
        <p:txBody>
          <a:bodyPr wrap="none" rtlCol="0">
            <a:spAutoFit/>
          </a:bodyPr>
          <a:lstStyle/>
          <a:p>
            <a:r>
              <a:rPr lang="en-US" sz="3200" b="1" dirty="0"/>
              <a:t>(85000, 2)</a:t>
            </a:r>
          </a:p>
        </p:txBody>
      </p:sp>
      <p:pic>
        <p:nvPicPr>
          <p:cNvPr id="7" name="Picture 1">
            <a:extLst>
              <a:ext uri="{FF2B5EF4-FFF2-40B4-BE49-F238E27FC236}">
                <a16:creationId xmlns:a16="http://schemas.microsoft.com/office/drawing/2014/main" id="{EAE79A83-9451-372C-23EA-BF6C9407509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81418"/>
          <a:stretch/>
        </p:blipFill>
        <p:spPr bwMode="auto">
          <a:xfrm>
            <a:off x="1203987" y="2172742"/>
            <a:ext cx="5638216" cy="866601"/>
          </a:xfrm>
          <a:prstGeom prst="flowChartDocumen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8" name="Rectangle 7">
            <a:extLst>
              <a:ext uri="{FF2B5EF4-FFF2-40B4-BE49-F238E27FC236}">
                <a16:creationId xmlns:a16="http://schemas.microsoft.com/office/drawing/2014/main" id="{429AB6F8-0628-464B-715A-29CEEEF25550}"/>
              </a:ext>
            </a:extLst>
          </p:cNvPr>
          <p:cNvSpPr/>
          <p:nvPr/>
        </p:nvSpPr>
        <p:spPr>
          <a:xfrm>
            <a:off x="1408678" y="5018650"/>
            <a:ext cx="8347825" cy="461665"/>
          </a:xfrm>
          <a:prstGeom prst="rect">
            <a:avLst/>
          </a:prstGeom>
        </p:spPr>
        <p:txBody>
          <a:bodyPr wrap="square">
            <a:spAutoFit/>
          </a:bodyPr>
          <a:lstStyle/>
          <a:p>
            <a:pPr algn="ctr"/>
            <a:r>
              <a:rPr lang="en-US" sz="2400" dirty="0"/>
              <a:t>Euclidian distance</a:t>
            </a:r>
          </a:p>
        </p:txBody>
      </p:sp>
      <p:sp>
        <p:nvSpPr>
          <p:cNvPr id="9" name="Rectangle 8">
            <a:extLst>
              <a:ext uri="{FF2B5EF4-FFF2-40B4-BE49-F238E27FC236}">
                <a16:creationId xmlns:a16="http://schemas.microsoft.com/office/drawing/2014/main" id="{32D0FE7E-2606-8E54-E1AD-47A125ADF79F}"/>
              </a:ext>
            </a:extLst>
          </p:cNvPr>
          <p:cNvSpPr/>
          <p:nvPr/>
        </p:nvSpPr>
        <p:spPr>
          <a:xfrm>
            <a:off x="1097280" y="3356993"/>
            <a:ext cx="8347825" cy="461665"/>
          </a:xfrm>
          <a:prstGeom prst="rect">
            <a:avLst/>
          </a:prstGeom>
        </p:spPr>
        <p:txBody>
          <a:bodyPr wrap="square">
            <a:spAutoFit/>
          </a:bodyPr>
          <a:lstStyle/>
          <a:p>
            <a:r>
              <a:rPr lang="en-US" sz="2400" dirty="0"/>
              <a:t>How far away is                                  ?</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D86C46AB-6DCB-50D9-EC9C-44BEF7E88964}"/>
                  </a:ext>
                </a:extLst>
              </p:cNvPr>
              <p:cNvSpPr txBox="1"/>
              <p:nvPr/>
            </p:nvSpPr>
            <p:spPr>
              <a:xfrm>
                <a:off x="2609117" y="4447730"/>
                <a:ext cx="5946949" cy="35208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m:t>
                      </m:r>
                      <m:d>
                        <m:dPr>
                          <m:ctrlPr>
                            <a:rPr lang="en-US" b="0" i="1" smtClean="0">
                              <a:latin typeface="Cambria Math" panose="02040503050406030204" pitchFamily="18" charset="0"/>
                            </a:rPr>
                          </m:ctrlPr>
                        </m:dPr>
                        <m:e>
                          <m:d>
                            <m:dPr>
                              <m:ctrlPr>
                                <a:rPr lang="en-US" b="0" i="1" smtClean="0">
                                  <a:latin typeface="Cambria Math" panose="02040503050406030204" pitchFamily="18" charset="0"/>
                                </a:rPr>
                              </m:ctrlPr>
                            </m:dPr>
                            <m:e>
                              <m:r>
                                <a:rPr lang="en-US" b="0" i="1" smtClean="0">
                                  <a:latin typeface="Cambria Math" panose="02040503050406030204" pitchFamily="18" charset="0"/>
                                </a:rPr>
                                <m:t>95000,1</m:t>
                              </m:r>
                            </m:e>
                          </m:d>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85000,2</m:t>
                              </m:r>
                            </m:e>
                          </m:d>
                        </m:e>
                      </m:d>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r>
                                    <a:rPr lang="en-US" b="0" i="1" smtClean="0">
                                      <a:latin typeface="Cambria Math" panose="02040503050406030204" pitchFamily="18" charset="0"/>
                                    </a:rPr>
                                    <m:t>95000−85000</m:t>
                                  </m:r>
                                </m:e>
                              </m:d>
                            </m:e>
                            <m:sup>
                              <m:r>
                                <a:rPr lang="en-US" b="0" i="1" smtClean="0">
                                  <a:latin typeface="Cambria Math" panose="02040503050406030204" pitchFamily="18" charset="0"/>
                                </a:rPr>
                                <m:t>2</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ctrlPr>
                                    <a:rPr lang="en-US" i="1">
                                      <a:latin typeface="Cambria Math" panose="02040503050406030204" pitchFamily="18" charset="0"/>
                                    </a:rPr>
                                  </m:ctrlPr>
                                </m:dPr>
                                <m:e>
                                  <m:r>
                                    <a:rPr lang="en-US" i="1">
                                      <a:latin typeface="Cambria Math" panose="02040503050406030204" pitchFamily="18" charset="0"/>
                                    </a:rPr>
                                    <m:t>1−2</m:t>
                                  </m:r>
                                </m:e>
                              </m:d>
                            </m:e>
                            <m:sup>
                              <m:r>
                                <a:rPr lang="en-US" b="0" i="1" smtClean="0">
                                  <a:latin typeface="Cambria Math" panose="02040503050406030204" pitchFamily="18" charset="0"/>
                                </a:rPr>
                                <m:t>2</m:t>
                              </m:r>
                            </m:sup>
                          </m:sSup>
                        </m:e>
                      </m:rad>
                    </m:oMath>
                  </m:oMathPara>
                </a14:m>
                <a:endParaRPr lang="en-US" dirty="0"/>
              </a:p>
            </p:txBody>
          </p:sp>
        </mc:Choice>
        <mc:Fallback xmlns="">
          <p:sp>
            <p:nvSpPr>
              <p:cNvPr id="11" name="TextBox 10">
                <a:extLst>
                  <a:ext uri="{FF2B5EF4-FFF2-40B4-BE49-F238E27FC236}">
                    <a16:creationId xmlns:a16="http://schemas.microsoft.com/office/drawing/2014/main" id="{D86C46AB-6DCB-50D9-EC9C-44BEF7E88964}"/>
                  </a:ext>
                </a:extLst>
              </p:cNvPr>
              <p:cNvSpPr txBox="1">
                <a:spLocks noRot="1" noChangeAspect="1" noMove="1" noResize="1" noEditPoints="1" noAdjustHandles="1" noChangeArrowheads="1" noChangeShapeType="1" noTextEdit="1"/>
              </p:cNvSpPr>
              <p:nvPr/>
            </p:nvSpPr>
            <p:spPr>
              <a:xfrm>
                <a:off x="2609117" y="4447730"/>
                <a:ext cx="5946949" cy="352084"/>
              </a:xfrm>
              <a:prstGeom prst="rect">
                <a:avLst/>
              </a:prstGeom>
              <a:blipFill>
                <a:blip r:embed="rId3"/>
                <a:stretch>
                  <a:fillRect l="-512" b="-3509"/>
                </a:stretch>
              </a:blipFill>
            </p:spPr>
            <p:txBody>
              <a:bodyPr/>
              <a:lstStyle/>
              <a:p>
                <a:r>
                  <a:rPr lang="en-US">
                    <a:noFill/>
                  </a:rPr>
                  <a:t> </a:t>
                </a:r>
              </a:p>
            </p:txBody>
          </p:sp>
        </mc:Fallback>
      </mc:AlternateContent>
    </p:spTree>
    <p:extLst>
      <p:ext uri="{BB962C8B-B14F-4D97-AF65-F5344CB8AC3E}">
        <p14:creationId xmlns:p14="http://schemas.microsoft.com/office/powerpoint/2010/main" val="1470027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8A7182-2765-49EB-9B3E-6EB1B93A2B2B}"/>
              </a:ext>
            </a:extLst>
          </p:cNvPr>
          <p:cNvSpPr>
            <a:spLocks noGrp="1"/>
          </p:cNvSpPr>
          <p:nvPr>
            <p:ph type="title"/>
          </p:nvPr>
        </p:nvSpPr>
        <p:spPr/>
        <p:txBody>
          <a:bodyPr/>
          <a:lstStyle/>
          <a:p>
            <a:r>
              <a:rPr lang="en-US" dirty="0"/>
              <a:t>Non-Numeric attributes</a:t>
            </a:r>
          </a:p>
        </p:txBody>
      </p:sp>
      <p:sp>
        <p:nvSpPr>
          <p:cNvPr id="3" name="TextBox 2">
            <a:extLst>
              <a:ext uri="{FF2B5EF4-FFF2-40B4-BE49-F238E27FC236}">
                <a16:creationId xmlns:a16="http://schemas.microsoft.com/office/drawing/2014/main" id="{0CE75FEC-6419-AFAA-5F40-E8F1EA194C53}"/>
              </a:ext>
            </a:extLst>
          </p:cNvPr>
          <p:cNvSpPr txBox="1"/>
          <p:nvPr/>
        </p:nvSpPr>
        <p:spPr>
          <a:xfrm>
            <a:off x="6080373" y="2176947"/>
            <a:ext cx="4847353" cy="400110"/>
          </a:xfrm>
          <a:prstGeom prst="rect">
            <a:avLst/>
          </a:prstGeom>
          <a:noFill/>
        </p:spPr>
        <p:txBody>
          <a:bodyPr wrap="none" rtlCol="0">
            <a:spAutoFit/>
          </a:bodyPr>
          <a:lstStyle/>
          <a:p>
            <a:r>
              <a:rPr lang="en-US" sz="2000" b="1" dirty="0" err="1">
                <a:latin typeface="Arial Black" pitchFamily="34" charset="0"/>
              </a:rPr>
              <a:t>kNN</a:t>
            </a:r>
            <a:r>
              <a:rPr lang="en-US" sz="2000" b="1" dirty="0">
                <a:latin typeface="Arial Black" pitchFamily="34" charset="0"/>
              </a:rPr>
              <a:t>: Classification &amp; Regression</a:t>
            </a:r>
          </a:p>
        </p:txBody>
      </p:sp>
      <p:pic>
        <p:nvPicPr>
          <p:cNvPr id="4" name="Picture 1">
            <a:extLst>
              <a:ext uri="{FF2B5EF4-FFF2-40B4-BE49-F238E27FC236}">
                <a16:creationId xmlns:a16="http://schemas.microsoft.com/office/drawing/2014/main" id="{BAE3BBA1-47CB-2516-084E-CC6468E736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2356" y="2066192"/>
            <a:ext cx="3047453" cy="2809332"/>
          </a:xfrm>
          <a:prstGeom prst="flowChartDocumen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5" name="TextBox 4">
            <a:extLst>
              <a:ext uri="{FF2B5EF4-FFF2-40B4-BE49-F238E27FC236}">
                <a16:creationId xmlns:a16="http://schemas.microsoft.com/office/drawing/2014/main" id="{69E0462E-AB6B-E882-3B39-9F30C57C5505}"/>
              </a:ext>
            </a:extLst>
          </p:cNvPr>
          <p:cNvSpPr txBox="1"/>
          <p:nvPr/>
        </p:nvSpPr>
        <p:spPr>
          <a:xfrm>
            <a:off x="6127667" y="3033255"/>
            <a:ext cx="4752767" cy="307777"/>
          </a:xfrm>
          <a:prstGeom prst="rect">
            <a:avLst/>
          </a:prstGeom>
        </p:spPr>
        <p:style>
          <a:lnRef idx="3">
            <a:schemeClr val="lt1"/>
          </a:lnRef>
          <a:fillRef idx="1">
            <a:schemeClr val="accent1"/>
          </a:fillRef>
          <a:effectRef idx="1">
            <a:schemeClr val="accent1"/>
          </a:effectRef>
          <a:fontRef idx="minor">
            <a:schemeClr val="lt1"/>
          </a:fontRef>
        </p:style>
        <p:txBody>
          <a:bodyPr wrap="square" rtlCol="0">
            <a:spAutoFit/>
          </a:bodyPr>
          <a:lstStyle/>
          <a:p>
            <a:r>
              <a:rPr lang="en-US" sz="1400" dirty="0">
                <a:latin typeface="Arial Black" pitchFamily="34" charset="0"/>
              </a:rPr>
              <a:t>Categorical target</a:t>
            </a:r>
          </a:p>
        </p:txBody>
      </p:sp>
      <p:sp>
        <p:nvSpPr>
          <p:cNvPr id="10" name="TextBox 9">
            <a:extLst>
              <a:ext uri="{FF2B5EF4-FFF2-40B4-BE49-F238E27FC236}">
                <a16:creationId xmlns:a16="http://schemas.microsoft.com/office/drawing/2014/main" id="{F2179CCE-1D2B-54FE-6392-F2426D68FB57}"/>
              </a:ext>
            </a:extLst>
          </p:cNvPr>
          <p:cNvSpPr txBox="1"/>
          <p:nvPr/>
        </p:nvSpPr>
        <p:spPr>
          <a:xfrm>
            <a:off x="6127667" y="3512574"/>
            <a:ext cx="4752767" cy="307777"/>
          </a:xfrm>
          <a:prstGeom prst="rect">
            <a:avLst/>
          </a:prstGeom>
        </p:spPr>
        <p:style>
          <a:lnRef idx="3">
            <a:schemeClr val="lt1"/>
          </a:lnRef>
          <a:fillRef idx="1">
            <a:schemeClr val="accent1"/>
          </a:fillRef>
          <a:effectRef idx="1">
            <a:schemeClr val="accent1"/>
          </a:effectRef>
          <a:fontRef idx="minor">
            <a:schemeClr val="lt1"/>
          </a:fontRef>
        </p:style>
        <p:txBody>
          <a:bodyPr wrap="square" rtlCol="0">
            <a:spAutoFit/>
          </a:bodyPr>
          <a:lstStyle/>
          <a:p>
            <a:r>
              <a:rPr lang="en-US" sz="1400" dirty="0">
                <a:latin typeface="Arial Black" pitchFamily="34" charset="0"/>
              </a:rPr>
              <a:t>Numerical features</a:t>
            </a:r>
          </a:p>
        </p:txBody>
      </p:sp>
      <p:sp>
        <p:nvSpPr>
          <p:cNvPr id="13" name="Rectangle 12">
            <a:extLst>
              <a:ext uri="{FF2B5EF4-FFF2-40B4-BE49-F238E27FC236}">
                <a16:creationId xmlns:a16="http://schemas.microsoft.com/office/drawing/2014/main" id="{7CBD1A50-079F-5CC0-CF7F-1FAA46C8DD28}"/>
              </a:ext>
            </a:extLst>
          </p:cNvPr>
          <p:cNvSpPr/>
          <p:nvPr/>
        </p:nvSpPr>
        <p:spPr>
          <a:xfrm>
            <a:off x="1097280" y="5041792"/>
            <a:ext cx="10530547" cy="1077218"/>
          </a:xfrm>
          <a:prstGeom prst="rect">
            <a:avLst/>
          </a:prstGeom>
        </p:spPr>
        <p:txBody>
          <a:bodyPr wrap="square">
            <a:spAutoFit/>
          </a:bodyPr>
          <a:lstStyle/>
          <a:p>
            <a:r>
              <a:rPr lang="en-US" sz="1600" dirty="0"/>
              <a:t>Since </a:t>
            </a:r>
            <a:r>
              <a:rPr lang="en-US" sz="1600" dirty="0" err="1"/>
              <a:t>kNN</a:t>
            </a:r>
            <a:r>
              <a:rPr lang="en-US" sz="1600" dirty="0"/>
              <a:t> relies on the notion of distance, the predictor attributes (features) must be numeric. Categorical features will not work. </a:t>
            </a:r>
          </a:p>
          <a:p>
            <a:r>
              <a:rPr lang="en-US" sz="1600" dirty="0" err="1"/>
              <a:t>kNN</a:t>
            </a:r>
            <a:r>
              <a:rPr lang="en-US" sz="1600" dirty="0"/>
              <a:t> can be used for both classification and regression. In this lecture we will look at its use for classification. When used for classification, </a:t>
            </a:r>
            <a:r>
              <a:rPr lang="en-US" sz="1600" dirty="0" err="1"/>
              <a:t>kNN</a:t>
            </a:r>
            <a:r>
              <a:rPr lang="en-US" sz="1600" dirty="0"/>
              <a:t> will treat the target attribute as categorical, even if it is encoded as a number.</a:t>
            </a:r>
          </a:p>
        </p:txBody>
      </p:sp>
      <p:sp>
        <p:nvSpPr>
          <p:cNvPr id="15" name="TextBox 14">
            <a:extLst>
              <a:ext uri="{FF2B5EF4-FFF2-40B4-BE49-F238E27FC236}">
                <a16:creationId xmlns:a16="http://schemas.microsoft.com/office/drawing/2014/main" id="{2359BBF4-9A8D-44C5-E6DD-AF697A97E878}"/>
              </a:ext>
            </a:extLst>
          </p:cNvPr>
          <p:cNvSpPr txBox="1"/>
          <p:nvPr/>
        </p:nvSpPr>
        <p:spPr>
          <a:xfrm>
            <a:off x="6064334" y="2606400"/>
            <a:ext cx="2160270" cy="369332"/>
          </a:xfrm>
          <a:prstGeom prst="rect">
            <a:avLst/>
          </a:prstGeom>
          <a:noFill/>
        </p:spPr>
        <p:txBody>
          <a:bodyPr wrap="square" rtlCol="0">
            <a:spAutoFit/>
          </a:bodyPr>
          <a:lstStyle/>
          <a:p>
            <a:r>
              <a:rPr lang="en-US" dirty="0"/>
              <a:t>For this course:</a:t>
            </a:r>
          </a:p>
        </p:txBody>
      </p:sp>
    </p:spTree>
    <p:extLst>
      <p:ext uri="{BB962C8B-B14F-4D97-AF65-F5344CB8AC3E}">
        <p14:creationId xmlns:p14="http://schemas.microsoft.com/office/powerpoint/2010/main" val="408958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up)">
                                      <p:cBhvr>
                                        <p:cTn id="1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0" grpId="0"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8A7182-2765-49EB-9B3E-6EB1B93A2B2B}"/>
              </a:ext>
            </a:extLst>
          </p:cNvPr>
          <p:cNvSpPr>
            <a:spLocks noGrp="1"/>
          </p:cNvSpPr>
          <p:nvPr>
            <p:ph type="title"/>
          </p:nvPr>
        </p:nvSpPr>
        <p:spPr/>
        <p:txBody>
          <a:bodyPr/>
          <a:lstStyle/>
          <a:p>
            <a:r>
              <a:rPr lang="en-US" dirty="0"/>
              <a:t>Scaling</a:t>
            </a:r>
          </a:p>
        </p:txBody>
      </p:sp>
      <p:grpSp>
        <p:nvGrpSpPr>
          <p:cNvPr id="6" name="Group 5">
            <a:extLst>
              <a:ext uri="{FF2B5EF4-FFF2-40B4-BE49-F238E27FC236}">
                <a16:creationId xmlns:a16="http://schemas.microsoft.com/office/drawing/2014/main" id="{91901979-D0D9-3BF1-00F3-2F70BB768541}"/>
              </a:ext>
            </a:extLst>
          </p:cNvPr>
          <p:cNvGrpSpPr/>
          <p:nvPr/>
        </p:nvGrpSpPr>
        <p:grpSpPr>
          <a:xfrm>
            <a:off x="1591974" y="2140317"/>
            <a:ext cx="4010472" cy="369332"/>
            <a:chOff x="2796892" y="2438400"/>
            <a:chExt cx="3007854" cy="307775"/>
          </a:xfrm>
        </p:grpSpPr>
        <p:sp>
          <p:nvSpPr>
            <p:cNvPr id="7" name="TextBox 6">
              <a:extLst>
                <a:ext uri="{FF2B5EF4-FFF2-40B4-BE49-F238E27FC236}">
                  <a16:creationId xmlns:a16="http://schemas.microsoft.com/office/drawing/2014/main" id="{DED4FCFD-64E3-B4D2-4FA3-1CFD1E97996D}"/>
                </a:ext>
              </a:extLst>
            </p:cNvPr>
            <p:cNvSpPr txBox="1"/>
            <p:nvPr/>
          </p:nvSpPr>
          <p:spPr>
            <a:xfrm>
              <a:off x="4865546" y="2438400"/>
              <a:ext cx="939200" cy="307775"/>
            </a:xfrm>
            <a:prstGeom prst="rect">
              <a:avLst/>
            </a:prstGeom>
          </p:spPr>
          <p:style>
            <a:lnRef idx="1">
              <a:schemeClr val="accent3"/>
            </a:lnRef>
            <a:fillRef idx="2">
              <a:schemeClr val="accent3"/>
            </a:fillRef>
            <a:effectRef idx="1">
              <a:schemeClr val="accent3"/>
            </a:effectRef>
            <a:fontRef idx="minor">
              <a:schemeClr val="dk1"/>
            </a:fontRef>
          </p:style>
          <p:txBody>
            <a:bodyPr wrap="none" rtlCol="0">
              <a:spAutoFit/>
            </a:bodyPr>
            <a:lstStyle/>
            <a:p>
              <a:r>
                <a:rPr lang="en-US" b="1" dirty="0"/>
                <a:t>(85000, 2)</a:t>
              </a:r>
            </a:p>
          </p:txBody>
        </p:sp>
        <p:sp>
          <p:nvSpPr>
            <p:cNvPr id="8" name="TextBox 7">
              <a:extLst>
                <a:ext uri="{FF2B5EF4-FFF2-40B4-BE49-F238E27FC236}">
                  <a16:creationId xmlns:a16="http://schemas.microsoft.com/office/drawing/2014/main" id="{5BDC685E-9852-CF88-4539-2CB29A339E39}"/>
                </a:ext>
              </a:extLst>
            </p:cNvPr>
            <p:cNvSpPr txBox="1"/>
            <p:nvPr/>
          </p:nvSpPr>
          <p:spPr>
            <a:xfrm>
              <a:off x="2796892" y="2438400"/>
              <a:ext cx="939200" cy="307775"/>
            </a:xfrm>
            <a:prstGeom prst="rect">
              <a:avLst/>
            </a:prstGeom>
          </p:spPr>
          <p:style>
            <a:lnRef idx="1">
              <a:schemeClr val="accent3"/>
            </a:lnRef>
            <a:fillRef idx="2">
              <a:schemeClr val="accent3"/>
            </a:fillRef>
            <a:effectRef idx="1">
              <a:schemeClr val="accent3"/>
            </a:effectRef>
            <a:fontRef idx="minor">
              <a:schemeClr val="dk1"/>
            </a:fontRef>
          </p:style>
          <p:txBody>
            <a:bodyPr wrap="none" rtlCol="0">
              <a:spAutoFit/>
            </a:bodyPr>
            <a:lstStyle/>
            <a:p>
              <a:r>
                <a:rPr lang="en-US" b="1" dirty="0"/>
                <a:t>(95000, 1)</a:t>
              </a:r>
            </a:p>
          </p:txBody>
        </p:sp>
      </p:grpSp>
      <p:sp>
        <p:nvSpPr>
          <p:cNvPr id="9" name="TextBox 8">
            <a:extLst>
              <a:ext uri="{FF2B5EF4-FFF2-40B4-BE49-F238E27FC236}">
                <a16:creationId xmlns:a16="http://schemas.microsoft.com/office/drawing/2014/main" id="{8D4BB553-0D9F-7567-D888-B5171EECA64C}"/>
              </a:ext>
            </a:extLst>
          </p:cNvPr>
          <p:cNvSpPr txBox="1"/>
          <p:nvPr/>
        </p:nvSpPr>
        <p:spPr>
          <a:xfrm>
            <a:off x="8948766" y="2134953"/>
            <a:ext cx="1615192" cy="369332"/>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defPPr>
              <a:defRPr lang="en-US"/>
            </a:defPPr>
            <a:lvl1pPr>
              <a:defRPr sz="2400" b="1">
                <a:solidFill>
                  <a:schemeClr val="dk1"/>
                </a:solidFill>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US" sz="1800" dirty="0"/>
              <a:t>10000.00005</a:t>
            </a:r>
          </a:p>
        </p:txBody>
      </p:sp>
      <p:sp>
        <p:nvSpPr>
          <p:cNvPr id="11" name="Right Arrow 5">
            <a:extLst>
              <a:ext uri="{FF2B5EF4-FFF2-40B4-BE49-F238E27FC236}">
                <a16:creationId xmlns:a16="http://schemas.microsoft.com/office/drawing/2014/main" id="{9D17EDF9-9769-7469-E107-F123DB22FC9B}"/>
              </a:ext>
            </a:extLst>
          </p:cNvPr>
          <p:cNvSpPr/>
          <p:nvPr/>
        </p:nvSpPr>
        <p:spPr>
          <a:xfrm>
            <a:off x="6472389" y="2140312"/>
            <a:ext cx="2133600" cy="55399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grpSp>
        <p:nvGrpSpPr>
          <p:cNvPr id="12" name="Group 11">
            <a:extLst>
              <a:ext uri="{FF2B5EF4-FFF2-40B4-BE49-F238E27FC236}">
                <a16:creationId xmlns:a16="http://schemas.microsoft.com/office/drawing/2014/main" id="{D8C36457-B34C-94A9-E37A-0249C1BDF30C}"/>
              </a:ext>
            </a:extLst>
          </p:cNvPr>
          <p:cNvGrpSpPr/>
          <p:nvPr/>
        </p:nvGrpSpPr>
        <p:grpSpPr>
          <a:xfrm>
            <a:off x="1595596" y="3182452"/>
            <a:ext cx="4010472" cy="369332"/>
            <a:chOff x="2796892" y="2438400"/>
            <a:chExt cx="3007854" cy="307775"/>
          </a:xfrm>
        </p:grpSpPr>
        <p:sp>
          <p:nvSpPr>
            <p:cNvPr id="14" name="TextBox 13">
              <a:extLst>
                <a:ext uri="{FF2B5EF4-FFF2-40B4-BE49-F238E27FC236}">
                  <a16:creationId xmlns:a16="http://schemas.microsoft.com/office/drawing/2014/main" id="{F3DE2240-62AC-FF33-2B2C-3C4413DAFD95}"/>
                </a:ext>
              </a:extLst>
            </p:cNvPr>
            <p:cNvSpPr txBox="1"/>
            <p:nvPr/>
          </p:nvSpPr>
          <p:spPr>
            <a:xfrm>
              <a:off x="4865546" y="2438400"/>
              <a:ext cx="939200" cy="307775"/>
            </a:xfrm>
            <a:prstGeom prst="rect">
              <a:avLst/>
            </a:prstGeom>
          </p:spPr>
          <p:style>
            <a:lnRef idx="1">
              <a:schemeClr val="accent3"/>
            </a:lnRef>
            <a:fillRef idx="2">
              <a:schemeClr val="accent3"/>
            </a:fillRef>
            <a:effectRef idx="1">
              <a:schemeClr val="accent3"/>
            </a:effectRef>
            <a:fontRef idx="minor">
              <a:schemeClr val="dk1"/>
            </a:fontRef>
          </p:style>
          <p:txBody>
            <a:bodyPr wrap="none" rtlCol="0">
              <a:spAutoFit/>
            </a:bodyPr>
            <a:lstStyle/>
            <a:p>
              <a:r>
                <a:rPr lang="en-US" b="1" dirty="0"/>
                <a:t>(85000, 2)</a:t>
              </a:r>
            </a:p>
          </p:txBody>
        </p:sp>
        <p:sp>
          <p:nvSpPr>
            <p:cNvPr id="16" name="TextBox 15">
              <a:extLst>
                <a:ext uri="{FF2B5EF4-FFF2-40B4-BE49-F238E27FC236}">
                  <a16:creationId xmlns:a16="http://schemas.microsoft.com/office/drawing/2014/main" id="{898EF68F-CA82-1FBA-2675-02BFFD2D69B4}"/>
                </a:ext>
              </a:extLst>
            </p:cNvPr>
            <p:cNvSpPr txBox="1"/>
            <p:nvPr/>
          </p:nvSpPr>
          <p:spPr>
            <a:xfrm>
              <a:off x="2796892" y="2438400"/>
              <a:ext cx="939200" cy="307775"/>
            </a:xfrm>
            <a:prstGeom prst="rect">
              <a:avLst/>
            </a:prstGeom>
          </p:spPr>
          <p:style>
            <a:lnRef idx="1">
              <a:schemeClr val="accent3"/>
            </a:lnRef>
            <a:fillRef idx="2">
              <a:schemeClr val="accent3"/>
            </a:fillRef>
            <a:effectRef idx="1">
              <a:schemeClr val="accent3"/>
            </a:effectRef>
            <a:fontRef idx="minor">
              <a:schemeClr val="dk1"/>
            </a:fontRef>
          </p:style>
          <p:txBody>
            <a:bodyPr wrap="none" rtlCol="0">
              <a:spAutoFit/>
            </a:bodyPr>
            <a:lstStyle/>
            <a:p>
              <a:r>
                <a:rPr lang="en-US" b="1" dirty="0"/>
                <a:t>(95050, 1)</a:t>
              </a:r>
            </a:p>
          </p:txBody>
        </p:sp>
      </p:grpSp>
      <p:sp>
        <p:nvSpPr>
          <p:cNvPr id="17" name="TextBox 16">
            <a:extLst>
              <a:ext uri="{FF2B5EF4-FFF2-40B4-BE49-F238E27FC236}">
                <a16:creationId xmlns:a16="http://schemas.microsoft.com/office/drawing/2014/main" id="{3A3C5255-25BF-F77C-766E-0ADA381D6313}"/>
              </a:ext>
            </a:extLst>
          </p:cNvPr>
          <p:cNvSpPr txBox="1"/>
          <p:nvPr/>
        </p:nvSpPr>
        <p:spPr>
          <a:xfrm>
            <a:off x="8978777" y="3177090"/>
            <a:ext cx="1615192" cy="369332"/>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defPPr>
              <a:defRPr lang="en-US"/>
            </a:defPPr>
            <a:lvl1pPr>
              <a:defRPr sz="2400" b="1">
                <a:solidFill>
                  <a:schemeClr val="dk1"/>
                </a:solidFill>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US" sz="1800" dirty="0"/>
              <a:t>10050.00005</a:t>
            </a:r>
          </a:p>
        </p:txBody>
      </p:sp>
      <p:sp>
        <p:nvSpPr>
          <p:cNvPr id="18" name="Right Arrow 10">
            <a:extLst>
              <a:ext uri="{FF2B5EF4-FFF2-40B4-BE49-F238E27FC236}">
                <a16:creationId xmlns:a16="http://schemas.microsoft.com/office/drawing/2014/main" id="{A4F30207-8103-8396-C3A2-FD999974CFB7}"/>
              </a:ext>
            </a:extLst>
          </p:cNvPr>
          <p:cNvSpPr/>
          <p:nvPr/>
        </p:nvSpPr>
        <p:spPr>
          <a:xfrm>
            <a:off x="6502400" y="3085649"/>
            <a:ext cx="2133600" cy="55399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grpSp>
        <p:nvGrpSpPr>
          <p:cNvPr id="19" name="Group 18">
            <a:extLst>
              <a:ext uri="{FF2B5EF4-FFF2-40B4-BE49-F238E27FC236}">
                <a16:creationId xmlns:a16="http://schemas.microsoft.com/office/drawing/2014/main" id="{C28DF01B-FF7B-A02C-DC80-EA75690CF89E}"/>
              </a:ext>
            </a:extLst>
          </p:cNvPr>
          <p:cNvGrpSpPr/>
          <p:nvPr/>
        </p:nvGrpSpPr>
        <p:grpSpPr>
          <a:xfrm>
            <a:off x="1595596" y="4017021"/>
            <a:ext cx="4010472" cy="369332"/>
            <a:chOff x="2796892" y="2438400"/>
            <a:chExt cx="3007854" cy="307775"/>
          </a:xfrm>
        </p:grpSpPr>
        <p:sp>
          <p:nvSpPr>
            <p:cNvPr id="20" name="TextBox 19">
              <a:extLst>
                <a:ext uri="{FF2B5EF4-FFF2-40B4-BE49-F238E27FC236}">
                  <a16:creationId xmlns:a16="http://schemas.microsoft.com/office/drawing/2014/main" id="{782F889A-1710-95F5-D3D1-FDE17463031A}"/>
                </a:ext>
              </a:extLst>
            </p:cNvPr>
            <p:cNvSpPr txBox="1"/>
            <p:nvPr/>
          </p:nvSpPr>
          <p:spPr>
            <a:xfrm>
              <a:off x="4865546" y="2438400"/>
              <a:ext cx="939200" cy="307775"/>
            </a:xfrm>
            <a:prstGeom prst="rect">
              <a:avLst/>
            </a:prstGeom>
          </p:spPr>
          <p:style>
            <a:lnRef idx="1">
              <a:schemeClr val="accent3"/>
            </a:lnRef>
            <a:fillRef idx="2">
              <a:schemeClr val="accent3"/>
            </a:fillRef>
            <a:effectRef idx="1">
              <a:schemeClr val="accent3"/>
            </a:effectRef>
            <a:fontRef idx="minor">
              <a:schemeClr val="dk1"/>
            </a:fontRef>
          </p:style>
          <p:txBody>
            <a:bodyPr wrap="none" rtlCol="0">
              <a:spAutoFit/>
            </a:bodyPr>
            <a:lstStyle/>
            <a:p>
              <a:r>
                <a:rPr lang="en-US" b="1" dirty="0"/>
                <a:t>(85000, 2)</a:t>
              </a:r>
            </a:p>
          </p:txBody>
        </p:sp>
        <p:sp>
          <p:nvSpPr>
            <p:cNvPr id="21" name="TextBox 20">
              <a:extLst>
                <a:ext uri="{FF2B5EF4-FFF2-40B4-BE49-F238E27FC236}">
                  <a16:creationId xmlns:a16="http://schemas.microsoft.com/office/drawing/2014/main" id="{F655B204-8486-F6CA-40C3-EDE30FA2F861}"/>
                </a:ext>
              </a:extLst>
            </p:cNvPr>
            <p:cNvSpPr txBox="1"/>
            <p:nvPr/>
          </p:nvSpPr>
          <p:spPr>
            <a:xfrm>
              <a:off x="2796892" y="2438400"/>
              <a:ext cx="939200" cy="307775"/>
            </a:xfrm>
            <a:prstGeom prst="rect">
              <a:avLst/>
            </a:prstGeom>
          </p:spPr>
          <p:style>
            <a:lnRef idx="1">
              <a:schemeClr val="accent3"/>
            </a:lnRef>
            <a:fillRef idx="2">
              <a:schemeClr val="accent3"/>
            </a:fillRef>
            <a:effectRef idx="1">
              <a:schemeClr val="accent3"/>
            </a:effectRef>
            <a:fontRef idx="minor">
              <a:schemeClr val="dk1"/>
            </a:fontRef>
          </p:style>
          <p:txBody>
            <a:bodyPr wrap="none" rtlCol="0">
              <a:spAutoFit/>
            </a:bodyPr>
            <a:lstStyle/>
            <a:p>
              <a:r>
                <a:rPr lang="en-US" b="1" dirty="0"/>
                <a:t>(95000, 3)</a:t>
              </a:r>
            </a:p>
          </p:txBody>
        </p:sp>
      </p:grpSp>
      <p:sp>
        <p:nvSpPr>
          <p:cNvPr id="22" name="TextBox 21">
            <a:extLst>
              <a:ext uri="{FF2B5EF4-FFF2-40B4-BE49-F238E27FC236}">
                <a16:creationId xmlns:a16="http://schemas.microsoft.com/office/drawing/2014/main" id="{6F99335B-575E-2AC3-69DB-16B2CDDB5F13}"/>
              </a:ext>
            </a:extLst>
          </p:cNvPr>
          <p:cNvSpPr txBox="1"/>
          <p:nvPr/>
        </p:nvSpPr>
        <p:spPr>
          <a:xfrm>
            <a:off x="8978777" y="4011659"/>
            <a:ext cx="1615192" cy="369332"/>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defPPr>
              <a:defRPr lang="en-US"/>
            </a:defPPr>
            <a:lvl1pPr>
              <a:defRPr sz="2400" b="1">
                <a:solidFill>
                  <a:schemeClr val="dk1"/>
                </a:solidFill>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US" sz="1800" dirty="0"/>
              <a:t>10000.00005</a:t>
            </a:r>
          </a:p>
        </p:txBody>
      </p:sp>
      <p:sp>
        <p:nvSpPr>
          <p:cNvPr id="23" name="Right Arrow 15">
            <a:extLst>
              <a:ext uri="{FF2B5EF4-FFF2-40B4-BE49-F238E27FC236}">
                <a16:creationId xmlns:a16="http://schemas.microsoft.com/office/drawing/2014/main" id="{AF4BA993-CF5D-B59F-9F8B-2290675D82F6}"/>
              </a:ext>
            </a:extLst>
          </p:cNvPr>
          <p:cNvSpPr/>
          <p:nvPr/>
        </p:nvSpPr>
        <p:spPr>
          <a:xfrm>
            <a:off x="6502400" y="3914863"/>
            <a:ext cx="2133600" cy="55399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grpSp>
        <p:nvGrpSpPr>
          <p:cNvPr id="24" name="Group 23">
            <a:extLst>
              <a:ext uri="{FF2B5EF4-FFF2-40B4-BE49-F238E27FC236}">
                <a16:creationId xmlns:a16="http://schemas.microsoft.com/office/drawing/2014/main" id="{295C05E1-8356-B4F6-0904-D68C162F930B}"/>
              </a:ext>
            </a:extLst>
          </p:cNvPr>
          <p:cNvGrpSpPr/>
          <p:nvPr/>
        </p:nvGrpSpPr>
        <p:grpSpPr>
          <a:xfrm>
            <a:off x="1595596" y="4968297"/>
            <a:ext cx="4086052" cy="369335"/>
            <a:chOff x="2796892" y="2438399"/>
            <a:chExt cx="3064539" cy="307777"/>
          </a:xfrm>
        </p:grpSpPr>
        <p:sp>
          <p:nvSpPr>
            <p:cNvPr id="25" name="TextBox 24">
              <a:extLst>
                <a:ext uri="{FF2B5EF4-FFF2-40B4-BE49-F238E27FC236}">
                  <a16:creationId xmlns:a16="http://schemas.microsoft.com/office/drawing/2014/main" id="{533A5E2B-BE5D-624B-F5C3-738254779146}"/>
                </a:ext>
              </a:extLst>
            </p:cNvPr>
            <p:cNvSpPr txBox="1"/>
            <p:nvPr/>
          </p:nvSpPr>
          <p:spPr>
            <a:xfrm>
              <a:off x="4865546" y="2438399"/>
              <a:ext cx="995885" cy="307775"/>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b="1" dirty="0"/>
                <a:t>(85000, 2)</a:t>
              </a:r>
            </a:p>
          </p:txBody>
        </p:sp>
        <p:sp>
          <p:nvSpPr>
            <p:cNvPr id="26" name="TextBox 25">
              <a:extLst>
                <a:ext uri="{FF2B5EF4-FFF2-40B4-BE49-F238E27FC236}">
                  <a16:creationId xmlns:a16="http://schemas.microsoft.com/office/drawing/2014/main" id="{DFD9C8A5-0D62-7AE4-C2EA-DCA8B6C9AA49}"/>
                </a:ext>
              </a:extLst>
            </p:cNvPr>
            <p:cNvSpPr txBox="1"/>
            <p:nvPr/>
          </p:nvSpPr>
          <p:spPr>
            <a:xfrm>
              <a:off x="2796892" y="2438401"/>
              <a:ext cx="995885" cy="307775"/>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b="1" dirty="0"/>
                <a:t>(95000, 5)</a:t>
              </a:r>
            </a:p>
          </p:txBody>
        </p:sp>
      </p:grpSp>
      <p:sp>
        <p:nvSpPr>
          <p:cNvPr id="27" name="TextBox 26">
            <a:extLst>
              <a:ext uri="{FF2B5EF4-FFF2-40B4-BE49-F238E27FC236}">
                <a16:creationId xmlns:a16="http://schemas.microsoft.com/office/drawing/2014/main" id="{06254EA5-7B99-4E82-8FF6-11E1EE555F98}"/>
              </a:ext>
            </a:extLst>
          </p:cNvPr>
          <p:cNvSpPr txBox="1"/>
          <p:nvPr/>
        </p:nvSpPr>
        <p:spPr>
          <a:xfrm>
            <a:off x="8978777" y="4968297"/>
            <a:ext cx="1615192" cy="369332"/>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defPPr>
              <a:defRPr lang="en-US"/>
            </a:defPPr>
            <a:lvl1pPr>
              <a:defRPr sz="2400" b="1">
                <a:solidFill>
                  <a:schemeClr val="dk1"/>
                </a:solidFill>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US" sz="1800" dirty="0"/>
              <a:t>10000.0004</a:t>
            </a:r>
          </a:p>
        </p:txBody>
      </p:sp>
      <p:sp>
        <p:nvSpPr>
          <p:cNvPr id="28" name="Right Arrow 20">
            <a:extLst>
              <a:ext uri="{FF2B5EF4-FFF2-40B4-BE49-F238E27FC236}">
                <a16:creationId xmlns:a16="http://schemas.microsoft.com/office/drawing/2014/main" id="{1E5EA04A-B21A-4F55-43BD-D8A560300ADE}"/>
              </a:ext>
            </a:extLst>
          </p:cNvPr>
          <p:cNvSpPr/>
          <p:nvPr/>
        </p:nvSpPr>
        <p:spPr>
          <a:xfrm>
            <a:off x="6472389" y="4885786"/>
            <a:ext cx="2133600" cy="55399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9" name="TextBox 28">
            <a:extLst>
              <a:ext uri="{FF2B5EF4-FFF2-40B4-BE49-F238E27FC236}">
                <a16:creationId xmlns:a16="http://schemas.microsoft.com/office/drawing/2014/main" id="{42897887-3491-AA25-3221-8FFE5C229174}"/>
              </a:ext>
            </a:extLst>
          </p:cNvPr>
          <p:cNvSpPr txBox="1"/>
          <p:nvPr/>
        </p:nvSpPr>
        <p:spPr>
          <a:xfrm>
            <a:off x="422031" y="5657963"/>
            <a:ext cx="11111927" cy="523220"/>
          </a:xfrm>
          <a:prstGeom prst="rect">
            <a:avLst/>
          </a:prstGeom>
          <a:noFill/>
        </p:spPr>
        <p:txBody>
          <a:bodyPr wrap="square" rtlCol="0">
            <a:spAutoFit/>
          </a:bodyPr>
          <a:lstStyle/>
          <a:p>
            <a:pPr algn="ctr"/>
            <a:r>
              <a:rPr lang="en-US" sz="2800" b="1" dirty="0"/>
              <a:t>Distance is insensitive to number of cars …</a:t>
            </a:r>
          </a:p>
        </p:txBody>
      </p:sp>
    </p:spTree>
    <p:extLst>
      <p:ext uri="{BB962C8B-B14F-4D97-AF65-F5344CB8AC3E}">
        <p14:creationId xmlns:p14="http://schemas.microsoft.com/office/powerpoint/2010/main" val="3525995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left)">
                                      <p:cBhvr>
                                        <p:cTn id="12" dur="500"/>
                                        <p:tgtEl>
                                          <p:spTgt spid="11"/>
                                        </p:tgtEl>
                                      </p:cBhvr>
                                    </p:animEffect>
                                  </p:childTnLst>
                                </p:cTn>
                              </p:par>
                            </p:childTnLst>
                          </p:cTn>
                        </p:par>
                        <p:par>
                          <p:cTn id="13" fill="hold">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wipe(left)">
                                      <p:cBhvr>
                                        <p:cTn id="16" dur="500"/>
                                        <p:tgtEl>
                                          <p:spTgt spid="9"/>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wipe(left)">
                                      <p:cBhvr>
                                        <p:cTn id="26" dur="500"/>
                                        <p:tgtEl>
                                          <p:spTgt spid="18"/>
                                        </p:tgtEl>
                                      </p:cBhvr>
                                    </p:animEffect>
                                  </p:childTnLst>
                                </p:cTn>
                              </p:par>
                            </p:childTnLst>
                          </p:cTn>
                        </p:par>
                        <p:par>
                          <p:cTn id="27" fill="hold">
                            <p:stCondLst>
                              <p:cond delay="500"/>
                            </p:stCondLst>
                            <p:childTnLst>
                              <p:par>
                                <p:cTn id="28" presetID="22" presetClass="entr" presetSubtype="8" fill="hold" grpId="0" nodeType="afterEffect">
                                  <p:stCondLst>
                                    <p:cond delay="0"/>
                                  </p:stCondLst>
                                  <p:childTnLst>
                                    <p:set>
                                      <p:cBhvr>
                                        <p:cTn id="29" dur="1" fill="hold">
                                          <p:stCondLst>
                                            <p:cond delay="0"/>
                                          </p:stCondLst>
                                        </p:cTn>
                                        <p:tgtEl>
                                          <p:spTgt spid="17"/>
                                        </p:tgtEl>
                                        <p:attrNameLst>
                                          <p:attrName>style.visibility</p:attrName>
                                        </p:attrNameLst>
                                      </p:cBhvr>
                                      <p:to>
                                        <p:strVal val="visible"/>
                                      </p:to>
                                    </p:set>
                                    <p:animEffect transition="in" filter="wipe(left)">
                                      <p:cBhvr>
                                        <p:cTn id="30" dur="500"/>
                                        <p:tgtEl>
                                          <p:spTgt spid="17"/>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9"/>
                                        </p:tgtEl>
                                        <p:attrNameLst>
                                          <p:attrName>style.visibility</p:attrName>
                                        </p:attrNameLst>
                                      </p:cBhvr>
                                      <p:to>
                                        <p:strVal val="visible"/>
                                      </p:to>
                                    </p:set>
                                    <p:animEffect transition="in" filter="fade">
                                      <p:cBhvr>
                                        <p:cTn id="35" dur="500"/>
                                        <p:tgtEl>
                                          <p:spTgt spid="19"/>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23"/>
                                        </p:tgtEl>
                                        <p:attrNameLst>
                                          <p:attrName>style.visibility</p:attrName>
                                        </p:attrNameLst>
                                      </p:cBhvr>
                                      <p:to>
                                        <p:strVal val="visible"/>
                                      </p:to>
                                    </p:set>
                                    <p:animEffect transition="in" filter="wipe(left)">
                                      <p:cBhvr>
                                        <p:cTn id="40" dur="500"/>
                                        <p:tgtEl>
                                          <p:spTgt spid="23"/>
                                        </p:tgtEl>
                                      </p:cBhvr>
                                    </p:animEffect>
                                  </p:childTnLst>
                                </p:cTn>
                              </p:par>
                            </p:childTnLst>
                          </p:cTn>
                        </p:par>
                        <p:par>
                          <p:cTn id="41" fill="hold">
                            <p:stCondLst>
                              <p:cond delay="500"/>
                            </p:stCondLst>
                            <p:childTnLst>
                              <p:par>
                                <p:cTn id="42" presetID="22" presetClass="entr" presetSubtype="8" fill="hold" grpId="0" nodeType="afterEffect">
                                  <p:stCondLst>
                                    <p:cond delay="0"/>
                                  </p:stCondLst>
                                  <p:childTnLst>
                                    <p:set>
                                      <p:cBhvr>
                                        <p:cTn id="43" dur="1" fill="hold">
                                          <p:stCondLst>
                                            <p:cond delay="0"/>
                                          </p:stCondLst>
                                        </p:cTn>
                                        <p:tgtEl>
                                          <p:spTgt spid="22"/>
                                        </p:tgtEl>
                                        <p:attrNameLst>
                                          <p:attrName>style.visibility</p:attrName>
                                        </p:attrNameLst>
                                      </p:cBhvr>
                                      <p:to>
                                        <p:strVal val="visible"/>
                                      </p:to>
                                    </p:set>
                                    <p:animEffect transition="in" filter="wipe(left)">
                                      <p:cBhvr>
                                        <p:cTn id="44" dur="500"/>
                                        <p:tgtEl>
                                          <p:spTgt spid="22"/>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24"/>
                                        </p:tgtEl>
                                        <p:attrNameLst>
                                          <p:attrName>style.visibility</p:attrName>
                                        </p:attrNameLst>
                                      </p:cBhvr>
                                      <p:to>
                                        <p:strVal val="visible"/>
                                      </p:to>
                                    </p:set>
                                    <p:animEffect transition="in" filter="fade">
                                      <p:cBhvr>
                                        <p:cTn id="49" dur="500"/>
                                        <p:tgtEl>
                                          <p:spTgt spid="24"/>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8" fill="hold" grpId="0" nodeType="clickEffect">
                                  <p:stCondLst>
                                    <p:cond delay="0"/>
                                  </p:stCondLst>
                                  <p:childTnLst>
                                    <p:set>
                                      <p:cBhvr>
                                        <p:cTn id="53" dur="1" fill="hold">
                                          <p:stCondLst>
                                            <p:cond delay="0"/>
                                          </p:stCondLst>
                                        </p:cTn>
                                        <p:tgtEl>
                                          <p:spTgt spid="28"/>
                                        </p:tgtEl>
                                        <p:attrNameLst>
                                          <p:attrName>style.visibility</p:attrName>
                                        </p:attrNameLst>
                                      </p:cBhvr>
                                      <p:to>
                                        <p:strVal val="visible"/>
                                      </p:to>
                                    </p:set>
                                    <p:animEffect transition="in" filter="wipe(left)">
                                      <p:cBhvr>
                                        <p:cTn id="54" dur="500"/>
                                        <p:tgtEl>
                                          <p:spTgt spid="28"/>
                                        </p:tgtEl>
                                      </p:cBhvr>
                                    </p:animEffect>
                                  </p:childTnLst>
                                </p:cTn>
                              </p:par>
                            </p:childTnLst>
                          </p:cTn>
                        </p:par>
                        <p:par>
                          <p:cTn id="55" fill="hold">
                            <p:stCondLst>
                              <p:cond delay="500"/>
                            </p:stCondLst>
                            <p:childTnLst>
                              <p:par>
                                <p:cTn id="56" presetID="22" presetClass="entr" presetSubtype="8" fill="hold" grpId="0" nodeType="afterEffect">
                                  <p:stCondLst>
                                    <p:cond delay="0"/>
                                  </p:stCondLst>
                                  <p:childTnLst>
                                    <p:set>
                                      <p:cBhvr>
                                        <p:cTn id="57" dur="1" fill="hold">
                                          <p:stCondLst>
                                            <p:cond delay="0"/>
                                          </p:stCondLst>
                                        </p:cTn>
                                        <p:tgtEl>
                                          <p:spTgt spid="27"/>
                                        </p:tgtEl>
                                        <p:attrNameLst>
                                          <p:attrName>style.visibility</p:attrName>
                                        </p:attrNameLst>
                                      </p:cBhvr>
                                      <p:to>
                                        <p:strVal val="visible"/>
                                      </p:to>
                                    </p:set>
                                    <p:animEffect transition="in" filter="wipe(left)">
                                      <p:cBhvr>
                                        <p:cTn id="58" dur="500"/>
                                        <p:tgtEl>
                                          <p:spTgt spid="27"/>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29"/>
                                        </p:tgtEl>
                                        <p:attrNameLst>
                                          <p:attrName>style.visibility</p:attrName>
                                        </p:attrNameLst>
                                      </p:cBhvr>
                                      <p:to>
                                        <p:strVal val="visible"/>
                                      </p:to>
                                    </p:set>
                                    <p:animEffect transition="in" filter="fade">
                                      <p:cBhvr>
                                        <p:cTn id="63"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7" grpId="0" animBg="1"/>
      <p:bldP spid="18" grpId="0" animBg="1"/>
      <p:bldP spid="22" grpId="0" animBg="1"/>
      <p:bldP spid="23" grpId="0" animBg="1"/>
      <p:bldP spid="27" grpId="0" animBg="1"/>
      <p:bldP spid="28" grpId="0" animBg="1"/>
      <p:bldP spid="29"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8A7182-2765-49EB-9B3E-6EB1B93A2B2B}"/>
              </a:ext>
            </a:extLst>
          </p:cNvPr>
          <p:cNvSpPr>
            <a:spLocks noGrp="1"/>
          </p:cNvSpPr>
          <p:nvPr>
            <p:ph type="title"/>
          </p:nvPr>
        </p:nvSpPr>
        <p:spPr/>
        <p:txBody>
          <a:bodyPr/>
          <a:lstStyle/>
          <a:p>
            <a:r>
              <a:rPr lang="en-US" dirty="0"/>
              <a:t>Scaling</a:t>
            </a:r>
          </a:p>
        </p:txBody>
      </p:sp>
      <p:sp>
        <p:nvSpPr>
          <p:cNvPr id="3" name="Rectangle 2">
            <a:extLst>
              <a:ext uri="{FF2B5EF4-FFF2-40B4-BE49-F238E27FC236}">
                <a16:creationId xmlns:a16="http://schemas.microsoft.com/office/drawing/2014/main" id="{8F4CF333-9659-C08D-85EC-4A9596D9E866}"/>
              </a:ext>
            </a:extLst>
          </p:cNvPr>
          <p:cNvSpPr/>
          <p:nvPr/>
        </p:nvSpPr>
        <p:spPr>
          <a:xfrm>
            <a:off x="1097280" y="2136220"/>
            <a:ext cx="9670539" cy="2677656"/>
          </a:xfrm>
          <a:prstGeom prst="rect">
            <a:avLst/>
          </a:prstGeom>
        </p:spPr>
        <p:txBody>
          <a:bodyPr wrap="square">
            <a:spAutoFit/>
          </a:bodyPr>
          <a:lstStyle/>
          <a:p>
            <a:r>
              <a:rPr lang="en-US" sz="2400" dirty="0"/>
              <a:t>Because of the relative magnitudes of the two variables, one dominates the distance measure.</a:t>
            </a:r>
          </a:p>
          <a:p>
            <a:endParaRPr lang="en-US" sz="2400" dirty="0"/>
          </a:p>
          <a:p>
            <a:r>
              <a:rPr lang="en-US" sz="2400" dirty="0"/>
              <a:t>What can we do?</a:t>
            </a:r>
          </a:p>
          <a:p>
            <a:endParaRPr lang="en-US" sz="2400" dirty="0"/>
          </a:p>
          <a:p>
            <a:r>
              <a:rPr lang="en-US" sz="2400" dirty="0"/>
              <a:t>We can use a </a:t>
            </a:r>
            <a:r>
              <a:rPr lang="en-US" sz="2400" i="1" dirty="0">
                <a:solidFill>
                  <a:srgbClr val="FF0000"/>
                </a:solidFill>
              </a:rPr>
              <a:t>normalizer</a:t>
            </a:r>
            <a:r>
              <a:rPr lang="en-US" sz="2400" dirty="0"/>
              <a:t> or a </a:t>
            </a:r>
            <a:r>
              <a:rPr lang="en-US" sz="2400" i="1" dirty="0">
                <a:solidFill>
                  <a:srgbClr val="FF0000"/>
                </a:solidFill>
              </a:rPr>
              <a:t>standard scaler</a:t>
            </a:r>
            <a:r>
              <a:rPr lang="en-US" sz="2400" i="1" dirty="0"/>
              <a:t>. </a:t>
            </a:r>
            <a:r>
              <a:rPr lang="en-US" sz="2400" dirty="0"/>
              <a:t>That way no attribute will dominate the distance measure.</a:t>
            </a:r>
          </a:p>
        </p:txBody>
      </p:sp>
    </p:spTree>
    <p:extLst>
      <p:ext uri="{BB962C8B-B14F-4D97-AF65-F5344CB8AC3E}">
        <p14:creationId xmlns:p14="http://schemas.microsoft.com/office/powerpoint/2010/main" val="402246798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8A7182-2765-49EB-9B3E-6EB1B93A2B2B}"/>
              </a:ext>
            </a:extLst>
          </p:cNvPr>
          <p:cNvSpPr>
            <a:spLocks noGrp="1"/>
          </p:cNvSpPr>
          <p:nvPr>
            <p:ph type="title"/>
          </p:nvPr>
        </p:nvSpPr>
        <p:spPr/>
        <p:txBody>
          <a:bodyPr/>
          <a:lstStyle/>
          <a:p>
            <a:r>
              <a:rPr lang="en-US" dirty="0"/>
              <a:t>Categorical features &gt; </a:t>
            </a:r>
            <a:r>
              <a:rPr lang="en-US" dirty="0" err="1"/>
              <a:t>Dummys</a:t>
            </a:r>
            <a:endParaRPr lang="en-US" dirty="0"/>
          </a:p>
        </p:txBody>
      </p:sp>
      <p:sp>
        <p:nvSpPr>
          <p:cNvPr id="6" name="TextBox 5">
            <a:extLst>
              <a:ext uri="{FF2B5EF4-FFF2-40B4-BE49-F238E27FC236}">
                <a16:creationId xmlns:a16="http://schemas.microsoft.com/office/drawing/2014/main" id="{659E0EB1-EF05-055B-FAAA-71F81888AD6E}"/>
              </a:ext>
            </a:extLst>
          </p:cNvPr>
          <p:cNvSpPr txBox="1"/>
          <p:nvPr/>
        </p:nvSpPr>
        <p:spPr>
          <a:xfrm>
            <a:off x="1097280" y="3429000"/>
            <a:ext cx="10851105" cy="584775"/>
          </a:xfrm>
          <a:prstGeom prst="rect">
            <a:avLst/>
          </a:prstGeom>
          <a:noFill/>
        </p:spPr>
        <p:txBody>
          <a:bodyPr wrap="square" rtlCol="0">
            <a:spAutoFit/>
          </a:bodyPr>
          <a:lstStyle>
            <a:defPPr>
              <a:defRPr lang="en-US"/>
            </a:defPPr>
            <a:lvl1pPr>
              <a:defRPr sz="5400" b="1">
                <a:latin typeface="Arial Black" pitchFamily="34" charset="0"/>
              </a:defRPr>
            </a:lvl1pPr>
          </a:lstStyle>
          <a:p>
            <a:r>
              <a:rPr lang="en-US" sz="3200" b="0" dirty="0">
                <a:latin typeface="+mn-lt"/>
              </a:rPr>
              <a:t>What to do about categorical attributes?</a:t>
            </a:r>
          </a:p>
        </p:txBody>
      </p:sp>
      <p:sp>
        <p:nvSpPr>
          <p:cNvPr id="7" name="TextBox 6">
            <a:extLst>
              <a:ext uri="{FF2B5EF4-FFF2-40B4-BE49-F238E27FC236}">
                <a16:creationId xmlns:a16="http://schemas.microsoft.com/office/drawing/2014/main" id="{B2B01C39-B088-C3D6-83B4-BC506CBD2618}"/>
              </a:ext>
            </a:extLst>
          </p:cNvPr>
          <p:cNvSpPr txBox="1"/>
          <p:nvPr/>
        </p:nvSpPr>
        <p:spPr>
          <a:xfrm>
            <a:off x="1097280" y="2209542"/>
            <a:ext cx="2082621" cy="707886"/>
          </a:xfrm>
          <a:prstGeom prst="rect">
            <a:avLst/>
          </a:prstGeom>
          <a:noFill/>
        </p:spPr>
        <p:txBody>
          <a:bodyPr wrap="none" rtlCol="0">
            <a:spAutoFit/>
          </a:bodyPr>
          <a:lstStyle>
            <a:defPPr>
              <a:defRPr lang="en-US"/>
            </a:defPPr>
            <a:lvl1pPr>
              <a:defRPr sz="5400" b="1">
                <a:latin typeface="Arial Black" pitchFamily="34" charset="0"/>
              </a:defRPr>
            </a:lvl1pPr>
          </a:lstStyle>
          <a:p>
            <a:r>
              <a:rPr lang="en-US" sz="4000" b="0" dirty="0">
                <a:latin typeface="+mn-lt"/>
              </a:rPr>
              <a:t>Distance</a:t>
            </a:r>
          </a:p>
        </p:txBody>
      </p:sp>
      <p:sp>
        <p:nvSpPr>
          <p:cNvPr id="8" name="TextBox 7">
            <a:extLst>
              <a:ext uri="{FF2B5EF4-FFF2-40B4-BE49-F238E27FC236}">
                <a16:creationId xmlns:a16="http://schemas.microsoft.com/office/drawing/2014/main" id="{A3566C4E-5E71-B845-423D-A9F757B4AA0C}"/>
              </a:ext>
            </a:extLst>
          </p:cNvPr>
          <p:cNvSpPr txBox="1"/>
          <p:nvPr/>
        </p:nvSpPr>
        <p:spPr>
          <a:xfrm>
            <a:off x="6075376" y="2209542"/>
            <a:ext cx="4696769" cy="707886"/>
          </a:xfrm>
          <a:prstGeom prst="rect">
            <a:avLst/>
          </a:prstGeom>
          <a:noFill/>
        </p:spPr>
        <p:txBody>
          <a:bodyPr wrap="square" rtlCol="0">
            <a:spAutoFit/>
          </a:bodyPr>
          <a:lstStyle>
            <a:defPPr>
              <a:defRPr lang="en-US"/>
            </a:defPPr>
            <a:lvl1pPr>
              <a:defRPr sz="5400" b="1">
                <a:latin typeface="Arial Black" pitchFamily="34" charset="0"/>
              </a:defRPr>
            </a:lvl1pPr>
          </a:lstStyle>
          <a:p>
            <a:r>
              <a:rPr lang="en-US" sz="4000" b="0" dirty="0">
                <a:latin typeface="+mn-lt"/>
              </a:rPr>
              <a:t>Numerical Predictors</a:t>
            </a:r>
          </a:p>
        </p:txBody>
      </p:sp>
      <p:sp>
        <p:nvSpPr>
          <p:cNvPr id="9" name="Right Arrow 4">
            <a:extLst>
              <a:ext uri="{FF2B5EF4-FFF2-40B4-BE49-F238E27FC236}">
                <a16:creationId xmlns:a16="http://schemas.microsoft.com/office/drawing/2014/main" id="{273EAA8B-226F-54E6-E1BA-CC95CC144298}"/>
              </a:ext>
            </a:extLst>
          </p:cNvPr>
          <p:cNvSpPr/>
          <p:nvPr/>
        </p:nvSpPr>
        <p:spPr>
          <a:xfrm>
            <a:off x="3982631" y="2268419"/>
            <a:ext cx="1524000" cy="64900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1" name="Rectangle 10">
            <a:extLst>
              <a:ext uri="{FF2B5EF4-FFF2-40B4-BE49-F238E27FC236}">
                <a16:creationId xmlns:a16="http://schemas.microsoft.com/office/drawing/2014/main" id="{CCC5887E-6562-2837-8752-4CD86A535260}"/>
              </a:ext>
            </a:extLst>
          </p:cNvPr>
          <p:cNvSpPr/>
          <p:nvPr/>
        </p:nvSpPr>
        <p:spPr>
          <a:xfrm>
            <a:off x="1129813" y="4212939"/>
            <a:ext cx="10757388" cy="1938992"/>
          </a:xfrm>
          <a:prstGeom prst="rect">
            <a:avLst/>
          </a:prstGeom>
        </p:spPr>
        <p:txBody>
          <a:bodyPr wrap="square">
            <a:spAutoFit/>
          </a:bodyPr>
          <a:lstStyle/>
          <a:p>
            <a:r>
              <a:rPr lang="en-US" sz="2400" dirty="0"/>
              <a:t>Since distance calculations require numerical predictors, what can we do if we have categorical attributes?</a:t>
            </a:r>
          </a:p>
          <a:p>
            <a:endParaRPr lang="en-US" sz="2400" dirty="0"/>
          </a:p>
          <a:p>
            <a:r>
              <a:rPr lang="en-US" sz="2400" dirty="0"/>
              <a:t>We can use the </a:t>
            </a:r>
            <a:r>
              <a:rPr lang="en-US" sz="2400" b="1" i="1" dirty="0"/>
              <a:t>dummy attribute </a:t>
            </a:r>
            <a:r>
              <a:rPr lang="en-US" sz="2400" b="1" dirty="0"/>
              <a:t>technique </a:t>
            </a:r>
            <a:r>
              <a:rPr lang="en-US" sz="2400" dirty="0"/>
              <a:t>we encountered in Logistic Regression. </a:t>
            </a:r>
          </a:p>
        </p:txBody>
      </p:sp>
    </p:spTree>
    <p:extLst>
      <p:ext uri="{BB962C8B-B14F-4D97-AF65-F5344CB8AC3E}">
        <p14:creationId xmlns:p14="http://schemas.microsoft.com/office/powerpoint/2010/main" val="3819750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9" grpId="0"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8A7182-2765-49EB-9B3E-6EB1B93A2B2B}"/>
              </a:ext>
            </a:extLst>
          </p:cNvPr>
          <p:cNvSpPr>
            <a:spLocks noGrp="1"/>
          </p:cNvSpPr>
          <p:nvPr>
            <p:ph type="title"/>
          </p:nvPr>
        </p:nvSpPr>
        <p:spPr/>
        <p:txBody>
          <a:bodyPr/>
          <a:lstStyle/>
          <a:p>
            <a:r>
              <a:rPr lang="en-US" dirty="0"/>
              <a:t>Numerical Target &gt; Binning</a:t>
            </a:r>
          </a:p>
        </p:txBody>
      </p:sp>
      <p:sp>
        <p:nvSpPr>
          <p:cNvPr id="3" name="Content Placeholder 3">
            <a:extLst>
              <a:ext uri="{FF2B5EF4-FFF2-40B4-BE49-F238E27FC236}">
                <a16:creationId xmlns:a16="http://schemas.microsoft.com/office/drawing/2014/main" id="{6F81DB7B-A843-5DA3-90A6-AB8939675B51}"/>
              </a:ext>
            </a:extLst>
          </p:cNvPr>
          <p:cNvSpPr>
            <a:spLocks noGrp="1"/>
          </p:cNvSpPr>
          <p:nvPr>
            <p:ph idx="1"/>
          </p:nvPr>
        </p:nvSpPr>
        <p:spPr>
          <a:xfrm>
            <a:off x="1151792" y="2206577"/>
            <a:ext cx="10003888" cy="3553793"/>
          </a:xfrm>
          <a:prstGeom prst="rect">
            <a:avLst/>
          </a:prstGeom>
          <a:noFill/>
        </p:spPr>
        <p:txBody>
          <a:bodyPr wrap="square" rtlCol="0">
            <a:spAutoFit/>
          </a:bodyPr>
          <a:lstStyle/>
          <a:p>
            <a:pPr marL="0" indent="0">
              <a:buNone/>
            </a:pPr>
            <a:r>
              <a:rPr lang="en-US" sz="2800" dirty="0">
                <a:solidFill>
                  <a:schemeClr val="tx1"/>
                </a:solidFill>
              </a:rPr>
              <a:t>When we have a target attribute that is numeric, but we want it to be categorical so that we can use a classification method, we can resort to binning, which is just a way to say that we will create a discrete number of bins into which we will slot the values. </a:t>
            </a:r>
          </a:p>
          <a:p>
            <a:pPr marL="0" indent="0">
              <a:buNone/>
            </a:pPr>
            <a:r>
              <a:rPr lang="en-US" sz="2800" dirty="0">
                <a:solidFill>
                  <a:schemeClr val="tx1"/>
                </a:solidFill>
              </a:rPr>
              <a:t>In the previous slide, we have broken up the whole range of the variable into six bins of interval size 50 units. The resulting values are shown on the right.</a:t>
            </a:r>
          </a:p>
        </p:txBody>
      </p:sp>
    </p:spTree>
    <p:extLst>
      <p:ext uri="{BB962C8B-B14F-4D97-AF65-F5344CB8AC3E}">
        <p14:creationId xmlns:p14="http://schemas.microsoft.com/office/powerpoint/2010/main" val="53476295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8A7182-2765-49EB-9B3E-6EB1B93A2B2B}"/>
              </a:ext>
            </a:extLst>
          </p:cNvPr>
          <p:cNvSpPr>
            <a:spLocks noGrp="1"/>
          </p:cNvSpPr>
          <p:nvPr>
            <p:ph type="title"/>
          </p:nvPr>
        </p:nvSpPr>
        <p:spPr/>
        <p:txBody>
          <a:bodyPr/>
          <a:lstStyle/>
          <a:p>
            <a:r>
              <a:rPr lang="en-US" dirty="0"/>
              <a:t>Binning for Target</a:t>
            </a:r>
          </a:p>
        </p:txBody>
      </p:sp>
      <p:sp>
        <p:nvSpPr>
          <p:cNvPr id="12" name="Down Arrow 9">
            <a:extLst>
              <a:ext uri="{FF2B5EF4-FFF2-40B4-BE49-F238E27FC236}">
                <a16:creationId xmlns:a16="http://schemas.microsoft.com/office/drawing/2014/main" id="{467D60D6-6B3C-93C6-DBDD-0AB9810A8FCE}"/>
              </a:ext>
            </a:extLst>
          </p:cNvPr>
          <p:cNvSpPr/>
          <p:nvPr/>
        </p:nvSpPr>
        <p:spPr>
          <a:xfrm>
            <a:off x="2238375" y="3892265"/>
            <a:ext cx="609600" cy="685800"/>
          </a:xfrm>
          <a:prstGeom prst="down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5" name="Down Arrow 9">
            <a:extLst>
              <a:ext uri="{FF2B5EF4-FFF2-40B4-BE49-F238E27FC236}">
                <a16:creationId xmlns:a16="http://schemas.microsoft.com/office/drawing/2014/main" id="{A1D4BC78-0918-1E73-EE9F-995F5FA92907}"/>
              </a:ext>
            </a:extLst>
          </p:cNvPr>
          <p:cNvSpPr/>
          <p:nvPr/>
        </p:nvSpPr>
        <p:spPr>
          <a:xfrm>
            <a:off x="7704259" y="3892265"/>
            <a:ext cx="609600" cy="685800"/>
          </a:xfrm>
          <a:prstGeom prst="down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aphicFrame>
        <p:nvGraphicFramePr>
          <p:cNvPr id="6" name="Table 5">
            <a:extLst>
              <a:ext uri="{FF2B5EF4-FFF2-40B4-BE49-F238E27FC236}">
                <a16:creationId xmlns:a16="http://schemas.microsoft.com/office/drawing/2014/main" id="{4D5A66C8-3B03-2484-5F6B-462FFA1492E2}"/>
              </a:ext>
            </a:extLst>
          </p:cNvPr>
          <p:cNvGraphicFramePr>
            <a:graphicFrameLocks noGrp="1"/>
          </p:cNvGraphicFramePr>
          <p:nvPr>
            <p:extLst>
              <p:ext uri="{D42A27DB-BD31-4B8C-83A1-F6EECF244321}">
                <p14:modId xmlns:p14="http://schemas.microsoft.com/office/powerpoint/2010/main" val="1862510368"/>
              </p:ext>
            </p:extLst>
          </p:nvPr>
        </p:nvGraphicFramePr>
        <p:xfrm>
          <a:off x="3809044" y="2117525"/>
          <a:ext cx="657373" cy="3311340"/>
        </p:xfrm>
        <a:graphic>
          <a:graphicData uri="http://schemas.openxmlformats.org/drawingml/2006/table">
            <a:tbl>
              <a:tblPr>
                <a:tableStyleId>{5C22544A-7EE6-4342-B048-85BDC9FD1C3A}</a:tableStyleId>
              </a:tblPr>
              <a:tblGrid>
                <a:gridCol w="657373">
                  <a:extLst>
                    <a:ext uri="{9D8B030D-6E8A-4147-A177-3AD203B41FA5}">
                      <a16:colId xmlns:a16="http://schemas.microsoft.com/office/drawing/2014/main" val="20000"/>
                    </a:ext>
                  </a:extLst>
                </a:gridCol>
              </a:tblGrid>
              <a:tr h="220385">
                <a:tc>
                  <a:txBody>
                    <a:bodyPr/>
                    <a:lstStyle/>
                    <a:p>
                      <a:pPr algn="r" fontAlgn="b"/>
                      <a:r>
                        <a:rPr lang="en-US" sz="1400" b="1" u="none" strike="noStrike" dirty="0">
                          <a:effectLst/>
                        </a:rPr>
                        <a:t>60</a:t>
                      </a:r>
                      <a:endParaRPr lang="en-US" sz="1400" b="1" i="0" u="none" strike="noStrike" dirty="0">
                        <a:solidFill>
                          <a:srgbClr val="000000"/>
                        </a:solidFill>
                        <a:effectLst/>
                        <a:latin typeface="Calibri"/>
                      </a:endParaRPr>
                    </a:p>
                  </a:txBody>
                  <a:tcPr marL="8217" marR="157770" marT="7396" marB="0" anchor="b"/>
                </a:tc>
                <a:extLst>
                  <a:ext uri="{0D108BD9-81ED-4DB2-BD59-A6C34878D82A}">
                    <a16:rowId xmlns:a16="http://schemas.microsoft.com/office/drawing/2014/main" val="10000"/>
                  </a:ext>
                </a:extLst>
              </a:tr>
              <a:tr h="220385">
                <a:tc>
                  <a:txBody>
                    <a:bodyPr/>
                    <a:lstStyle/>
                    <a:p>
                      <a:pPr algn="r" fontAlgn="b"/>
                      <a:r>
                        <a:rPr lang="en-US" sz="1400" b="1" u="none" strike="noStrike" dirty="0">
                          <a:effectLst/>
                        </a:rPr>
                        <a:t>14</a:t>
                      </a:r>
                      <a:endParaRPr lang="en-US" sz="1400" b="1" i="0" u="none" strike="noStrike" dirty="0">
                        <a:solidFill>
                          <a:srgbClr val="000000"/>
                        </a:solidFill>
                        <a:effectLst/>
                        <a:latin typeface="Calibri"/>
                      </a:endParaRPr>
                    </a:p>
                  </a:txBody>
                  <a:tcPr marL="8217" marR="157770" marT="7396" marB="0" anchor="b"/>
                </a:tc>
                <a:extLst>
                  <a:ext uri="{0D108BD9-81ED-4DB2-BD59-A6C34878D82A}">
                    <a16:rowId xmlns:a16="http://schemas.microsoft.com/office/drawing/2014/main" val="10001"/>
                  </a:ext>
                </a:extLst>
              </a:tr>
              <a:tr h="220385">
                <a:tc>
                  <a:txBody>
                    <a:bodyPr/>
                    <a:lstStyle/>
                    <a:p>
                      <a:pPr algn="r" fontAlgn="b"/>
                      <a:r>
                        <a:rPr lang="en-US" sz="1400" b="1" u="none" strike="noStrike" dirty="0">
                          <a:effectLst/>
                        </a:rPr>
                        <a:t>81</a:t>
                      </a:r>
                      <a:endParaRPr lang="en-US" sz="1400" b="1" i="0" u="none" strike="noStrike" dirty="0">
                        <a:solidFill>
                          <a:srgbClr val="000000"/>
                        </a:solidFill>
                        <a:effectLst/>
                        <a:latin typeface="Calibri"/>
                      </a:endParaRPr>
                    </a:p>
                  </a:txBody>
                  <a:tcPr marL="8217" marR="157770" marT="7396" marB="0" anchor="b"/>
                </a:tc>
                <a:extLst>
                  <a:ext uri="{0D108BD9-81ED-4DB2-BD59-A6C34878D82A}">
                    <a16:rowId xmlns:a16="http://schemas.microsoft.com/office/drawing/2014/main" val="10002"/>
                  </a:ext>
                </a:extLst>
              </a:tr>
              <a:tr h="220385">
                <a:tc>
                  <a:txBody>
                    <a:bodyPr/>
                    <a:lstStyle/>
                    <a:p>
                      <a:pPr algn="r" fontAlgn="b"/>
                      <a:r>
                        <a:rPr lang="en-US" sz="1400" b="1" u="none" strike="noStrike" dirty="0">
                          <a:effectLst/>
                        </a:rPr>
                        <a:t>1</a:t>
                      </a:r>
                      <a:endParaRPr lang="en-US" sz="1400" b="1" i="0" u="none" strike="noStrike" dirty="0">
                        <a:solidFill>
                          <a:srgbClr val="000000"/>
                        </a:solidFill>
                        <a:effectLst/>
                        <a:latin typeface="Calibri"/>
                      </a:endParaRPr>
                    </a:p>
                  </a:txBody>
                  <a:tcPr marL="8217" marR="157770" marT="7396" marB="0" anchor="b"/>
                </a:tc>
                <a:extLst>
                  <a:ext uri="{0D108BD9-81ED-4DB2-BD59-A6C34878D82A}">
                    <a16:rowId xmlns:a16="http://schemas.microsoft.com/office/drawing/2014/main" val="10003"/>
                  </a:ext>
                </a:extLst>
              </a:tr>
              <a:tr h="220385">
                <a:tc>
                  <a:txBody>
                    <a:bodyPr/>
                    <a:lstStyle/>
                    <a:p>
                      <a:pPr algn="r" fontAlgn="b"/>
                      <a:r>
                        <a:rPr lang="en-US" sz="1400" b="1" u="none" strike="noStrike" dirty="0">
                          <a:effectLst/>
                        </a:rPr>
                        <a:t>164</a:t>
                      </a:r>
                      <a:endParaRPr lang="en-US" sz="1400" b="1" i="0" u="none" strike="noStrike" dirty="0">
                        <a:solidFill>
                          <a:srgbClr val="000000"/>
                        </a:solidFill>
                        <a:effectLst/>
                        <a:latin typeface="Calibri"/>
                      </a:endParaRPr>
                    </a:p>
                  </a:txBody>
                  <a:tcPr marL="8217" marR="157770" marT="7396" marB="0" anchor="b"/>
                </a:tc>
                <a:extLst>
                  <a:ext uri="{0D108BD9-81ED-4DB2-BD59-A6C34878D82A}">
                    <a16:rowId xmlns:a16="http://schemas.microsoft.com/office/drawing/2014/main" val="10004"/>
                  </a:ext>
                </a:extLst>
              </a:tr>
              <a:tr h="220385">
                <a:tc>
                  <a:txBody>
                    <a:bodyPr/>
                    <a:lstStyle/>
                    <a:p>
                      <a:pPr algn="r" fontAlgn="b"/>
                      <a:r>
                        <a:rPr lang="en-US" sz="1400" b="1" u="none" strike="noStrike" dirty="0">
                          <a:effectLst/>
                        </a:rPr>
                        <a:t>107</a:t>
                      </a:r>
                      <a:endParaRPr lang="en-US" sz="1400" b="1" i="0" u="none" strike="noStrike" dirty="0">
                        <a:solidFill>
                          <a:srgbClr val="000000"/>
                        </a:solidFill>
                        <a:effectLst/>
                        <a:latin typeface="Calibri"/>
                      </a:endParaRPr>
                    </a:p>
                  </a:txBody>
                  <a:tcPr marL="8217" marR="157770" marT="7396" marB="0" anchor="b"/>
                </a:tc>
                <a:extLst>
                  <a:ext uri="{0D108BD9-81ED-4DB2-BD59-A6C34878D82A}">
                    <a16:rowId xmlns:a16="http://schemas.microsoft.com/office/drawing/2014/main" val="10005"/>
                  </a:ext>
                </a:extLst>
              </a:tr>
              <a:tr h="220385">
                <a:tc>
                  <a:txBody>
                    <a:bodyPr/>
                    <a:lstStyle/>
                    <a:p>
                      <a:pPr algn="r" fontAlgn="b"/>
                      <a:r>
                        <a:rPr lang="en-US" sz="1400" b="1" u="none" strike="noStrike" dirty="0">
                          <a:effectLst/>
                        </a:rPr>
                        <a:t>181</a:t>
                      </a:r>
                      <a:endParaRPr lang="en-US" sz="1400" b="1" i="0" u="none" strike="noStrike" dirty="0">
                        <a:solidFill>
                          <a:srgbClr val="000000"/>
                        </a:solidFill>
                        <a:effectLst/>
                        <a:latin typeface="Calibri"/>
                      </a:endParaRPr>
                    </a:p>
                  </a:txBody>
                  <a:tcPr marL="8217" marR="157770" marT="7396" marB="0" anchor="b"/>
                </a:tc>
                <a:extLst>
                  <a:ext uri="{0D108BD9-81ED-4DB2-BD59-A6C34878D82A}">
                    <a16:rowId xmlns:a16="http://schemas.microsoft.com/office/drawing/2014/main" val="10006"/>
                  </a:ext>
                </a:extLst>
              </a:tr>
              <a:tr h="220385">
                <a:tc>
                  <a:txBody>
                    <a:bodyPr/>
                    <a:lstStyle/>
                    <a:p>
                      <a:pPr algn="r" fontAlgn="b"/>
                      <a:r>
                        <a:rPr lang="en-US" sz="1400" b="1" u="none" strike="noStrike" dirty="0">
                          <a:effectLst/>
                        </a:rPr>
                        <a:t>17</a:t>
                      </a:r>
                      <a:endParaRPr lang="en-US" sz="1400" b="1" i="0" u="none" strike="noStrike" dirty="0">
                        <a:solidFill>
                          <a:srgbClr val="000000"/>
                        </a:solidFill>
                        <a:effectLst/>
                        <a:latin typeface="Calibri"/>
                      </a:endParaRPr>
                    </a:p>
                  </a:txBody>
                  <a:tcPr marL="8217" marR="157770" marT="7396" marB="0" anchor="b"/>
                </a:tc>
                <a:extLst>
                  <a:ext uri="{0D108BD9-81ED-4DB2-BD59-A6C34878D82A}">
                    <a16:rowId xmlns:a16="http://schemas.microsoft.com/office/drawing/2014/main" val="10007"/>
                  </a:ext>
                </a:extLst>
              </a:tr>
              <a:tr h="220385">
                <a:tc>
                  <a:txBody>
                    <a:bodyPr/>
                    <a:lstStyle/>
                    <a:p>
                      <a:pPr algn="r" fontAlgn="b"/>
                      <a:r>
                        <a:rPr lang="en-US" sz="1400" b="1" u="none" strike="noStrike" dirty="0">
                          <a:effectLst/>
                        </a:rPr>
                        <a:t>114</a:t>
                      </a:r>
                      <a:endParaRPr lang="en-US" sz="1400" b="1" i="0" u="none" strike="noStrike" dirty="0">
                        <a:solidFill>
                          <a:srgbClr val="000000"/>
                        </a:solidFill>
                        <a:effectLst/>
                        <a:latin typeface="Calibri"/>
                      </a:endParaRPr>
                    </a:p>
                  </a:txBody>
                  <a:tcPr marL="8217" marR="157770" marT="7396" marB="0" anchor="b"/>
                </a:tc>
                <a:extLst>
                  <a:ext uri="{0D108BD9-81ED-4DB2-BD59-A6C34878D82A}">
                    <a16:rowId xmlns:a16="http://schemas.microsoft.com/office/drawing/2014/main" val="10008"/>
                  </a:ext>
                </a:extLst>
              </a:tr>
              <a:tr h="220385">
                <a:tc>
                  <a:txBody>
                    <a:bodyPr/>
                    <a:lstStyle/>
                    <a:p>
                      <a:pPr algn="r" fontAlgn="b"/>
                      <a:r>
                        <a:rPr lang="en-US" sz="1400" b="1" u="none" strike="noStrike" dirty="0">
                          <a:effectLst/>
                        </a:rPr>
                        <a:t>119</a:t>
                      </a:r>
                      <a:endParaRPr lang="en-US" sz="1400" b="1" i="0" u="none" strike="noStrike" dirty="0">
                        <a:solidFill>
                          <a:srgbClr val="000000"/>
                        </a:solidFill>
                        <a:effectLst/>
                        <a:latin typeface="Calibri"/>
                      </a:endParaRPr>
                    </a:p>
                  </a:txBody>
                  <a:tcPr marL="8217" marR="157770" marT="7396" marB="0" anchor="b"/>
                </a:tc>
                <a:extLst>
                  <a:ext uri="{0D108BD9-81ED-4DB2-BD59-A6C34878D82A}">
                    <a16:rowId xmlns:a16="http://schemas.microsoft.com/office/drawing/2014/main" val="10009"/>
                  </a:ext>
                </a:extLst>
              </a:tr>
              <a:tr h="220385">
                <a:tc>
                  <a:txBody>
                    <a:bodyPr/>
                    <a:lstStyle/>
                    <a:p>
                      <a:pPr algn="r" fontAlgn="b"/>
                      <a:r>
                        <a:rPr lang="en-US" sz="1400" b="1" u="none" strike="noStrike" dirty="0">
                          <a:effectLst/>
                        </a:rPr>
                        <a:t>171</a:t>
                      </a:r>
                      <a:endParaRPr lang="en-US" sz="1400" b="1" i="0" u="none" strike="noStrike" dirty="0">
                        <a:solidFill>
                          <a:srgbClr val="000000"/>
                        </a:solidFill>
                        <a:effectLst/>
                        <a:latin typeface="Calibri"/>
                      </a:endParaRPr>
                    </a:p>
                  </a:txBody>
                  <a:tcPr marL="8217" marR="157770" marT="7396" marB="0" anchor="b"/>
                </a:tc>
                <a:extLst>
                  <a:ext uri="{0D108BD9-81ED-4DB2-BD59-A6C34878D82A}">
                    <a16:rowId xmlns:a16="http://schemas.microsoft.com/office/drawing/2014/main" val="10010"/>
                  </a:ext>
                </a:extLst>
              </a:tr>
              <a:tr h="220385">
                <a:tc>
                  <a:txBody>
                    <a:bodyPr/>
                    <a:lstStyle/>
                    <a:p>
                      <a:pPr algn="r" fontAlgn="b"/>
                      <a:r>
                        <a:rPr lang="en-US" sz="1400" b="1" u="none" strike="noStrike" dirty="0">
                          <a:effectLst/>
                        </a:rPr>
                        <a:t>58</a:t>
                      </a:r>
                      <a:endParaRPr lang="en-US" sz="1400" b="1" i="0" u="none" strike="noStrike" dirty="0">
                        <a:solidFill>
                          <a:srgbClr val="000000"/>
                        </a:solidFill>
                        <a:effectLst/>
                        <a:latin typeface="Calibri"/>
                      </a:endParaRPr>
                    </a:p>
                  </a:txBody>
                  <a:tcPr marL="8217" marR="157770" marT="7396" marB="0" anchor="b"/>
                </a:tc>
                <a:extLst>
                  <a:ext uri="{0D108BD9-81ED-4DB2-BD59-A6C34878D82A}">
                    <a16:rowId xmlns:a16="http://schemas.microsoft.com/office/drawing/2014/main" val="10011"/>
                  </a:ext>
                </a:extLst>
              </a:tr>
              <a:tr h="220385">
                <a:tc>
                  <a:txBody>
                    <a:bodyPr/>
                    <a:lstStyle/>
                    <a:p>
                      <a:pPr algn="r" fontAlgn="b"/>
                      <a:r>
                        <a:rPr lang="en-US" sz="1400" b="1" u="none" strike="noStrike" dirty="0">
                          <a:effectLst/>
                        </a:rPr>
                        <a:t>238</a:t>
                      </a:r>
                      <a:endParaRPr lang="en-US" sz="1400" b="1" i="0" u="none" strike="noStrike" dirty="0">
                        <a:solidFill>
                          <a:srgbClr val="000000"/>
                        </a:solidFill>
                        <a:effectLst/>
                        <a:latin typeface="Calibri"/>
                      </a:endParaRPr>
                    </a:p>
                  </a:txBody>
                  <a:tcPr marL="8217" marR="157770" marT="7396" marB="0" anchor="b"/>
                </a:tc>
                <a:extLst>
                  <a:ext uri="{0D108BD9-81ED-4DB2-BD59-A6C34878D82A}">
                    <a16:rowId xmlns:a16="http://schemas.microsoft.com/office/drawing/2014/main" val="10012"/>
                  </a:ext>
                </a:extLst>
              </a:tr>
              <a:tr h="220385">
                <a:tc>
                  <a:txBody>
                    <a:bodyPr/>
                    <a:lstStyle/>
                    <a:p>
                      <a:pPr algn="r" fontAlgn="b"/>
                      <a:r>
                        <a:rPr lang="en-US" sz="1400" b="1" u="none" strike="noStrike" dirty="0">
                          <a:effectLst/>
                        </a:rPr>
                        <a:t>267</a:t>
                      </a:r>
                      <a:endParaRPr lang="en-US" sz="1400" b="1" i="0" u="none" strike="noStrike" dirty="0">
                        <a:solidFill>
                          <a:srgbClr val="000000"/>
                        </a:solidFill>
                        <a:effectLst/>
                        <a:latin typeface="Calibri"/>
                      </a:endParaRPr>
                    </a:p>
                  </a:txBody>
                  <a:tcPr marL="8217" marR="157770" marT="7396" marB="0" anchor="b"/>
                </a:tc>
                <a:extLst>
                  <a:ext uri="{0D108BD9-81ED-4DB2-BD59-A6C34878D82A}">
                    <a16:rowId xmlns:a16="http://schemas.microsoft.com/office/drawing/2014/main" val="10013"/>
                  </a:ext>
                </a:extLst>
              </a:tr>
              <a:tr h="220385">
                <a:tc>
                  <a:txBody>
                    <a:bodyPr/>
                    <a:lstStyle/>
                    <a:p>
                      <a:pPr algn="r" fontAlgn="b"/>
                      <a:r>
                        <a:rPr lang="en-US" sz="1400" b="1" u="none" strike="noStrike" dirty="0">
                          <a:effectLst/>
                        </a:rPr>
                        <a:t>35</a:t>
                      </a:r>
                      <a:endParaRPr lang="en-US" sz="1400" b="1" i="0" u="none" strike="noStrike" dirty="0">
                        <a:solidFill>
                          <a:srgbClr val="000000"/>
                        </a:solidFill>
                        <a:effectLst/>
                        <a:latin typeface="Calibri"/>
                      </a:endParaRPr>
                    </a:p>
                  </a:txBody>
                  <a:tcPr marL="8217" marR="157770" marT="7396" marB="0" anchor="b"/>
                </a:tc>
                <a:extLst>
                  <a:ext uri="{0D108BD9-81ED-4DB2-BD59-A6C34878D82A}">
                    <a16:rowId xmlns:a16="http://schemas.microsoft.com/office/drawing/2014/main" val="10014"/>
                  </a:ext>
                </a:extLst>
              </a:tr>
            </a:tbl>
          </a:graphicData>
        </a:graphic>
      </p:graphicFrame>
      <p:graphicFrame>
        <p:nvGraphicFramePr>
          <p:cNvPr id="7" name="Table 6">
            <a:extLst>
              <a:ext uri="{FF2B5EF4-FFF2-40B4-BE49-F238E27FC236}">
                <a16:creationId xmlns:a16="http://schemas.microsoft.com/office/drawing/2014/main" id="{5D72369F-53DB-9AA7-C8C4-14BDED8FD23E}"/>
              </a:ext>
            </a:extLst>
          </p:cNvPr>
          <p:cNvGraphicFramePr>
            <a:graphicFrameLocks noGrp="1"/>
          </p:cNvGraphicFramePr>
          <p:nvPr>
            <p:extLst>
              <p:ext uri="{D42A27DB-BD31-4B8C-83A1-F6EECF244321}">
                <p14:modId xmlns:p14="http://schemas.microsoft.com/office/powerpoint/2010/main" val="2346456774"/>
              </p:ext>
            </p:extLst>
          </p:nvPr>
        </p:nvGraphicFramePr>
        <p:xfrm>
          <a:off x="7576878" y="2114954"/>
          <a:ext cx="736981" cy="3311340"/>
        </p:xfrm>
        <a:graphic>
          <a:graphicData uri="http://schemas.openxmlformats.org/drawingml/2006/table">
            <a:tbl>
              <a:tblPr>
                <a:tableStyleId>{5C22544A-7EE6-4342-B048-85BDC9FD1C3A}</a:tableStyleId>
              </a:tblPr>
              <a:tblGrid>
                <a:gridCol w="736981">
                  <a:extLst>
                    <a:ext uri="{9D8B030D-6E8A-4147-A177-3AD203B41FA5}">
                      <a16:colId xmlns:a16="http://schemas.microsoft.com/office/drawing/2014/main" val="20000"/>
                    </a:ext>
                  </a:extLst>
                </a:gridCol>
              </a:tblGrid>
              <a:tr h="220756">
                <a:tc>
                  <a:txBody>
                    <a:bodyPr/>
                    <a:lstStyle/>
                    <a:p>
                      <a:pPr algn="ctr" fontAlgn="b"/>
                      <a:r>
                        <a:rPr lang="en-US" sz="1300" b="1" u="none" strike="noStrike" dirty="0">
                          <a:effectLst/>
                        </a:rPr>
                        <a:t>B</a:t>
                      </a:r>
                      <a:endParaRPr lang="en-US" sz="1300" b="1" i="0" u="none" strike="noStrike" dirty="0">
                        <a:solidFill>
                          <a:srgbClr val="000000"/>
                        </a:solidFill>
                        <a:effectLst/>
                        <a:latin typeface="Calibri"/>
                      </a:endParaRPr>
                    </a:p>
                  </a:txBody>
                  <a:tcPr marL="7894" marR="7894" marT="7105" marB="0" anchor="b"/>
                </a:tc>
                <a:extLst>
                  <a:ext uri="{0D108BD9-81ED-4DB2-BD59-A6C34878D82A}">
                    <a16:rowId xmlns:a16="http://schemas.microsoft.com/office/drawing/2014/main" val="10000"/>
                  </a:ext>
                </a:extLst>
              </a:tr>
              <a:tr h="220756">
                <a:tc>
                  <a:txBody>
                    <a:bodyPr/>
                    <a:lstStyle/>
                    <a:p>
                      <a:pPr algn="ctr" fontAlgn="b"/>
                      <a:r>
                        <a:rPr lang="en-US" sz="1300" b="1" u="none" strike="noStrike">
                          <a:effectLst/>
                        </a:rPr>
                        <a:t>A</a:t>
                      </a:r>
                      <a:endParaRPr lang="en-US" sz="1300" b="1" i="0" u="none" strike="noStrike">
                        <a:solidFill>
                          <a:srgbClr val="000000"/>
                        </a:solidFill>
                        <a:effectLst/>
                        <a:latin typeface="Calibri"/>
                      </a:endParaRPr>
                    </a:p>
                  </a:txBody>
                  <a:tcPr marL="7894" marR="7894" marT="7105" marB="0" anchor="b"/>
                </a:tc>
                <a:extLst>
                  <a:ext uri="{0D108BD9-81ED-4DB2-BD59-A6C34878D82A}">
                    <a16:rowId xmlns:a16="http://schemas.microsoft.com/office/drawing/2014/main" val="10001"/>
                  </a:ext>
                </a:extLst>
              </a:tr>
              <a:tr h="220756">
                <a:tc>
                  <a:txBody>
                    <a:bodyPr/>
                    <a:lstStyle/>
                    <a:p>
                      <a:pPr algn="ctr" fontAlgn="b"/>
                      <a:r>
                        <a:rPr lang="en-US" sz="1300" b="1" u="none" strike="noStrike">
                          <a:effectLst/>
                        </a:rPr>
                        <a:t>B</a:t>
                      </a:r>
                      <a:endParaRPr lang="en-US" sz="1300" b="1" i="0" u="none" strike="noStrike">
                        <a:solidFill>
                          <a:srgbClr val="000000"/>
                        </a:solidFill>
                        <a:effectLst/>
                        <a:latin typeface="Calibri"/>
                      </a:endParaRPr>
                    </a:p>
                  </a:txBody>
                  <a:tcPr marL="7894" marR="7894" marT="7105" marB="0" anchor="b"/>
                </a:tc>
                <a:extLst>
                  <a:ext uri="{0D108BD9-81ED-4DB2-BD59-A6C34878D82A}">
                    <a16:rowId xmlns:a16="http://schemas.microsoft.com/office/drawing/2014/main" val="10002"/>
                  </a:ext>
                </a:extLst>
              </a:tr>
              <a:tr h="220756">
                <a:tc>
                  <a:txBody>
                    <a:bodyPr/>
                    <a:lstStyle/>
                    <a:p>
                      <a:pPr algn="ctr" fontAlgn="b"/>
                      <a:r>
                        <a:rPr lang="en-US" sz="1300" b="1" u="none" strike="noStrike">
                          <a:effectLst/>
                        </a:rPr>
                        <a:t>A</a:t>
                      </a:r>
                      <a:endParaRPr lang="en-US" sz="1300" b="1" i="0" u="none" strike="noStrike">
                        <a:solidFill>
                          <a:srgbClr val="000000"/>
                        </a:solidFill>
                        <a:effectLst/>
                        <a:latin typeface="Calibri"/>
                      </a:endParaRPr>
                    </a:p>
                  </a:txBody>
                  <a:tcPr marL="7894" marR="7894" marT="7105" marB="0" anchor="b"/>
                </a:tc>
                <a:extLst>
                  <a:ext uri="{0D108BD9-81ED-4DB2-BD59-A6C34878D82A}">
                    <a16:rowId xmlns:a16="http://schemas.microsoft.com/office/drawing/2014/main" val="10003"/>
                  </a:ext>
                </a:extLst>
              </a:tr>
              <a:tr h="220756">
                <a:tc>
                  <a:txBody>
                    <a:bodyPr/>
                    <a:lstStyle/>
                    <a:p>
                      <a:pPr algn="ctr" fontAlgn="b"/>
                      <a:r>
                        <a:rPr lang="en-US" sz="1300" b="1" u="none" strike="noStrike">
                          <a:effectLst/>
                        </a:rPr>
                        <a:t>D</a:t>
                      </a:r>
                      <a:endParaRPr lang="en-US" sz="1300" b="1" i="0" u="none" strike="noStrike">
                        <a:solidFill>
                          <a:srgbClr val="000000"/>
                        </a:solidFill>
                        <a:effectLst/>
                        <a:latin typeface="Calibri"/>
                      </a:endParaRPr>
                    </a:p>
                  </a:txBody>
                  <a:tcPr marL="7894" marR="7894" marT="7105" marB="0" anchor="b"/>
                </a:tc>
                <a:extLst>
                  <a:ext uri="{0D108BD9-81ED-4DB2-BD59-A6C34878D82A}">
                    <a16:rowId xmlns:a16="http://schemas.microsoft.com/office/drawing/2014/main" val="10004"/>
                  </a:ext>
                </a:extLst>
              </a:tr>
              <a:tr h="220756">
                <a:tc>
                  <a:txBody>
                    <a:bodyPr/>
                    <a:lstStyle/>
                    <a:p>
                      <a:pPr algn="ctr" fontAlgn="b"/>
                      <a:r>
                        <a:rPr lang="en-US" sz="1300" b="1" u="none" strike="noStrike">
                          <a:effectLst/>
                        </a:rPr>
                        <a:t>C</a:t>
                      </a:r>
                      <a:endParaRPr lang="en-US" sz="1300" b="1" i="0" u="none" strike="noStrike">
                        <a:solidFill>
                          <a:srgbClr val="000000"/>
                        </a:solidFill>
                        <a:effectLst/>
                        <a:latin typeface="Calibri"/>
                      </a:endParaRPr>
                    </a:p>
                  </a:txBody>
                  <a:tcPr marL="7894" marR="7894" marT="7105" marB="0" anchor="b"/>
                </a:tc>
                <a:extLst>
                  <a:ext uri="{0D108BD9-81ED-4DB2-BD59-A6C34878D82A}">
                    <a16:rowId xmlns:a16="http://schemas.microsoft.com/office/drawing/2014/main" val="10005"/>
                  </a:ext>
                </a:extLst>
              </a:tr>
              <a:tr h="220756">
                <a:tc>
                  <a:txBody>
                    <a:bodyPr/>
                    <a:lstStyle/>
                    <a:p>
                      <a:pPr algn="ctr" fontAlgn="b"/>
                      <a:r>
                        <a:rPr lang="en-US" sz="1300" b="1" u="none" strike="noStrike">
                          <a:effectLst/>
                        </a:rPr>
                        <a:t>D</a:t>
                      </a:r>
                      <a:endParaRPr lang="en-US" sz="1300" b="1" i="0" u="none" strike="noStrike">
                        <a:solidFill>
                          <a:srgbClr val="000000"/>
                        </a:solidFill>
                        <a:effectLst/>
                        <a:latin typeface="Calibri"/>
                      </a:endParaRPr>
                    </a:p>
                  </a:txBody>
                  <a:tcPr marL="7894" marR="7894" marT="7105" marB="0" anchor="b"/>
                </a:tc>
                <a:extLst>
                  <a:ext uri="{0D108BD9-81ED-4DB2-BD59-A6C34878D82A}">
                    <a16:rowId xmlns:a16="http://schemas.microsoft.com/office/drawing/2014/main" val="10006"/>
                  </a:ext>
                </a:extLst>
              </a:tr>
              <a:tr h="220756">
                <a:tc>
                  <a:txBody>
                    <a:bodyPr/>
                    <a:lstStyle/>
                    <a:p>
                      <a:pPr algn="ctr" fontAlgn="b"/>
                      <a:r>
                        <a:rPr lang="en-US" sz="1300" b="1" u="none" strike="noStrike">
                          <a:effectLst/>
                        </a:rPr>
                        <a:t>A</a:t>
                      </a:r>
                      <a:endParaRPr lang="en-US" sz="1300" b="1" i="0" u="none" strike="noStrike">
                        <a:solidFill>
                          <a:srgbClr val="000000"/>
                        </a:solidFill>
                        <a:effectLst/>
                        <a:latin typeface="Calibri"/>
                      </a:endParaRPr>
                    </a:p>
                  </a:txBody>
                  <a:tcPr marL="7894" marR="7894" marT="7105" marB="0" anchor="b"/>
                </a:tc>
                <a:extLst>
                  <a:ext uri="{0D108BD9-81ED-4DB2-BD59-A6C34878D82A}">
                    <a16:rowId xmlns:a16="http://schemas.microsoft.com/office/drawing/2014/main" val="10007"/>
                  </a:ext>
                </a:extLst>
              </a:tr>
              <a:tr h="220756">
                <a:tc>
                  <a:txBody>
                    <a:bodyPr/>
                    <a:lstStyle/>
                    <a:p>
                      <a:pPr algn="ctr" fontAlgn="b"/>
                      <a:r>
                        <a:rPr lang="en-US" sz="1300" b="1" u="none" strike="noStrike" dirty="0">
                          <a:effectLst/>
                        </a:rPr>
                        <a:t>C</a:t>
                      </a:r>
                      <a:endParaRPr lang="en-US" sz="1300" b="1" i="0" u="none" strike="noStrike" dirty="0">
                        <a:solidFill>
                          <a:srgbClr val="000000"/>
                        </a:solidFill>
                        <a:effectLst/>
                        <a:latin typeface="Calibri"/>
                      </a:endParaRPr>
                    </a:p>
                  </a:txBody>
                  <a:tcPr marL="7894" marR="7894" marT="7105" marB="0" anchor="b"/>
                </a:tc>
                <a:extLst>
                  <a:ext uri="{0D108BD9-81ED-4DB2-BD59-A6C34878D82A}">
                    <a16:rowId xmlns:a16="http://schemas.microsoft.com/office/drawing/2014/main" val="10008"/>
                  </a:ext>
                </a:extLst>
              </a:tr>
              <a:tr h="220756">
                <a:tc>
                  <a:txBody>
                    <a:bodyPr/>
                    <a:lstStyle/>
                    <a:p>
                      <a:pPr algn="ctr" fontAlgn="b"/>
                      <a:r>
                        <a:rPr lang="en-US" sz="1300" b="1" u="none" strike="noStrike" dirty="0">
                          <a:effectLst/>
                        </a:rPr>
                        <a:t>C</a:t>
                      </a:r>
                      <a:endParaRPr lang="en-US" sz="1300" b="1" i="0" u="none" strike="noStrike" dirty="0">
                        <a:solidFill>
                          <a:srgbClr val="000000"/>
                        </a:solidFill>
                        <a:effectLst/>
                        <a:latin typeface="Calibri"/>
                      </a:endParaRPr>
                    </a:p>
                  </a:txBody>
                  <a:tcPr marL="7894" marR="7894" marT="7105" marB="0" anchor="b"/>
                </a:tc>
                <a:extLst>
                  <a:ext uri="{0D108BD9-81ED-4DB2-BD59-A6C34878D82A}">
                    <a16:rowId xmlns:a16="http://schemas.microsoft.com/office/drawing/2014/main" val="10009"/>
                  </a:ext>
                </a:extLst>
              </a:tr>
              <a:tr h="220756">
                <a:tc>
                  <a:txBody>
                    <a:bodyPr/>
                    <a:lstStyle/>
                    <a:p>
                      <a:pPr algn="ctr" fontAlgn="b"/>
                      <a:r>
                        <a:rPr lang="en-US" sz="1300" b="1" u="none" strike="noStrike">
                          <a:effectLst/>
                        </a:rPr>
                        <a:t>D</a:t>
                      </a:r>
                      <a:endParaRPr lang="en-US" sz="1300" b="1" i="0" u="none" strike="noStrike">
                        <a:solidFill>
                          <a:srgbClr val="000000"/>
                        </a:solidFill>
                        <a:effectLst/>
                        <a:latin typeface="Calibri"/>
                      </a:endParaRPr>
                    </a:p>
                  </a:txBody>
                  <a:tcPr marL="7894" marR="7894" marT="7105" marB="0" anchor="b"/>
                </a:tc>
                <a:extLst>
                  <a:ext uri="{0D108BD9-81ED-4DB2-BD59-A6C34878D82A}">
                    <a16:rowId xmlns:a16="http://schemas.microsoft.com/office/drawing/2014/main" val="10010"/>
                  </a:ext>
                </a:extLst>
              </a:tr>
              <a:tr h="220756">
                <a:tc>
                  <a:txBody>
                    <a:bodyPr/>
                    <a:lstStyle/>
                    <a:p>
                      <a:pPr algn="ctr" fontAlgn="b"/>
                      <a:r>
                        <a:rPr lang="en-US" sz="1300" b="1" u="none" strike="noStrike">
                          <a:effectLst/>
                        </a:rPr>
                        <a:t>B</a:t>
                      </a:r>
                      <a:endParaRPr lang="en-US" sz="1300" b="1" i="0" u="none" strike="noStrike">
                        <a:solidFill>
                          <a:srgbClr val="000000"/>
                        </a:solidFill>
                        <a:effectLst/>
                        <a:latin typeface="Calibri"/>
                      </a:endParaRPr>
                    </a:p>
                  </a:txBody>
                  <a:tcPr marL="7894" marR="7894" marT="7105" marB="0" anchor="b"/>
                </a:tc>
                <a:extLst>
                  <a:ext uri="{0D108BD9-81ED-4DB2-BD59-A6C34878D82A}">
                    <a16:rowId xmlns:a16="http://schemas.microsoft.com/office/drawing/2014/main" val="10011"/>
                  </a:ext>
                </a:extLst>
              </a:tr>
              <a:tr h="220756">
                <a:tc>
                  <a:txBody>
                    <a:bodyPr/>
                    <a:lstStyle/>
                    <a:p>
                      <a:pPr algn="ctr" fontAlgn="b"/>
                      <a:r>
                        <a:rPr lang="en-US" sz="1300" b="1" u="none" strike="noStrike">
                          <a:effectLst/>
                        </a:rPr>
                        <a:t>E</a:t>
                      </a:r>
                      <a:endParaRPr lang="en-US" sz="1300" b="1" i="0" u="none" strike="noStrike">
                        <a:solidFill>
                          <a:srgbClr val="000000"/>
                        </a:solidFill>
                        <a:effectLst/>
                        <a:latin typeface="Calibri"/>
                      </a:endParaRPr>
                    </a:p>
                  </a:txBody>
                  <a:tcPr marL="7894" marR="7894" marT="7105" marB="0" anchor="b"/>
                </a:tc>
                <a:extLst>
                  <a:ext uri="{0D108BD9-81ED-4DB2-BD59-A6C34878D82A}">
                    <a16:rowId xmlns:a16="http://schemas.microsoft.com/office/drawing/2014/main" val="10012"/>
                  </a:ext>
                </a:extLst>
              </a:tr>
              <a:tr h="220756">
                <a:tc>
                  <a:txBody>
                    <a:bodyPr/>
                    <a:lstStyle/>
                    <a:p>
                      <a:pPr algn="ctr" fontAlgn="b"/>
                      <a:r>
                        <a:rPr lang="en-US" sz="1300" b="1" u="none" strike="noStrike">
                          <a:effectLst/>
                        </a:rPr>
                        <a:t>E</a:t>
                      </a:r>
                      <a:endParaRPr lang="en-US" sz="1300" b="1" i="0" u="none" strike="noStrike">
                        <a:solidFill>
                          <a:srgbClr val="000000"/>
                        </a:solidFill>
                        <a:effectLst/>
                        <a:latin typeface="Calibri"/>
                      </a:endParaRPr>
                    </a:p>
                  </a:txBody>
                  <a:tcPr marL="7894" marR="7894" marT="7105" marB="0" anchor="b"/>
                </a:tc>
                <a:extLst>
                  <a:ext uri="{0D108BD9-81ED-4DB2-BD59-A6C34878D82A}">
                    <a16:rowId xmlns:a16="http://schemas.microsoft.com/office/drawing/2014/main" val="10013"/>
                  </a:ext>
                </a:extLst>
              </a:tr>
              <a:tr h="220756">
                <a:tc>
                  <a:txBody>
                    <a:bodyPr/>
                    <a:lstStyle/>
                    <a:p>
                      <a:pPr algn="ctr" fontAlgn="b"/>
                      <a:r>
                        <a:rPr lang="en-US" sz="1300" b="1" u="none" strike="noStrike" dirty="0">
                          <a:effectLst/>
                        </a:rPr>
                        <a:t>A</a:t>
                      </a:r>
                      <a:endParaRPr lang="en-US" sz="1300" b="1" i="0" u="none" strike="noStrike" dirty="0">
                        <a:solidFill>
                          <a:srgbClr val="000000"/>
                        </a:solidFill>
                        <a:effectLst/>
                        <a:latin typeface="Calibri"/>
                      </a:endParaRPr>
                    </a:p>
                  </a:txBody>
                  <a:tcPr marL="7894" marR="7894" marT="7105" marB="0" anchor="b"/>
                </a:tc>
                <a:extLst>
                  <a:ext uri="{0D108BD9-81ED-4DB2-BD59-A6C34878D82A}">
                    <a16:rowId xmlns:a16="http://schemas.microsoft.com/office/drawing/2014/main" val="10014"/>
                  </a:ext>
                </a:extLst>
              </a:tr>
            </a:tbl>
          </a:graphicData>
        </a:graphic>
      </p:graphicFrame>
      <p:graphicFrame>
        <p:nvGraphicFramePr>
          <p:cNvPr id="8" name="Table 7">
            <a:extLst>
              <a:ext uri="{FF2B5EF4-FFF2-40B4-BE49-F238E27FC236}">
                <a16:creationId xmlns:a16="http://schemas.microsoft.com/office/drawing/2014/main" id="{54DD3AEB-3D79-CC43-1E4B-E6A6FA796272}"/>
              </a:ext>
            </a:extLst>
          </p:cNvPr>
          <p:cNvGraphicFramePr>
            <a:graphicFrameLocks noGrp="1"/>
          </p:cNvGraphicFramePr>
          <p:nvPr>
            <p:extLst>
              <p:ext uri="{D42A27DB-BD31-4B8C-83A1-F6EECF244321}">
                <p14:modId xmlns:p14="http://schemas.microsoft.com/office/powerpoint/2010/main" val="2291137517"/>
              </p:ext>
            </p:extLst>
          </p:nvPr>
        </p:nvGraphicFramePr>
        <p:xfrm>
          <a:off x="5310188" y="2781930"/>
          <a:ext cx="1422919" cy="1294140"/>
        </p:xfrm>
        <a:graphic>
          <a:graphicData uri="http://schemas.openxmlformats.org/drawingml/2006/table">
            <a:tbl>
              <a:tblPr>
                <a:tableStyleId>{5C22544A-7EE6-4342-B048-85BDC9FD1C3A}</a:tableStyleId>
              </a:tblPr>
              <a:tblGrid>
                <a:gridCol w="908225">
                  <a:extLst>
                    <a:ext uri="{9D8B030D-6E8A-4147-A177-3AD203B41FA5}">
                      <a16:colId xmlns:a16="http://schemas.microsoft.com/office/drawing/2014/main" val="20000"/>
                    </a:ext>
                  </a:extLst>
                </a:gridCol>
                <a:gridCol w="514694">
                  <a:extLst>
                    <a:ext uri="{9D8B030D-6E8A-4147-A177-3AD203B41FA5}">
                      <a16:colId xmlns:a16="http://schemas.microsoft.com/office/drawing/2014/main" val="20001"/>
                    </a:ext>
                  </a:extLst>
                </a:gridCol>
              </a:tblGrid>
              <a:tr h="215690">
                <a:tc>
                  <a:txBody>
                    <a:bodyPr/>
                    <a:lstStyle/>
                    <a:p>
                      <a:pPr algn="r" fontAlgn="b"/>
                      <a:r>
                        <a:rPr lang="en-US" sz="1300" b="1" u="none" strike="noStrike" dirty="0">
                          <a:effectLst/>
                        </a:rPr>
                        <a:t>0</a:t>
                      </a:r>
                      <a:endParaRPr lang="en-US" sz="1300" b="1" i="0" u="none" strike="noStrike" dirty="0">
                        <a:solidFill>
                          <a:srgbClr val="000000"/>
                        </a:solidFill>
                        <a:effectLst/>
                        <a:latin typeface="Calibri"/>
                      </a:endParaRPr>
                    </a:p>
                  </a:txBody>
                  <a:tcPr marL="8042" marR="154408" marT="7239" marB="0" anchor="b"/>
                </a:tc>
                <a:tc>
                  <a:txBody>
                    <a:bodyPr/>
                    <a:lstStyle/>
                    <a:p>
                      <a:pPr algn="ctr" fontAlgn="b"/>
                      <a:r>
                        <a:rPr lang="en-US" sz="1300" b="1" u="none" strike="noStrike">
                          <a:effectLst/>
                        </a:rPr>
                        <a:t>A</a:t>
                      </a:r>
                      <a:endParaRPr lang="en-US" sz="1300" b="1" i="0" u="none" strike="noStrike">
                        <a:solidFill>
                          <a:srgbClr val="000000"/>
                        </a:solidFill>
                        <a:effectLst/>
                        <a:latin typeface="Calibri"/>
                      </a:endParaRPr>
                    </a:p>
                  </a:txBody>
                  <a:tcPr marL="8042" marR="8042" marT="7239" marB="0" anchor="b"/>
                </a:tc>
                <a:extLst>
                  <a:ext uri="{0D108BD9-81ED-4DB2-BD59-A6C34878D82A}">
                    <a16:rowId xmlns:a16="http://schemas.microsoft.com/office/drawing/2014/main" val="10000"/>
                  </a:ext>
                </a:extLst>
              </a:tr>
              <a:tr h="215690">
                <a:tc>
                  <a:txBody>
                    <a:bodyPr/>
                    <a:lstStyle/>
                    <a:p>
                      <a:pPr algn="r" fontAlgn="b"/>
                      <a:r>
                        <a:rPr lang="en-US" sz="1300" b="1" u="none" strike="noStrike" dirty="0">
                          <a:effectLst/>
                        </a:rPr>
                        <a:t>50</a:t>
                      </a:r>
                      <a:endParaRPr lang="en-US" sz="1300" b="1" i="0" u="none" strike="noStrike" dirty="0">
                        <a:solidFill>
                          <a:srgbClr val="000000"/>
                        </a:solidFill>
                        <a:effectLst/>
                        <a:latin typeface="Calibri"/>
                      </a:endParaRPr>
                    </a:p>
                  </a:txBody>
                  <a:tcPr marL="8042" marR="154408" marT="7239" marB="0" anchor="b"/>
                </a:tc>
                <a:tc>
                  <a:txBody>
                    <a:bodyPr/>
                    <a:lstStyle/>
                    <a:p>
                      <a:pPr algn="ctr" fontAlgn="b"/>
                      <a:r>
                        <a:rPr lang="en-US" sz="1300" b="1" u="none" strike="noStrike">
                          <a:effectLst/>
                        </a:rPr>
                        <a:t>B</a:t>
                      </a:r>
                      <a:endParaRPr lang="en-US" sz="1300" b="1" i="0" u="none" strike="noStrike">
                        <a:solidFill>
                          <a:srgbClr val="000000"/>
                        </a:solidFill>
                        <a:effectLst/>
                        <a:latin typeface="Calibri"/>
                      </a:endParaRPr>
                    </a:p>
                  </a:txBody>
                  <a:tcPr marL="8042" marR="8042" marT="7239" marB="0" anchor="b"/>
                </a:tc>
                <a:extLst>
                  <a:ext uri="{0D108BD9-81ED-4DB2-BD59-A6C34878D82A}">
                    <a16:rowId xmlns:a16="http://schemas.microsoft.com/office/drawing/2014/main" val="10001"/>
                  </a:ext>
                </a:extLst>
              </a:tr>
              <a:tr h="215690">
                <a:tc>
                  <a:txBody>
                    <a:bodyPr/>
                    <a:lstStyle/>
                    <a:p>
                      <a:pPr algn="r" fontAlgn="b"/>
                      <a:r>
                        <a:rPr lang="en-US" sz="1300" b="1" u="none" strike="noStrike" dirty="0">
                          <a:effectLst/>
                        </a:rPr>
                        <a:t>100</a:t>
                      </a:r>
                      <a:endParaRPr lang="en-US" sz="1300" b="1" i="0" u="none" strike="noStrike" dirty="0">
                        <a:solidFill>
                          <a:srgbClr val="000000"/>
                        </a:solidFill>
                        <a:effectLst/>
                        <a:latin typeface="Calibri"/>
                      </a:endParaRPr>
                    </a:p>
                  </a:txBody>
                  <a:tcPr marL="8042" marR="154408" marT="7239" marB="0" anchor="b"/>
                </a:tc>
                <a:tc>
                  <a:txBody>
                    <a:bodyPr/>
                    <a:lstStyle/>
                    <a:p>
                      <a:pPr algn="ctr" fontAlgn="b"/>
                      <a:r>
                        <a:rPr lang="en-US" sz="1300" b="1" u="none" strike="noStrike">
                          <a:effectLst/>
                        </a:rPr>
                        <a:t>C</a:t>
                      </a:r>
                      <a:endParaRPr lang="en-US" sz="1300" b="1" i="0" u="none" strike="noStrike">
                        <a:solidFill>
                          <a:srgbClr val="000000"/>
                        </a:solidFill>
                        <a:effectLst/>
                        <a:latin typeface="Calibri"/>
                      </a:endParaRPr>
                    </a:p>
                  </a:txBody>
                  <a:tcPr marL="8042" marR="8042" marT="7239" marB="0" anchor="b"/>
                </a:tc>
                <a:extLst>
                  <a:ext uri="{0D108BD9-81ED-4DB2-BD59-A6C34878D82A}">
                    <a16:rowId xmlns:a16="http://schemas.microsoft.com/office/drawing/2014/main" val="10002"/>
                  </a:ext>
                </a:extLst>
              </a:tr>
              <a:tr h="215690">
                <a:tc>
                  <a:txBody>
                    <a:bodyPr/>
                    <a:lstStyle/>
                    <a:p>
                      <a:pPr algn="r" fontAlgn="b"/>
                      <a:r>
                        <a:rPr lang="en-US" sz="1300" b="1" u="none" strike="noStrike" dirty="0">
                          <a:effectLst/>
                        </a:rPr>
                        <a:t>150</a:t>
                      </a:r>
                      <a:endParaRPr lang="en-US" sz="1300" b="1" i="0" u="none" strike="noStrike" dirty="0">
                        <a:solidFill>
                          <a:srgbClr val="000000"/>
                        </a:solidFill>
                        <a:effectLst/>
                        <a:latin typeface="Calibri"/>
                      </a:endParaRPr>
                    </a:p>
                  </a:txBody>
                  <a:tcPr marL="8042" marR="154408" marT="7239" marB="0" anchor="b"/>
                </a:tc>
                <a:tc>
                  <a:txBody>
                    <a:bodyPr/>
                    <a:lstStyle/>
                    <a:p>
                      <a:pPr algn="ctr" fontAlgn="b"/>
                      <a:r>
                        <a:rPr lang="en-US" sz="1300" b="1" u="none" strike="noStrike">
                          <a:effectLst/>
                        </a:rPr>
                        <a:t>D</a:t>
                      </a:r>
                      <a:endParaRPr lang="en-US" sz="1300" b="1" i="0" u="none" strike="noStrike">
                        <a:solidFill>
                          <a:srgbClr val="000000"/>
                        </a:solidFill>
                        <a:effectLst/>
                        <a:latin typeface="Calibri"/>
                      </a:endParaRPr>
                    </a:p>
                  </a:txBody>
                  <a:tcPr marL="8042" marR="8042" marT="7239" marB="0" anchor="b"/>
                </a:tc>
                <a:extLst>
                  <a:ext uri="{0D108BD9-81ED-4DB2-BD59-A6C34878D82A}">
                    <a16:rowId xmlns:a16="http://schemas.microsoft.com/office/drawing/2014/main" val="10003"/>
                  </a:ext>
                </a:extLst>
              </a:tr>
              <a:tr h="215690">
                <a:tc>
                  <a:txBody>
                    <a:bodyPr/>
                    <a:lstStyle/>
                    <a:p>
                      <a:pPr algn="r" fontAlgn="b"/>
                      <a:r>
                        <a:rPr lang="en-US" sz="1300" b="1" u="none" strike="noStrike" dirty="0">
                          <a:effectLst/>
                        </a:rPr>
                        <a:t>200</a:t>
                      </a:r>
                      <a:endParaRPr lang="en-US" sz="1300" b="1" i="0" u="none" strike="noStrike" dirty="0">
                        <a:solidFill>
                          <a:srgbClr val="000000"/>
                        </a:solidFill>
                        <a:effectLst/>
                        <a:latin typeface="Calibri"/>
                      </a:endParaRPr>
                    </a:p>
                  </a:txBody>
                  <a:tcPr marL="8042" marR="154408" marT="7239" marB="0" anchor="b"/>
                </a:tc>
                <a:tc>
                  <a:txBody>
                    <a:bodyPr/>
                    <a:lstStyle/>
                    <a:p>
                      <a:pPr algn="ctr" fontAlgn="b"/>
                      <a:r>
                        <a:rPr lang="en-US" sz="1300" b="1" u="none" strike="noStrike">
                          <a:effectLst/>
                        </a:rPr>
                        <a:t>E</a:t>
                      </a:r>
                      <a:endParaRPr lang="en-US" sz="1300" b="1" i="0" u="none" strike="noStrike">
                        <a:solidFill>
                          <a:srgbClr val="000000"/>
                        </a:solidFill>
                        <a:effectLst/>
                        <a:latin typeface="Calibri"/>
                      </a:endParaRPr>
                    </a:p>
                  </a:txBody>
                  <a:tcPr marL="8042" marR="8042" marT="7239" marB="0" anchor="b"/>
                </a:tc>
                <a:extLst>
                  <a:ext uri="{0D108BD9-81ED-4DB2-BD59-A6C34878D82A}">
                    <a16:rowId xmlns:a16="http://schemas.microsoft.com/office/drawing/2014/main" val="10004"/>
                  </a:ext>
                </a:extLst>
              </a:tr>
              <a:tr h="215690">
                <a:tc>
                  <a:txBody>
                    <a:bodyPr/>
                    <a:lstStyle/>
                    <a:p>
                      <a:pPr algn="r" fontAlgn="b"/>
                      <a:r>
                        <a:rPr lang="en-US" sz="1300" b="1" u="none" strike="noStrike" dirty="0">
                          <a:effectLst/>
                        </a:rPr>
                        <a:t>250</a:t>
                      </a:r>
                      <a:endParaRPr lang="en-US" sz="1300" b="1" i="0" u="none" strike="noStrike" dirty="0">
                        <a:solidFill>
                          <a:srgbClr val="000000"/>
                        </a:solidFill>
                        <a:effectLst/>
                        <a:latin typeface="Calibri"/>
                      </a:endParaRPr>
                    </a:p>
                  </a:txBody>
                  <a:tcPr marL="8042" marR="154408" marT="7239" marB="0" anchor="b"/>
                </a:tc>
                <a:tc>
                  <a:txBody>
                    <a:bodyPr/>
                    <a:lstStyle/>
                    <a:p>
                      <a:pPr algn="ctr" fontAlgn="b"/>
                      <a:r>
                        <a:rPr lang="en-US" sz="1300" b="1" u="none" strike="noStrike" dirty="0">
                          <a:effectLst/>
                        </a:rPr>
                        <a:t>F</a:t>
                      </a:r>
                      <a:endParaRPr lang="en-US" sz="1300" b="1" i="0" u="none" strike="noStrike" dirty="0">
                        <a:solidFill>
                          <a:srgbClr val="000000"/>
                        </a:solidFill>
                        <a:effectLst/>
                        <a:latin typeface="Calibri"/>
                      </a:endParaRPr>
                    </a:p>
                  </a:txBody>
                  <a:tcPr marL="8042" marR="8042" marT="7239" marB="0" anchor="b"/>
                </a:tc>
                <a:extLst>
                  <a:ext uri="{0D108BD9-81ED-4DB2-BD59-A6C34878D82A}">
                    <a16:rowId xmlns:a16="http://schemas.microsoft.com/office/drawing/2014/main" val="10005"/>
                  </a:ext>
                </a:extLst>
              </a:tr>
            </a:tbl>
          </a:graphicData>
        </a:graphic>
      </p:graphicFrame>
      <p:sp>
        <p:nvSpPr>
          <p:cNvPr id="9" name="TextBox 8">
            <a:extLst>
              <a:ext uri="{FF2B5EF4-FFF2-40B4-BE49-F238E27FC236}">
                <a16:creationId xmlns:a16="http://schemas.microsoft.com/office/drawing/2014/main" id="{5D123EA8-1289-B6C9-3EDA-8FF86FE106C4}"/>
              </a:ext>
            </a:extLst>
          </p:cNvPr>
          <p:cNvSpPr txBox="1"/>
          <p:nvPr/>
        </p:nvSpPr>
        <p:spPr>
          <a:xfrm>
            <a:off x="3571078" y="5660422"/>
            <a:ext cx="1229522" cy="461665"/>
          </a:xfrm>
          <a:prstGeom prst="rect">
            <a:avLst/>
          </a:prstGeom>
          <a:noFill/>
        </p:spPr>
        <p:txBody>
          <a:bodyPr wrap="square" rtlCol="0">
            <a:spAutoFit/>
          </a:bodyPr>
          <a:lstStyle/>
          <a:p>
            <a:r>
              <a:rPr lang="en-US" sz="2400" b="1" dirty="0"/>
              <a:t>Original</a:t>
            </a:r>
          </a:p>
        </p:txBody>
      </p:sp>
      <p:sp>
        <p:nvSpPr>
          <p:cNvPr id="11" name="TextBox 10">
            <a:extLst>
              <a:ext uri="{FF2B5EF4-FFF2-40B4-BE49-F238E27FC236}">
                <a16:creationId xmlns:a16="http://schemas.microsoft.com/office/drawing/2014/main" id="{947E9F98-7172-11B5-BC19-C80DD3C79C36}"/>
              </a:ext>
            </a:extLst>
          </p:cNvPr>
          <p:cNvSpPr txBox="1"/>
          <p:nvPr/>
        </p:nvSpPr>
        <p:spPr>
          <a:xfrm>
            <a:off x="5760685" y="5660422"/>
            <a:ext cx="972422" cy="461665"/>
          </a:xfrm>
          <a:prstGeom prst="rect">
            <a:avLst/>
          </a:prstGeom>
          <a:noFill/>
        </p:spPr>
        <p:txBody>
          <a:bodyPr wrap="square" rtlCol="0">
            <a:spAutoFit/>
          </a:bodyPr>
          <a:lstStyle/>
          <a:p>
            <a:r>
              <a:rPr lang="en-US" sz="2400" b="1" dirty="0"/>
              <a:t>Bins</a:t>
            </a:r>
          </a:p>
        </p:txBody>
      </p:sp>
      <p:sp>
        <p:nvSpPr>
          <p:cNvPr id="17" name="TextBox 16">
            <a:extLst>
              <a:ext uri="{FF2B5EF4-FFF2-40B4-BE49-F238E27FC236}">
                <a16:creationId xmlns:a16="http://schemas.microsoft.com/office/drawing/2014/main" id="{997F3CF8-E255-0EDE-AA41-D9D56A5EBEE5}"/>
              </a:ext>
            </a:extLst>
          </p:cNvPr>
          <p:cNvSpPr txBox="1"/>
          <p:nvPr/>
        </p:nvSpPr>
        <p:spPr>
          <a:xfrm>
            <a:off x="7394575" y="5660422"/>
            <a:ext cx="1421433" cy="461665"/>
          </a:xfrm>
          <a:prstGeom prst="rect">
            <a:avLst/>
          </a:prstGeom>
          <a:noFill/>
        </p:spPr>
        <p:txBody>
          <a:bodyPr wrap="square" rtlCol="0">
            <a:spAutoFit/>
          </a:bodyPr>
          <a:lstStyle/>
          <a:p>
            <a:r>
              <a:rPr lang="en-US" sz="2400" b="1" dirty="0"/>
              <a:t>Binned</a:t>
            </a:r>
          </a:p>
        </p:txBody>
      </p:sp>
    </p:spTree>
    <p:extLst>
      <p:ext uri="{BB962C8B-B14F-4D97-AF65-F5344CB8AC3E}">
        <p14:creationId xmlns:p14="http://schemas.microsoft.com/office/powerpoint/2010/main" val="2695888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up)">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wipe(up)">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500"/>
                                        <p:tgtEl>
                                          <p:spTgt spid="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500"/>
                                        <p:tgtEl>
                                          <p:spTgt spid="11"/>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7"/>
                                        </p:tgtEl>
                                        <p:attrNameLst>
                                          <p:attrName>style.visibility</p:attrName>
                                        </p:attrNameLst>
                                      </p:cBhvr>
                                      <p:to>
                                        <p:strVal val="visible"/>
                                      </p:to>
                                    </p:set>
                                    <p:animEffect transition="in" filter="fade">
                                      <p:cBhvr>
                                        <p:cTn id="33" dur="500"/>
                                        <p:tgtEl>
                                          <p:spTgt spid="7"/>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7"/>
                                        </p:tgtEl>
                                        <p:attrNameLst>
                                          <p:attrName>style.visibility</p:attrName>
                                        </p:attrNameLst>
                                      </p:cBhvr>
                                      <p:to>
                                        <p:strVal val="visible"/>
                                      </p:to>
                                    </p:set>
                                    <p:animEffect transition="in" filter="fade">
                                      <p:cBhvr>
                                        <p:cTn id="36"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5" grpId="0" animBg="1"/>
      <p:bldP spid="9" grpId="0"/>
      <p:bldP spid="11" grpId="0"/>
      <p:bldP spid="17"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8A7182-2765-49EB-9B3E-6EB1B93A2B2B}"/>
              </a:ext>
            </a:extLst>
          </p:cNvPr>
          <p:cNvSpPr>
            <a:spLocks noGrp="1"/>
          </p:cNvSpPr>
          <p:nvPr>
            <p:ph type="title"/>
          </p:nvPr>
        </p:nvSpPr>
        <p:spPr/>
        <p:txBody>
          <a:bodyPr/>
          <a:lstStyle/>
          <a:p>
            <a:r>
              <a:rPr lang="en-US" dirty="0"/>
              <a:t>Summary</a:t>
            </a:r>
          </a:p>
        </p:txBody>
      </p:sp>
      <p:sp>
        <p:nvSpPr>
          <p:cNvPr id="3" name="Rectangle 2">
            <a:extLst>
              <a:ext uri="{FF2B5EF4-FFF2-40B4-BE49-F238E27FC236}">
                <a16:creationId xmlns:a16="http://schemas.microsoft.com/office/drawing/2014/main" id="{C26EB8C0-682D-10A6-AAE3-9E13CA0E8091}"/>
              </a:ext>
            </a:extLst>
          </p:cNvPr>
          <p:cNvSpPr/>
          <p:nvPr/>
        </p:nvSpPr>
        <p:spPr>
          <a:xfrm>
            <a:off x="1195754" y="3112479"/>
            <a:ext cx="4497265" cy="281793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025B144D-F556-3DAD-E313-4A0C38EDC057}"/>
              </a:ext>
            </a:extLst>
          </p:cNvPr>
          <p:cNvSpPr/>
          <p:nvPr/>
        </p:nvSpPr>
        <p:spPr>
          <a:xfrm>
            <a:off x="6566389" y="3112479"/>
            <a:ext cx="4497265" cy="281793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2925730B-1569-8C46-3315-ECDE4CB8566A}"/>
              </a:ext>
            </a:extLst>
          </p:cNvPr>
          <p:cNvSpPr txBox="1"/>
          <p:nvPr/>
        </p:nvSpPr>
        <p:spPr>
          <a:xfrm>
            <a:off x="1881554" y="3160002"/>
            <a:ext cx="3125664" cy="461665"/>
          </a:xfrm>
          <a:prstGeom prst="rect">
            <a:avLst/>
          </a:prstGeom>
          <a:noFill/>
        </p:spPr>
        <p:txBody>
          <a:bodyPr wrap="none" rtlCol="0">
            <a:spAutoFit/>
          </a:bodyPr>
          <a:lstStyle/>
          <a:p>
            <a:r>
              <a:rPr lang="en-US" sz="2400" b="1" dirty="0"/>
              <a:t>Non-Numerical </a:t>
            </a:r>
            <a:r>
              <a:rPr lang="en-US" sz="2400" b="1" dirty="0">
                <a:solidFill>
                  <a:schemeClr val="bg1"/>
                </a:solidFill>
              </a:rPr>
              <a:t>feature</a:t>
            </a:r>
            <a:endParaRPr lang="en-US" sz="2400" b="1" dirty="0"/>
          </a:p>
        </p:txBody>
      </p:sp>
      <p:sp>
        <p:nvSpPr>
          <p:cNvPr id="10" name="TextBox 9">
            <a:extLst>
              <a:ext uri="{FF2B5EF4-FFF2-40B4-BE49-F238E27FC236}">
                <a16:creationId xmlns:a16="http://schemas.microsoft.com/office/drawing/2014/main" id="{D5E6B29C-6E0A-1243-78DA-9673FE87A636}"/>
              </a:ext>
            </a:extLst>
          </p:cNvPr>
          <p:cNvSpPr txBox="1"/>
          <p:nvPr/>
        </p:nvSpPr>
        <p:spPr>
          <a:xfrm>
            <a:off x="1405304" y="4792574"/>
            <a:ext cx="4125058" cy="923330"/>
          </a:xfrm>
          <a:prstGeom prst="rect">
            <a:avLst/>
          </a:prstGeom>
          <a:noFill/>
        </p:spPr>
        <p:txBody>
          <a:bodyPr wrap="square" rtlCol="0">
            <a:spAutoFit/>
          </a:bodyPr>
          <a:lstStyle/>
          <a:p>
            <a:pPr algn="ctr"/>
            <a:r>
              <a:rPr lang="en-US" dirty="0"/>
              <a:t>If  any predictor attribute (feature) is categorical – convert to dummy attributes</a:t>
            </a:r>
          </a:p>
        </p:txBody>
      </p:sp>
      <p:sp>
        <p:nvSpPr>
          <p:cNvPr id="12" name="Down Arrow 9">
            <a:extLst>
              <a:ext uri="{FF2B5EF4-FFF2-40B4-BE49-F238E27FC236}">
                <a16:creationId xmlns:a16="http://schemas.microsoft.com/office/drawing/2014/main" id="{467D60D6-6B3C-93C6-DBDD-0AB9810A8FCE}"/>
              </a:ext>
            </a:extLst>
          </p:cNvPr>
          <p:cNvSpPr/>
          <p:nvPr/>
        </p:nvSpPr>
        <p:spPr>
          <a:xfrm>
            <a:off x="3139586" y="3892265"/>
            <a:ext cx="609600" cy="685800"/>
          </a:xfrm>
          <a:prstGeom prst="down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3" name="TextBox 12">
            <a:extLst>
              <a:ext uri="{FF2B5EF4-FFF2-40B4-BE49-F238E27FC236}">
                <a16:creationId xmlns:a16="http://schemas.microsoft.com/office/drawing/2014/main" id="{B8E044F9-44A2-F632-91C4-78BB866B1060}"/>
              </a:ext>
            </a:extLst>
          </p:cNvPr>
          <p:cNvSpPr txBox="1"/>
          <p:nvPr/>
        </p:nvSpPr>
        <p:spPr>
          <a:xfrm>
            <a:off x="7393951" y="3160002"/>
            <a:ext cx="3082575" cy="461665"/>
          </a:xfrm>
          <a:prstGeom prst="rect">
            <a:avLst/>
          </a:prstGeom>
          <a:noFill/>
        </p:spPr>
        <p:txBody>
          <a:bodyPr wrap="none" rtlCol="0">
            <a:spAutoFit/>
          </a:bodyPr>
          <a:lstStyle/>
          <a:p>
            <a:r>
              <a:rPr lang="en-US" sz="2400" b="1" dirty="0"/>
              <a:t>Non-Categorical </a:t>
            </a:r>
            <a:r>
              <a:rPr lang="en-US" sz="2400" b="1" dirty="0">
                <a:solidFill>
                  <a:schemeClr val="bg1"/>
                </a:solidFill>
              </a:rPr>
              <a:t>target</a:t>
            </a:r>
          </a:p>
        </p:txBody>
      </p:sp>
      <p:sp>
        <p:nvSpPr>
          <p:cNvPr id="14" name="TextBox 13">
            <a:extLst>
              <a:ext uri="{FF2B5EF4-FFF2-40B4-BE49-F238E27FC236}">
                <a16:creationId xmlns:a16="http://schemas.microsoft.com/office/drawing/2014/main" id="{41D38740-C7D4-7BEF-058A-6D360E80E6D2}"/>
              </a:ext>
            </a:extLst>
          </p:cNvPr>
          <p:cNvSpPr txBox="1"/>
          <p:nvPr/>
        </p:nvSpPr>
        <p:spPr>
          <a:xfrm>
            <a:off x="6871188" y="4792574"/>
            <a:ext cx="4125058" cy="923330"/>
          </a:xfrm>
          <a:prstGeom prst="rect">
            <a:avLst/>
          </a:prstGeom>
          <a:noFill/>
        </p:spPr>
        <p:txBody>
          <a:bodyPr wrap="square" rtlCol="0">
            <a:spAutoFit/>
          </a:bodyPr>
          <a:lstStyle/>
          <a:p>
            <a:r>
              <a:rPr lang="en-US" dirty="0"/>
              <a:t>If target attributes not categorical:</a:t>
            </a:r>
          </a:p>
          <a:p>
            <a:pPr marL="380990" indent="-380990">
              <a:buFont typeface="Arial" pitchFamily="34" charset="0"/>
              <a:buChar char="•"/>
            </a:pPr>
            <a:r>
              <a:rPr lang="en-US" dirty="0"/>
              <a:t>Consider “binning” or</a:t>
            </a:r>
          </a:p>
          <a:p>
            <a:pPr marL="380990" indent="-380990">
              <a:buFont typeface="Arial" pitchFamily="34" charset="0"/>
              <a:buChar char="•"/>
            </a:pPr>
            <a:r>
              <a:rPr lang="en-US" dirty="0"/>
              <a:t>Use </a:t>
            </a:r>
            <a:r>
              <a:rPr lang="en-US" dirty="0" err="1"/>
              <a:t>kNN</a:t>
            </a:r>
            <a:r>
              <a:rPr lang="en-US" dirty="0"/>
              <a:t> for regression instead</a:t>
            </a:r>
          </a:p>
        </p:txBody>
      </p:sp>
      <p:sp>
        <p:nvSpPr>
          <p:cNvPr id="15" name="Down Arrow 9">
            <a:extLst>
              <a:ext uri="{FF2B5EF4-FFF2-40B4-BE49-F238E27FC236}">
                <a16:creationId xmlns:a16="http://schemas.microsoft.com/office/drawing/2014/main" id="{A1D4BC78-0918-1E73-EE9F-995F5FA92907}"/>
              </a:ext>
            </a:extLst>
          </p:cNvPr>
          <p:cNvSpPr/>
          <p:nvPr/>
        </p:nvSpPr>
        <p:spPr>
          <a:xfrm>
            <a:off x="8605470" y="3892265"/>
            <a:ext cx="609600" cy="685800"/>
          </a:xfrm>
          <a:prstGeom prst="down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6" name="TextBox 15">
            <a:extLst>
              <a:ext uri="{FF2B5EF4-FFF2-40B4-BE49-F238E27FC236}">
                <a16:creationId xmlns:a16="http://schemas.microsoft.com/office/drawing/2014/main" id="{7EA47ED8-8F94-FB97-06C3-93E625484AB2}"/>
              </a:ext>
            </a:extLst>
          </p:cNvPr>
          <p:cNvSpPr txBox="1"/>
          <p:nvPr/>
        </p:nvSpPr>
        <p:spPr>
          <a:xfrm>
            <a:off x="1140836" y="2065151"/>
            <a:ext cx="10851105" cy="830997"/>
          </a:xfrm>
          <a:prstGeom prst="rect">
            <a:avLst/>
          </a:prstGeom>
          <a:noFill/>
        </p:spPr>
        <p:txBody>
          <a:bodyPr wrap="square" rtlCol="0">
            <a:spAutoFit/>
          </a:bodyPr>
          <a:lstStyle>
            <a:defPPr>
              <a:defRPr lang="en-US"/>
            </a:defPPr>
            <a:lvl1pPr>
              <a:defRPr sz="5400" b="1">
                <a:latin typeface="Arial Black" pitchFamily="34" charset="0"/>
              </a:defRPr>
            </a:lvl1pPr>
          </a:lstStyle>
          <a:p>
            <a:r>
              <a:rPr lang="en-US" sz="2400" b="0" dirty="0" err="1">
                <a:latin typeface="+mn-lt"/>
              </a:rPr>
              <a:t>kNN</a:t>
            </a:r>
            <a:r>
              <a:rPr lang="en-US" sz="2400" b="0" dirty="0">
                <a:latin typeface="+mn-lt"/>
              </a:rPr>
              <a:t> expects features to be numerical</a:t>
            </a:r>
          </a:p>
          <a:p>
            <a:r>
              <a:rPr lang="en-US" sz="2400" b="0" dirty="0" err="1">
                <a:latin typeface="+mn-lt"/>
              </a:rPr>
              <a:t>kNN</a:t>
            </a:r>
            <a:r>
              <a:rPr lang="en-US" sz="2400" b="0" dirty="0">
                <a:latin typeface="+mn-lt"/>
              </a:rPr>
              <a:t> expects targets to be categorical (for classification) </a:t>
            </a:r>
          </a:p>
        </p:txBody>
      </p:sp>
    </p:spTree>
    <p:extLst>
      <p:ext uri="{BB962C8B-B14F-4D97-AF65-F5344CB8AC3E}">
        <p14:creationId xmlns:p14="http://schemas.microsoft.com/office/powerpoint/2010/main" val="2447448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up)">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xEl>
                                              <p:pRg st="0" end="0"/>
                                            </p:txEl>
                                          </p:spTgt>
                                        </p:tgtEl>
                                        <p:attrNameLst>
                                          <p:attrName>style.visibility</p:attrName>
                                        </p:attrNameLst>
                                      </p:cBhvr>
                                      <p:to>
                                        <p:strVal val="visible"/>
                                      </p:to>
                                    </p:set>
                                    <p:animEffect transition="in" filter="fade">
                                      <p:cBhvr>
                                        <p:cTn id="17" dur="500"/>
                                        <p:tgtEl>
                                          <p:spTgt spid="10">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wipe(up)">
                                      <p:cBhvr>
                                        <p:cTn id="27" dur="500"/>
                                        <p:tgtEl>
                                          <p:spTgt spid="1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4">
                                            <p:txEl>
                                              <p:pRg st="0" end="0"/>
                                            </p:txEl>
                                          </p:spTgt>
                                        </p:tgtEl>
                                        <p:attrNameLst>
                                          <p:attrName>style.visibility</p:attrName>
                                        </p:attrNameLst>
                                      </p:cBhvr>
                                      <p:to>
                                        <p:strVal val="visible"/>
                                      </p:to>
                                    </p:set>
                                    <p:animEffect transition="in" filter="fade">
                                      <p:cBhvr>
                                        <p:cTn id="32" dur="500"/>
                                        <p:tgtEl>
                                          <p:spTgt spid="14">
                                            <p:txEl>
                                              <p:pRg st="0" end="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4">
                                            <p:txEl>
                                              <p:pRg st="1" end="1"/>
                                            </p:txEl>
                                          </p:spTgt>
                                        </p:tgtEl>
                                        <p:attrNameLst>
                                          <p:attrName>style.visibility</p:attrName>
                                        </p:attrNameLst>
                                      </p:cBhvr>
                                      <p:to>
                                        <p:strVal val="visible"/>
                                      </p:to>
                                    </p:set>
                                    <p:animEffect transition="in" filter="fade">
                                      <p:cBhvr>
                                        <p:cTn id="37" dur="500"/>
                                        <p:tgtEl>
                                          <p:spTgt spid="14">
                                            <p:txEl>
                                              <p:pRg st="1" end="1"/>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4">
                                            <p:txEl>
                                              <p:pRg st="2" end="2"/>
                                            </p:txEl>
                                          </p:spTgt>
                                        </p:tgtEl>
                                        <p:attrNameLst>
                                          <p:attrName>style.visibility</p:attrName>
                                        </p:attrNameLst>
                                      </p:cBhvr>
                                      <p:to>
                                        <p:strVal val="visible"/>
                                      </p:to>
                                    </p:set>
                                    <p:animEffect transition="in" filter="fade">
                                      <p:cBhvr>
                                        <p:cTn id="42" dur="500"/>
                                        <p:tgtEl>
                                          <p:spTgt spid="14">
                                            <p:txEl>
                                              <p:pRg st="2" end="2"/>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fade">
                                      <p:cBhvr>
                                        <p:cTn id="4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 grpId="0" build="p"/>
      <p:bldP spid="12" grpId="0" animBg="1"/>
      <p:bldP spid="13" grpId="0"/>
      <p:bldP spid="14" grpId="0" build="p"/>
      <p:bldP spid="15" grpId="0" animBg="1"/>
      <p:bldP spid="16" grpId="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8A7182-2765-49EB-9B3E-6EB1B93A2B2B}"/>
              </a:ext>
            </a:extLst>
          </p:cNvPr>
          <p:cNvSpPr>
            <a:spLocks noGrp="1"/>
          </p:cNvSpPr>
          <p:nvPr>
            <p:ph type="title"/>
          </p:nvPr>
        </p:nvSpPr>
        <p:spPr/>
        <p:txBody>
          <a:bodyPr/>
          <a:lstStyle/>
          <a:p>
            <a:r>
              <a:rPr lang="en-US" dirty="0"/>
              <a:t>Training Data</a:t>
            </a:r>
          </a:p>
        </p:txBody>
      </p:sp>
      <p:sp>
        <p:nvSpPr>
          <p:cNvPr id="12" name="Down Arrow 9">
            <a:extLst>
              <a:ext uri="{FF2B5EF4-FFF2-40B4-BE49-F238E27FC236}">
                <a16:creationId xmlns:a16="http://schemas.microsoft.com/office/drawing/2014/main" id="{467D60D6-6B3C-93C6-DBDD-0AB9810A8FCE}"/>
              </a:ext>
            </a:extLst>
          </p:cNvPr>
          <p:cNvSpPr/>
          <p:nvPr/>
        </p:nvSpPr>
        <p:spPr>
          <a:xfrm>
            <a:off x="2238375" y="3892265"/>
            <a:ext cx="609600" cy="685800"/>
          </a:xfrm>
          <a:prstGeom prst="down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 name="Rectangle 2">
            <a:extLst>
              <a:ext uri="{FF2B5EF4-FFF2-40B4-BE49-F238E27FC236}">
                <a16:creationId xmlns:a16="http://schemas.microsoft.com/office/drawing/2014/main" id="{D2E69132-0F66-1E6C-0E52-1AED806EC8DC}"/>
              </a:ext>
            </a:extLst>
          </p:cNvPr>
          <p:cNvSpPr/>
          <p:nvPr/>
        </p:nvSpPr>
        <p:spPr>
          <a:xfrm>
            <a:off x="1097280" y="2067119"/>
            <a:ext cx="10865223" cy="3970318"/>
          </a:xfrm>
          <a:prstGeom prst="rect">
            <a:avLst/>
          </a:prstGeom>
        </p:spPr>
        <p:txBody>
          <a:bodyPr wrap="square">
            <a:spAutoFit/>
          </a:bodyPr>
          <a:lstStyle/>
          <a:p>
            <a:r>
              <a:rPr lang="en-US" sz="2800" dirty="0"/>
              <a:t>Unlike almost any other predictive analytics technique </a:t>
            </a:r>
            <a:r>
              <a:rPr lang="en-US" sz="2800" dirty="0" err="1"/>
              <a:t>kNN</a:t>
            </a:r>
            <a:r>
              <a:rPr lang="en-US" sz="2800" dirty="0"/>
              <a:t> requires </a:t>
            </a:r>
            <a:r>
              <a:rPr lang="en-US" sz="2800" b="1" dirty="0"/>
              <a:t>three partitions</a:t>
            </a:r>
            <a:r>
              <a:rPr lang="en-US" sz="2800" dirty="0"/>
              <a:t>. It uses two partitions to train and test the model, and one partition (called Cross-Validation) to find optimal </a:t>
            </a:r>
            <a:r>
              <a:rPr lang="en-US" sz="2800" i="1" dirty="0"/>
              <a:t>k</a:t>
            </a:r>
            <a:r>
              <a:rPr lang="en-US" sz="2800" dirty="0"/>
              <a:t>. </a:t>
            </a:r>
          </a:p>
          <a:p>
            <a:endParaRPr lang="en-US" sz="2800" dirty="0"/>
          </a:p>
          <a:p>
            <a:r>
              <a:rPr lang="en-US" sz="2800" dirty="0"/>
              <a:t>In </a:t>
            </a:r>
            <a:r>
              <a:rPr lang="en-US" sz="2800" b="1" dirty="0"/>
              <a:t>Cross-Validation</a:t>
            </a:r>
            <a:r>
              <a:rPr lang="en-US" sz="2800" dirty="0"/>
              <a:t> we resample the data in every iteration of the model (different values of k) and track the model accuracy. </a:t>
            </a:r>
          </a:p>
          <a:p>
            <a:endParaRPr lang="en-US" sz="2800" dirty="0"/>
          </a:p>
          <a:p>
            <a:r>
              <a:rPr lang="en-US" sz="2800" dirty="0"/>
              <a:t>We call the first two partitions as </a:t>
            </a:r>
            <a:r>
              <a:rPr lang="en-US" sz="2800" i="1" dirty="0"/>
              <a:t>Training </a:t>
            </a:r>
            <a:r>
              <a:rPr lang="en-US" sz="2800" dirty="0"/>
              <a:t>and Test partitions. The third is called </a:t>
            </a:r>
            <a:r>
              <a:rPr lang="en-US" sz="2800" i="1" dirty="0"/>
              <a:t>CV (Cross-Validation)</a:t>
            </a:r>
            <a:r>
              <a:rPr lang="en-US" sz="2800" dirty="0"/>
              <a:t>.</a:t>
            </a:r>
          </a:p>
        </p:txBody>
      </p:sp>
    </p:spTree>
    <p:extLst>
      <p:ext uri="{BB962C8B-B14F-4D97-AF65-F5344CB8AC3E}">
        <p14:creationId xmlns:p14="http://schemas.microsoft.com/office/powerpoint/2010/main" val="2105828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up)">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8A7182-2765-49EB-9B3E-6EB1B93A2B2B}"/>
              </a:ext>
            </a:extLst>
          </p:cNvPr>
          <p:cNvSpPr>
            <a:spLocks noGrp="1"/>
          </p:cNvSpPr>
          <p:nvPr>
            <p:ph type="title"/>
          </p:nvPr>
        </p:nvSpPr>
        <p:spPr/>
        <p:txBody>
          <a:bodyPr/>
          <a:lstStyle/>
          <a:p>
            <a:r>
              <a:rPr lang="en-US" dirty="0"/>
              <a:t>Step 1: Scaling</a:t>
            </a:r>
          </a:p>
        </p:txBody>
      </p:sp>
      <p:sp>
        <p:nvSpPr>
          <p:cNvPr id="12" name="Down Arrow 9">
            <a:extLst>
              <a:ext uri="{FF2B5EF4-FFF2-40B4-BE49-F238E27FC236}">
                <a16:creationId xmlns:a16="http://schemas.microsoft.com/office/drawing/2014/main" id="{467D60D6-6B3C-93C6-DBDD-0AB9810A8FCE}"/>
              </a:ext>
            </a:extLst>
          </p:cNvPr>
          <p:cNvSpPr/>
          <p:nvPr/>
        </p:nvSpPr>
        <p:spPr>
          <a:xfrm>
            <a:off x="2238375" y="3892265"/>
            <a:ext cx="609600" cy="685800"/>
          </a:xfrm>
          <a:prstGeom prst="down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 name="Right Arrow 19">
            <a:extLst>
              <a:ext uri="{FF2B5EF4-FFF2-40B4-BE49-F238E27FC236}">
                <a16:creationId xmlns:a16="http://schemas.microsoft.com/office/drawing/2014/main" id="{7BA933F5-E7C7-CFD6-9933-A9175B91EBAE}"/>
              </a:ext>
            </a:extLst>
          </p:cNvPr>
          <p:cNvSpPr/>
          <p:nvPr/>
        </p:nvSpPr>
        <p:spPr>
          <a:xfrm>
            <a:off x="5044830" y="3949415"/>
            <a:ext cx="2722880" cy="914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Standard Normalization </a:t>
            </a:r>
          </a:p>
        </p:txBody>
      </p:sp>
      <p:sp>
        <p:nvSpPr>
          <p:cNvPr id="13" name="TextBox 12">
            <a:extLst>
              <a:ext uri="{FF2B5EF4-FFF2-40B4-BE49-F238E27FC236}">
                <a16:creationId xmlns:a16="http://schemas.microsoft.com/office/drawing/2014/main" id="{B3D1F89F-D42B-3F29-682B-D35A9FFFD333}"/>
              </a:ext>
            </a:extLst>
          </p:cNvPr>
          <p:cNvSpPr txBox="1"/>
          <p:nvPr/>
        </p:nvSpPr>
        <p:spPr>
          <a:xfrm>
            <a:off x="1511031" y="2667642"/>
            <a:ext cx="6095266" cy="3416320"/>
          </a:xfrm>
          <a:prstGeom prst="rect">
            <a:avLst/>
          </a:prstGeom>
          <a:noFill/>
        </p:spPr>
        <p:txBody>
          <a:bodyPr wrap="square">
            <a:spAutoFit/>
          </a:bodyPr>
          <a:lstStyle/>
          <a:p>
            <a:r>
              <a:rPr lang="en-US" dirty="0"/>
              <a:t> </a:t>
            </a:r>
            <a:r>
              <a:rPr lang="en-US" b="1" dirty="0"/>
              <a:t>Income  </a:t>
            </a:r>
            <a:r>
              <a:rPr lang="en-US" b="1" dirty="0" err="1"/>
              <a:t>Lot_Size</a:t>
            </a:r>
            <a:r>
              <a:rPr lang="en-US" b="1" dirty="0"/>
              <a:t>    Response</a:t>
            </a:r>
          </a:p>
          <a:p>
            <a:r>
              <a:rPr lang="en-US" dirty="0"/>
              <a:t>0        34        26  Not Bought</a:t>
            </a:r>
          </a:p>
          <a:p>
            <a:r>
              <a:rPr lang="en-US" dirty="0"/>
              <a:t>1        34        40  Not Bought</a:t>
            </a:r>
          </a:p>
          <a:p>
            <a:r>
              <a:rPr lang="en-US" dirty="0"/>
              <a:t>2        34        46  Not Bought</a:t>
            </a:r>
          </a:p>
          <a:p>
            <a:r>
              <a:rPr lang="en-US" dirty="0"/>
              <a:t>3        34        48  Not Bought</a:t>
            </a:r>
          </a:p>
          <a:p>
            <a:r>
              <a:rPr lang="en-US" dirty="0"/>
              <a:t>4        34        53  Not Bought</a:t>
            </a:r>
          </a:p>
          <a:p>
            <a:r>
              <a:rPr lang="en-US" dirty="0"/>
              <a:t>..      ...       ...         ...</a:t>
            </a:r>
          </a:p>
          <a:p>
            <a:r>
              <a:rPr lang="en-US" dirty="0"/>
              <a:t>175      86       121      Bought</a:t>
            </a:r>
          </a:p>
          <a:p>
            <a:r>
              <a:rPr lang="en-US" dirty="0"/>
              <a:t>176      87       109      Bought</a:t>
            </a:r>
          </a:p>
          <a:p>
            <a:r>
              <a:rPr lang="en-US" dirty="0"/>
              <a:t>177      88       119      Bought</a:t>
            </a:r>
          </a:p>
          <a:p>
            <a:r>
              <a:rPr lang="en-US" dirty="0"/>
              <a:t>178      89       110      Bought</a:t>
            </a:r>
          </a:p>
          <a:p>
            <a:r>
              <a:rPr lang="en-US" dirty="0"/>
              <a:t>179      89       124      Bought</a:t>
            </a:r>
          </a:p>
        </p:txBody>
      </p:sp>
      <p:sp>
        <p:nvSpPr>
          <p:cNvPr id="14" name="TextBox 13">
            <a:extLst>
              <a:ext uri="{FF2B5EF4-FFF2-40B4-BE49-F238E27FC236}">
                <a16:creationId xmlns:a16="http://schemas.microsoft.com/office/drawing/2014/main" id="{B8DCBF0A-26F6-F5BF-AFBE-D01AB4848579}"/>
              </a:ext>
            </a:extLst>
          </p:cNvPr>
          <p:cNvSpPr txBox="1"/>
          <p:nvPr/>
        </p:nvSpPr>
        <p:spPr>
          <a:xfrm>
            <a:off x="1248507" y="2017835"/>
            <a:ext cx="3374293" cy="369332"/>
          </a:xfrm>
          <a:prstGeom prst="rect">
            <a:avLst/>
          </a:prstGeom>
          <a:noFill/>
        </p:spPr>
        <p:txBody>
          <a:bodyPr wrap="square" rtlCol="0">
            <a:spAutoFit/>
          </a:bodyPr>
          <a:lstStyle/>
          <a:p>
            <a:r>
              <a:rPr lang="en-US" dirty="0"/>
              <a:t>Riding Mowers Data Set</a:t>
            </a:r>
          </a:p>
        </p:txBody>
      </p:sp>
      <p:sp>
        <p:nvSpPr>
          <p:cNvPr id="18" name="TextBox 17">
            <a:extLst>
              <a:ext uri="{FF2B5EF4-FFF2-40B4-BE49-F238E27FC236}">
                <a16:creationId xmlns:a16="http://schemas.microsoft.com/office/drawing/2014/main" id="{D6B10158-2DAC-BCE0-E4FD-C76B5DB7CF0F}"/>
              </a:ext>
            </a:extLst>
          </p:cNvPr>
          <p:cNvSpPr txBox="1"/>
          <p:nvPr/>
        </p:nvSpPr>
        <p:spPr>
          <a:xfrm>
            <a:off x="8017926" y="2665190"/>
            <a:ext cx="3137754" cy="3416320"/>
          </a:xfrm>
          <a:prstGeom prst="rect">
            <a:avLst/>
          </a:prstGeom>
          <a:noFill/>
        </p:spPr>
        <p:txBody>
          <a:bodyPr wrap="square">
            <a:spAutoFit/>
          </a:bodyPr>
          <a:lstStyle/>
          <a:p>
            <a:r>
              <a:rPr lang="en-US" dirty="0"/>
              <a:t>      </a:t>
            </a:r>
            <a:r>
              <a:rPr lang="en-US" b="1" dirty="0"/>
              <a:t>Income       </a:t>
            </a:r>
            <a:r>
              <a:rPr lang="en-US" b="1" dirty="0" err="1"/>
              <a:t>Lot_Size</a:t>
            </a:r>
            <a:endParaRPr lang="en-US" b="1" dirty="0"/>
          </a:p>
          <a:p>
            <a:r>
              <a:rPr lang="en-US" dirty="0"/>
              <a:t>0    0.794358  0.607450</a:t>
            </a:r>
          </a:p>
          <a:p>
            <a:r>
              <a:rPr lang="en-US" dirty="0"/>
              <a:t>1    0.647648  0.761939</a:t>
            </a:r>
          </a:p>
          <a:p>
            <a:r>
              <a:rPr lang="en-US" dirty="0"/>
              <a:t>2    0.594391  0.804176</a:t>
            </a:r>
          </a:p>
          <a:p>
            <a:r>
              <a:rPr lang="en-US" dirty="0"/>
              <a:t>3    0.578017  0.816024</a:t>
            </a:r>
          </a:p>
          <a:p>
            <a:r>
              <a:rPr lang="en-US" dirty="0"/>
              <a:t>4    0.539955  0.841694</a:t>
            </a:r>
          </a:p>
          <a:p>
            <a:r>
              <a:rPr lang="en-US" dirty="0"/>
              <a:t>..        ...       ...</a:t>
            </a:r>
          </a:p>
          <a:p>
            <a:r>
              <a:rPr lang="en-US" dirty="0"/>
              <a:t>175  0.579325  0.815097</a:t>
            </a:r>
          </a:p>
          <a:p>
            <a:r>
              <a:rPr lang="en-US" dirty="0"/>
              <a:t>176  0.623820  0.781568</a:t>
            </a:r>
          </a:p>
          <a:p>
            <a:r>
              <a:rPr lang="en-US" dirty="0"/>
              <a:t>177  0.594581  0.804036</a:t>
            </a:r>
          </a:p>
          <a:p>
            <a:r>
              <a:rPr lang="en-US" dirty="0"/>
              <a:t>178  0.628995  0.777409</a:t>
            </a:r>
          </a:p>
          <a:p>
            <a:r>
              <a:rPr lang="en-US" dirty="0"/>
              <a:t>179  0.583096  0.812403</a:t>
            </a:r>
          </a:p>
        </p:txBody>
      </p:sp>
    </p:spTree>
    <p:extLst>
      <p:ext uri="{BB962C8B-B14F-4D97-AF65-F5344CB8AC3E}">
        <p14:creationId xmlns:p14="http://schemas.microsoft.com/office/powerpoint/2010/main" val="496895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up)">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4" grpId="0" animBg="1"/>
    </p:bldLst>
  </p:timing>
</p:sld>
</file>

<file path=ppt/theme/theme1.xml><?xml version="1.0" encoding="utf-8"?>
<a:theme xmlns:a="http://schemas.openxmlformats.org/drawingml/2006/main" name="1_RetrospectVTI">
  <a:themeElements>
    <a:clrScheme name="Custom 37">
      <a:dk1>
        <a:srgbClr val="000000"/>
      </a:dk1>
      <a:lt1>
        <a:srgbClr val="FFFFFF"/>
      </a:lt1>
      <a:dk2>
        <a:srgbClr val="4A5356"/>
      </a:dk2>
      <a:lt2>
        <a:srgbClr val="E8E3CE"/>
      </a:lt2>
      <a:accent1>
        <a:srgbClr val="9BA8B7"/>
      </a:accent1>
      <a:accent2>
        <a:srgbClr val="E6A02E"/>
      </a:accent2>
      <a:accent3>
        <a:srgbClr val="BF6A3B"/>
      </a:accent3>
      <a:accent4>
        <a:srgbClr val="92987A"/>
      </a:accent4>
      <a:accent5>
        <a:srgbClr val="857659"/>
      </a:accent5>
      <a:accent6>
        <a:srgbClr val="A0988C"/>
      </a:accent6>
      <a:hlink>
        <a:srgbClr val="00B0F0"/>
      </a:hlink>
      <a:folHlink>
        <a:srgbClr val="738F97"/>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TWO.pptx" id="{769520F8-BFE5-4C8C-A7AA-375C025A91CE}" vid="{AEAFD717-D3C8-4034-8F7E-D5220B0CCEB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{70A8D59F-DB9C-47BE-B47C-666AD3F85924}tf56160789_win32</Template>
  <TotalTime>5641</TotalTime>
  <Words>7066</Words>
  <Application>Microsoft Macintosh PowerPoint</Application>
  <PresentationFormat>Widescreen</PresentationFormat>
  <Paragraphs>1231</Paragraphs>
  <Slides>117</Slides>
  <Notes>59</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117</vt:i4>
      </vt:variant>
    </vt:vector>
  </HeadingPairs>
  <TitlesOfParts>
    <vt:vector size="130" baseType="lpstr">
      <vt:lpstr>-apple-system</vt:lpstr>
      <vt:lpstr>Arial Unicode MS</vt:lpstr>
      <vt:lpstr>Arial</vt:lpstr>
      <vt:lpstr>Arial Black</vt:lpstr>
      <vt:lpstr>Bookman Old Style</vt:lpstr>
      <vt:lpstr>Calibri</vt:lpstr>
      <vt:lpstr>Cambria Math</vt:lpstr>
      <vt:lpstr>Courier New</vt:lpstr>
      <vt:lpstr>Franklin Gothic Book</vt:lpstr>
      <vt:lpstr>Open Sans</vt:lpstr>
      <vt:lpstr>Open Sans ExtraBold</vt:lpstr>
      <vt:lpstr>Open Sans Light</vt:lpstr>
      <vt:lpstr>1_RetrospectVTI</vt:lpstr>
      <vt:lpstr>ITP 259: Basics of Artificial Intelligence Fall 2024  Lecture 6: Review of supervised machine learning</vt:lpstr>
      <vt:lpstr>“What will happen to me if I fail your test?”</vt:lpstr>
      <vt:lpstr>Outline</vt:lpstr>
      <vt:lpstr>PowerPoint Presentation</vt:lpstr>
      <vt:lpstr>Supervised Learning</vt:lpstr>
      <vt:lpstr>Quick Nomenclature (slide will return)</vt:lpstr>
      <vt:lpstr>Regression</vt:lpstr>
      <vt:lpstr>Regression</vt:lpstr>
      <vt:lpstr>Regression</vt:lpstr>
      <vt:lpstr>Loss function</vt:lpstr>
      <vt:lpstr>Loss function</vt:lpstr>
      <vt:lpstr>PowerPoint Presentation</vt:lpstr>
      <vt:lpstr>PowerPoint Presentation</vt:lpstr>
      <vt:lpstr>PowerPoint Presentation</vt:lpstr>
      <vt:lpstr>Regression Analysis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Classification</vt:lpstr>
      <vt:lpstr>PowerPoint Presentation</vt:lpstr>
      <vt:lpstr>PowerPoint Presentation</vt:lpstr>
      <vt:lpstr>PowerPoint Presentation</vt:lpstr>
      <vt:lpstr>PowerPoint Presentation</vt:lpstr>
      <vt:lpstr>Logistic Regression</vt:lpstr>
      <vt:lpstr>PowerPoint Presentation</vt:lpstr>
      <vt:lpstr>PowerPoint Presentation</vt:lpstr>
      <vt:lpstr>PowerPoint Presentation</vt:lpstr>
      <vt:lpstr>Sigmoid Function</vt:lpstr>
      <vt:lpstr>Linear to Logistic Regression</vt:lpstr>
      <vt:lpstr>Linear to Logistic Regression</vt:lpstr>
      <vt:lpstr>Decision Boundary</vt:lpstr>
      <vt:lpstr>Estimation / Likelihood</vt:lpstr>
      <vt:lpstr>Log-Likelihood</vt:lpstr>
      <vt:lpstr>NLL – Negative Log-Likelihood Loss Function</vt:lpstr>
      <vt:lpstr>Diabetes Example</vt:lpstr>
      <vt:lpstr>Logistic Regression</vt:lpstr>
      <vt:lpstr>PowerPoint Presentation</vt:lpstr>
      <vt:lpstr>PowerPoint Presentation</vt:lpstr>
      <vt:lpstr>Splitting Data / Overfitting</vt:lpstr>
      <vt:lpstr>Overfitting Example</vt:lpstr>
      <vt:lpstr>Overfitting Example</vt:lpstr>
      <vt:lpstr>PowerPoint Presentation</vt:lpstr>
      <vt:lpstr>PowerPoint Presentation</vt:lpstr>
      <vt:lpstr>PowerPoint Presentation</vt:lpstr>
      <vt:lpstr>PowerPoint Presentation</vt:lpstr>
      <vt:lpstr>Categorical Features</vt:lpstr>
      <vt:lpstr>PowerPoint Presentation</vt:lpstr>
      <vt:lpstr>PowerPoint Presentation</vt:lpstr>
      <vt:lpstr>Dummy variables</vt:lpstr>
      <vt:lpstr>Multicollinearity</vt:lpstr>
      <vt:lpstr>Logistic Regression Summary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kNN for Classification: k Nearest Neighbors</vt:lpstr>
      <vt:lpstr>Intuition / Motivation</vt:lpstr>
      <vt:lpstr>Intuition / Motivation</vt:lpstr>
      <vt:lpstr>Intuition / Motivation</vt:lpstr>
      <vt:lpstr>PowerPoint Presentation</vt:lpstr>
      <vt:lpstr>One approach: kNN for Classification: k Nearest Neighbors</vt:lpstr>
      <vt:lpstr>kNN Algorithm</vt:lpstr>
      <vt:lpstr>kNN Algorithm Formalized</vt:lpstr>
      <vt:lpstr>kNN Algorithm Summarized</vt:lpstr>
      <vt:lpstr>PowerPoint Presentation</vt:lpstr>
      <vt:lpstr>How to determine the number of neighbors: k?</vt:lpstr>
      <vt:lpstr>Definition of distance and neighbors</vt:lpstr>
      <vt:lpstr>Definition of distance and neighbors</vt:lpstr>
      <vt:lpstr>Numeric attributes</vt:lpstr>
      <vt:lpstr>Non-Numeric attributes</vt:lpstr>
      <vt:lpstr>Scaling</vt:lpstr>
      <vt:lpstr>Scaling</vt:lpstr>
      <vt:lpstr>Categorical features &gt; Dummys</vt:lpstr>
      <vt:lpstr>Numerical Target &gt; Binning</vt:lpstr>
      <vt:lpstr>Binning for Target</vt:lpstr>
      <vt:lpstr>Summary</vt:lpstr>
      <vt:lpstr>Training Data</vt:lpstr>
      <vt:lpstr>Step 1: Scaling</vt:lpstr>
      <vt:lpstr>Step 2: Partitioning</vt:lpstr>
      <vt:lpstr>Step 3: run kNN Algorithm</vt:lpstr>
      <vt:lpstr>Step 4: Results</vt:lpstr>
      <vt:lpstr>Step 4: Different values of k</vt:lpstr>
      <vt:lpstr>PowerPoint Presentation</vt:lpstr>
      <vt:lpstr>Step 5: Calculate Lift</vt:lpstr>
      <vt:lpstr>PowerPoint Presentation</vt:lpstr>
      <vt:lpstr>Summary of kNN process</vt:lpstr>
      <vt:lpstr>Wine quality</vt:lpstr>
      <vt:lpstr>Classify wine quality exercise</vt:lpstr>
      <vt:lpstr>Wine dataset </vt:lpstr>
      <vt:lpstr>PowerPoint Presentation</vt:lpstr>
      <vt:lpstr>PowerPoint Presentation</vt:lpstr>
      <vt:lpstr>PowerPoint Presentation</vt:lpstr>
      <vt:lpstr>PowerPoint Presentation</vt:lpstr>
      <vt:lpstr>PowerPoint Presentation</vt:lpstr>
      <vt:lpstr>PowerPoint Presentation</vt:lpstr>
      <vt:lpstr>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Lorem Ipsum</dc:title>
  <dc:creator>Nitin Vasant Kale</dc:creator>
  <cp:lastModifiedBy>Selina Hui</cp:lastModifiedBy>
  <cp:revision>84</cp:revision>
  <dcterms:created xsi:type="dcterms:W3CDTF">2021-04-21T07:07:29Z</dcterms:created>
  <dcterms:modified xsi:type="dcterms:W3CDTF">2024-10-11T02:08:54Z</dcterms:modified>
</cp:coreProperties>
</file>